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5"/>
  </p:notesMasterIdLst>
  <p:handoutMasterIdLst>
    <p:handoutMasterId r:id="rId276"/>
  </p:handoutMasterIdLst>
  <p:sldIdLst>
    <p:sldId id="256" r:id="rId3"/>
    <p:sldId id="345" r:id="rId4"/>
    <p:sldId id="257" r:id="rId5"/>
    <p:sldId id="258" r:id="rId6"/>
    <p:sldId id="444" r:id="rId7"/>
    <p:sldId id="259" r:id="rId8"/>
    <p:sldId id="260" r:id="rId9"/>
    <p:sldId id="508" r:id="rId10"/>
    <p:sldId id="509" r:id="rId11"/>
    <p:sldId id="510" r:id="rId12"/>
    <p:sldId id="511" r:id="rId13"/>
    <p:sldId id="512" r:id="rId14"/>
    <p:sldId id="513" r:id="rId15"/>
    <p:sldId id="514" r:id="rId16"/>
    <p:sldId id="515" r:id="rId17"/>
    <p:sldId id="516" r:id="rId18"/>
    <p:sldId id="517" r:id="rId19"/>
    <p:sldId id="518" r:id="rId20"/>
    <p:sldId id="519" r:id="rId21"/>
    <p:sldId id="520" r:id="rId22"/>
    <p:sldId id="521" r:id="rId23"/>
    <p:sldId id="522" r:id="rId24"/>
    <p:sldId id="523" r:id="rId25"/>
    <p:sldId id="524" r:id="rId26"/>
    <p:sldId id="261" r:id="rId27"/>
    <p:sldId id="262" r:id="rId28"/>
    <p:sldId id="445" r:id="rId29"/>
    <p:sldId id="263" r:id="rId30"/>
    <p:sldId id="447" r:id="rId31"/>
    <p:sldId id="448" r:id="rId32"/>
    <p:sldId id="265" r:id="rId33"/>
    <p:sldId id="266" r:id="rId34"/>
    <p:sldId id="267" r:id="rId35"/>
    <p:sldId id="268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342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529" r:id="rId53"/>
    <p:sldId id="450" r:id="rId54"/>
    <p:sldId id="451" r:id="rId55"/>
    <p:sldId id="452" r:id="rId56"/>
    <p:sldId id="453" r:id="rId57"/>
    <p:sldId id="454" r:id="rId58"/>
    <p:sldId id="455" r:id="rId59"/>
    <p:sldId id="457" r:id="rId60"/>
    <p:sldId id="456" r:id="rId61"/>
    <p:sldId id="449" r:id="rId62"/>
    <p:sldId id="530" r:id="rId63"/>
    <p:sldId id="264" r:id="rId64"/>
    <p:sldId id="459" r:id="rId65"/>
    <p:sldId id="460" r:id="rId66"/>
    <p:sldId id="461" r:id="rId67"/>
    <p:sldId id="462" r:id="rId68"/>
    <p:sldId id="463" r:id="rId69"/>
    <p:sldId id="464" r:id="rId70"/>
    <p:sldId id="465" r:id="rId71"/>
    <p:sldId id="466" r:id="rId72"/>
    <p:sldId id="467" r:id="rId73"/>
    <p:sldId id="468" r:id="rId74"/>
    <p:sldId id="469" r:id="rId75"/>
    <p:sldId id="470" r:id="rId76"/>
    <p:sldId id="471" r:id="rId77"/>
    <p:sldId id="472" r:id="rId78"/>
    <p:sldId id="473" r:id="rId79"/>
    <p:sldId id="475" r:id="rId80"/>
    <p:sldId id="474" r:id="rId81"/>
    <p:sldId id="476" r:id="rId82"/>
    <p:sldId id="477" r:id="rId83"/>
    <p:sldId id="478" r:id="rId84"/>
    <p:sldId id="481" r:id="rId85"/>
    <p:sldId id="479" r:id="rId86"/>
    <p:sldId id="480" r:id="rId87"/>
    <p:sldId id="483" r:id="rId88"/>
    <p:sldId id="484" r:id="rId89"/>
    <p:sldId id="486" r:id="rId90"/>
    <p:sldId id="485" r:id="rId91"/>
    <p:sldId id="487" r:id="rId92"/>
    <p:sldId id="488" r:id="rId93"/>
    <p:sldId id="482" r:id="rId94"/>
    <p:sldId id="489" r:id="rId95"/>
    <p:sldId id="493" r:id="rId96"/>
    <p:sldId id="525" r:id="rId97"/>
    <p:sldId id="491" r:id="rId98"/>
    <p:sldId id="494" r:id="rId99"/>
    <p:sldId id="495" r:id="rId100"/>
    <p:sldId id="496" r:id="rId101"/>
    <p:sldId id="497" r:id="rId102"/>
    <p:sldId id="492" r:id="rId103"/>
    <p:sldId id="498" r:id="rId104"/>
    <p:sldId id="499" r:id="rId105"/>
    <p:sldId id="500" r:id="rId106"/>
    <p:sldId id="458" r:id="rId107"/>
    <p:sldId id="502" r:id="rId108"/>
    <p:sldId id="503" r:id="rId109"/>
    <p:sldId id="504" r:id="rId110"/>
    <p:sldId id="505" r:id="rId111"/>
    <p:sldId id="506" r:id="rId112"/>
    <p:sldId id="507" r:id="rId113"/>
    <p:sldId id="526" r:id="rId114"/>
    <p:sldId id="527" r:id="rId115"/>
    <p:sldId id="528" r:id="rId116"/>
    <p:sldId id="501" r:id="rId117"/>
    <p:sldId id="285" r:id="rId118"/>
    <p:sldId id="286" r:id="rId119"/>
    <p:sldId id="287" r:id="rId120"/>
    <p:sldId id="288" r:id="rId121"/>
    <p:sldId id="289" r:id="rId122"/>
    <p:sldId id="290" r:id="rId123"/>
    <p:sldId id="446" r:id="rId124"/>
    <p:sldId id="291" r:id="rId125"/>
    <p:sldId id="343" r:id="rId126"/>
    <p:sldId id="292" r:id="rId127"/>
    <p:sldId id="344" r:id="rId128"/>
    <p:sldId id="293" r:id="rId129"/>
    <p:sldId id="294" r:id="rId130"/>
    <p:sldId id="296" r:id="rId131"/>
    <p:sldId id="297" r:id="rId132"/>
    <p:sldId id="298" r:id="rId133"/>
    <p:sldId id="299" r:id="rId134"/>
    <p:sldId id="300" r:id="rId135"/>
    <p:sldId id="301" r:id="rId136"/>
    <p:sldId id="302" r:id="rId137"/>
    <p:sldId id="303" r:id="rId138"/>
    <p:sldId id="304" r:id="rId139"/>
    <p:sldId id="305" r:id="rId140"/>
    <p:sldId id="306" r:id="rId141"/>
    <p:sldId id="307" r:id="rId142"/>
    <p:sldId id="308" r:id="rId143"/>
    <p:sldId id="309" r:id="rId144"/>
    <p:sldId id="310" r:id="rId145"/>
    <p:sldId id="311" r:id="rId146"/>
    <p:sldId id="312" r:id="rId147"/>
    <p:sldId id="313" r:id="rId148"/>
    <p:sldId id="314" r:id="rId149"/>
    <p:sldId id="315" r:id="rId150"/>
    <p:sldId id="316" r:id="rId151"/>
    <p:sldId id="317" r:id="rId152"/>
    <p:sldId id="318" r:id="rId153"/>
    <p:sldId id="319" r:id="rId154"/>
    <p:sldId id="320" r:id="rId155"/>
    <p:sldId id="321" r:id="rId156"/>
    <p:sldId id="322" r:id="rId157"/>
    <p:sldId id="323" r:id="rId158"/>
    <p:sldId id="324" r:id="rId159"/>
    <p:sldId id="325" r:id="rId160"/>
    <p:sldId id="326" r:id="rId161"/>
    <p:sldId id="327" r:id="rId162"/>
    <p:sldId id="328" r:id="rId163"/>
    <p:sldId id="329" r:id="rId164"/>
    <p:sldId id="330" r:id="rId165"/>
    <p:sldId id="331" r:id="rId166"/>
    <p:sldId id="332" r:id="rId167"/>
    <p:sldId id="333" r:id="rId168"/>
    <p:sldId id="334" r:id="rId169"/>
    <p:sldId id="335" r:id="rId170"/>
    <p:sldId id="337" r:id="rId171"/>
    <p:sldId id="336" r:id="rId172"/>
    <p:sldId id="338" r:id="rId173"/>
    <p:sldId id="339" r:id="rId174"/>
    <p:sldId id="340" r:id="rId175"/>
    <p:sldId id="341" r:id="rId176"/>
    <p:sldId id="346" r:id="rId177"/>
    <p:sldId id="347" r:id="rId178"/>
    <p:sldId id="348" r:id="rId179"/>
    <p:sldId id="349" r:id="rId180"/>
    <p:sldId id="350" r:id="rId181"/>
    <p:sldId id="351" r:id="rId182"/>
    <p:sldId id="352" r:id="rId183"/>
    <p:sldId id="353" r:id="rId184"/>
    <p:sldId id="354" r:id="rId185"/>
    <p:sldId id="355" r:id="rId186"/>
    <p:sldId id="356" r:id="rId187"/>
    <p:sldId id="357" r:id="rId188"/>
    <p:sldId id="358" r:id="rId189"/>
    <p:sldId id="359" r:id="rId190"/>
    <p:sldId id="360" r:id="rId191"/>
    <p:sldId id="361" r:id="rId192"/>
    <p:sldId id="362" r:id="rId193"/>
    <p:sldId id="363" r:id="rId194"/>
    <p:sldId id="364" r:id="rId195"/>
    <p:sldId id="365" r:id="rId196"/>
    <p:sldId id="366" r:id="rId197"/>
    <p:sldId id="367" r:id="rId198"/>
    <p:sldId id="368" r:id="rId199"/>
    <p:sldId id="369" r:id="rId200"/>
    <p:sldId id="370" r:id="rId201"/>
    <p:sldId id="371" r:id="rId202"/>
    <p:sldId id="372" r:id="rId203"/>
    <p:sldId id="373" r:id="rId204"/>
    <p:sldId id="374" r:id="rId205"/>
    <p:sldId id="375" r:id="rId206"/>
    <p:sldId id="376" r:id="rId207"/>
    <p:sldId id="377" r:id="rId208"/>
    <p:sldId id="378" r:id="rId209"/>
    <p:sldId id="379" r:id="rId210"/>
    <p:sldId id="380" r:id="rId211"/>
    <p:sldId id="381" r:id="rId212"/>
    <p:sldId id="382" r:id="rId213"/>
    <p:sldId id="383" r:id="rId214"/>
    <p:sldId id="384" r:id="rId215"/>
    <p:sldId id="385" r:id="rId216"/>
    <p:sldId id="386" r:id="rId217"/>
    <p:sldId id="387" r:id="rId218"/>
    <p:sldId id="388" r:id="rId219"/>
    <p:sldId id="389" r:id="rId220"/>
    <p:sldId id="390" r:id="rId221"/>
    <p:sldId id="391" r:id="rId222"/>
    <p:sldId id="392" r:id="rId223"/>
    <p:sldId id="393" r:id="rId224"/>
    <p:sldId id="394" r:id="rId225"/>
    <p:sldId id="395" r:id="rId226"/>
    <p:sldId id="396" r:id="rId227"/>
    <p:sldId id="397" r:id="rId228"/>
    <p:sldId id="398" r:id="rId229"/>
    <p:sldId id="399" r:id="rId230"/>
    <p:sldId id="400" r:id="rId231"/>
    <p:sldId id="401" r:id="rId232"/>
    <p:sldId id="402" r:id="rId233"/>
    <p:sldId id="403" r:id="rId234"/>
    <p:sldId id="404" r:id="rId235"/>
    <p:sldId id="405" r:id="rId236"/>
    <p:sldId id="406" r:id="rId237"/>
    <p:sldId id="407" r:id="rId238"/>
    <p:sldId id="408" r:id="rId239"/>
    <p:sldId id="409" r:id="rId240"/>
    <p:sldId id="410" r:id="rId241"/>
    <p:sldId id="411" r:id="rId242"/>
    <p:sldId id="412" r:id="rId243"/>
    <p:sldId id="413" r:id="rId244"/>
    <p:sldId id="414" r:id="rId245"/>
    <p:sldId id="415" r:id="rId246"/>
    <p:sldId id="416" r:id="rId247"/>
    <p:sldId id="417" r:id="rId248"/>
    <p:sldId id="418" r:id="rId249"/>
    <p:sldId id="419" r:id="rId250"/>
    <p:sldId id="420" r:id="rId251"/>
    <p:sldId id="421" r:id="rId252"/>
    <p:sldId id="422" r:id="rId253"/>
    <p:sldId id="423" r:id="rId254"/>
    <p:sldId id="424" r:id="rId255"/>
    <p:sldId id="425" r:id="rId256"/>
    <p:sldId id="426" r:id="rId257"/>
    <p:sldId id="427" r:id="rId258"/>
    <p:sldId id="428" r:id="rId259"/>
    <p:sldId id="429" r:id="rId260"/>
    <p:sldId id="430" r:id="rId261"/>
    <p:sldId id="431" r:id="rId262"/>
    <p:sldId id="432" r:id="rId263"/>
    <p:sldId id="433" r:id="rId264"/>
    <p:sldId id="434" r:id="rId265"/>
    <p:sldId id="435" r:id="rId266"/>
    <p:sldId id="436" r:id="rId267"/>
    <p:sldId id="437" r:id="rId268"/>
    <p:sldId id="438" r:id="rId269"/>
    <p:sldId id="439" r:id="rId270"/>
    <p:sldId id="440" r:id="rId271"/>
    <p:sldId id="441" r:id="rId272"/>
    <p:sldId id="442" r:id="rId273"/>
    <p:sldId id="443" r:id="rId274"/>
  </p:sldIdLst>
  <p:sldSz cx="9144000" cy="6858000" type="screen4x3"/>
  <p:notesSz cx="6759575" cy="98679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 baseline="-250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 baseline="-250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 baseline="-250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 baseline="-250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 baseline="-250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 baseline="-250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 baseline="-250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 baseline="-250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 baseline="-250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3333CC"/>
    <a:srgbClr val="FF6600"/>
    <a:srgbClr val="FF00FF"/>
    <a:srgbClr val="FFCF01"/>
    <a:srgbClr val="0000FF"/>
    <a:srgbClr val="996633"/>
    <a:srgbClr val="CC00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69" autoAdjust="0"/>
    <p:restoredTop sz="88173" autoAdjust="0"/>
  </p:normalViewPr>
  <p:slideViewPr>
    <p:cSldViewPr showGuides="1">
      <p:cViewPr varScale="1">
        <p:scale>
          <a:sx n="112" d="100"/>
          <a:sy n="112" d="100"/>
        </p:scale>
        <p:origin x="540" y="84"/>
      </p:cViewPr>
      <p:guideLst>
        <p:guide orient="horz" pos="2160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3108"/>
        <p:guide pos="2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9" Type="http://schemas.openxmlformats.org/officeDocument/2006/relationships/tableStyles" Target="tableStyles.xml"/><Relationship Id="rId278" Type="http://schemas.openxmlformats.org/officeDocument/2006/relationships/viewProps" Target="viewProps.xml"/><Relationship Id="rId277" Type="http://schemas.openxmlformats.org/officeDocument/2006/relationships/presProps" Target="presProps.xml"/><Relationship Id="rId276" Type="http://schemas.openxmlformats.org/officeDocument/2006/relationships/handoutMaster" Target="handoutMasters/handoutMaster1.xml"/><Relationship Id="rId275" Type="http://schemas.openxmlformats.org/officeDocument/2006/relationships/notesMaster" Target="notesMasters/notesMaster1.xml"/><Relationship Id="rId274" Type="http://schemas.openxmlformats.org/officeDocument/2006/relationships/slide" Target="slides/slide272.xml"/><Relationship Id="rId273" Type="http://schemas.openxmlformats.org/officeDocument/2006/relationships/slide" Target="slides/slide271.xml"/><Relationship Id="rId272" Type="http://schemas.openxmlformats.org/officeDocument/2006/relationships/slide" Target="slides/slide270.xml"/><Relationship Id="rId271" Type="http://schemas.openxmlformats.org/officeDocument/2006/relationships/slide" Target="slides/slide269.xml"/><Relationship Id="rId270" Type="http://schemas.openxmlformats.org/officeDocument/2006/relationships/slide" Target="slides/slide268.xml"/><Relationship Id="rId27" Type="http://schemas.openxmlformats.org/officeDocument/2006/relationships/slide" Target="slides/slide25.xml"/><Relationship Id="rId269" Type="http://schemas.openxmlformats.org/officeDocument/2006/relationships/slide" Target="slides/slide267.xml"/><Relationship Id="rId268" Type="http://schemas.openxmlformats.org/officeDocument/2006/relationships/slide" Target="slides/slide266.xml"/><Relationship Id="rId267" Type="http://schemas.openxmlformats.org/officeDocument/2006/relationships/slide" Target="slides/slide265.xml"/><Relationship Id="rId266" Type="http://schemas.openxmlformats.org/officeDocument/2006/relationships/slide" Target="slides/slide264.xml"/><Relationship Id="rId265" Type="http://schemas.openxmlformats.org/officeDocument/2006/relationships/slide" Target="slides/slide263.xml"/><Relationship Id="rId264" Type="http://schemas.openxmlformats.org/officeDocument/2006/relationships/slide" Target="slides/slide262.xml"/><Relationship Id="rId263" Type="http://schemas.openxmlformats.org/officeDocument/2006/relationships/slide" Target="slides/slide261.xml"/><Relationship Id="rId262" Type="http://schemas.openxmlformats.org/officeDocument/2006/relationships/slide" Target="slides/slide260.xml"/><Relationship Id="rId261" Type="http://schemas.openxmlformats.org/officeDocument/2006/relationships/slide" Target="slides/slide259.xml"/><Relationship Id="rId260" Type="http://schemas.openxmlformats.org/officeDocument/2006/relationships/slide" Target="slides/slide258.xml"/><Relationship Id="rId26" Type="http://schemas.openxmlformats.org/officeDocument/2006/relationships/slide" Target="slides/slide24.xml"/><Relationship Id="rId259" Type="http://schemas.openxmlformats.org/officeDocument/2006/relationships/slide" Target="slides/slide257.xml"/><Relationship Id="rId258" Type="http://schemas.openxmlformats.org/officeDocument/2006/relationships/slide" Target="slides/slide256.xml"/><Relationship Id="rId257" Type="http://schemas.openxmlformats.org/officeDocument/2006/relationships/slide" Target="slides/slide255.xml"/><Relationship Id="rId256" Type="http://schemas.openxmlformats.org/officeDocument/2006/relationships/slide" Target="slides/slide254.xml"/><Relationship Id="rId255" Type="http://schemas.openxmlformats.org/officeDocument/2006/relationships/slide" Target="slides/slide253.xml"/><Relationship Id="rId254" Type="http://schemas.openxmlformats.org/officeDocument/2006/relationships/slide" Target="slides/slide252.xml"/><Relationship Id="rId253" Type="http://schemas.openxmlformats.org/officeDocument/2006/relationships/slide" Target="slides/slide251.xml"/><Relationship Id="rId252" Type="http://schemas.openxmlformats.org/officeDocument/2006/relationships/slide" Target="slides/slide250.xml"/><Relationship Id="rId251" Type="http://schemas.openxmlformats.org/officeDocument/2006/relationships/slide" Target="slides/slide249.xml"/><Relationship Id="rId250" Type="http://schemas.openxmlformats.org/officeDocument/2006/relationships/slide" Target="slides/slide248.xml"/><Relationship Id="rId25" Type="http://schemas.openxmlformats.org/officeDocument/2006/relationships/slide" Target="slides/slide23.xml"/><Relationship Id="rId249" Type="http://schemas.openxmlformats.org/officeDocument/2006/relationships/slide" Target="slides/slide247.xml"/><Relationship Id="rId248" Type="http://schemas.openxmlformats.org/officeDocument/2006/relationships/slide" Target="slides/slide246.xml"/><Relationship Id="rId247" Type="http://schemas.openxmlformats.org/officeDocument/2006/relationships/slide" Target="slides/slide245.xml"/><Relationship Id="rId246" Type="http://schemas.openxmlformats.org/officeDocument/2006/relationships/slide" Target="slides/slide244.xml"/><Relationship Id="rId245" Type="http://schemas.openxmlformats.org/officeDocument/2006/relationships/slide" Target="slides/slide243.xml"/><Relationship Id="rId244" Type="http://schemas.openxmlformats.org/officeDocument/2006/relationships/slide" Target="slides/slide242.xml"/><Relationship Id="rId243" Type="http://schemas.openxmlformats.org/officeDocument/2006/relationships/slide" Target="slides/slide241.xml"/><Relationship Id="rId242" Type="http://schemas.openxmlformats.org/officeDocument/2006/relationships/slide" Target="slides/slide240.xml"/><Relationship Id="rId241" Type="http://schemas.openxmlformats.org/officeDocument/2006/relationships/slide" Target="slides/slide239.xml"/><Relationship Id="rId240" Type="http://schemas.openxmlformats.org/officeDocument/2006/relationships/slide" Target="slides/slide238.xml"/><Relationship Id="rId24" Type="http://schemas.openxmlformats.org/officeDocument/2006/relationships/slide" Target="slides/slide22.xml"/><Relationship Id="rId239" Type="http://schemas.openxmlformats.org/officeDocument/2006/relationships/slide" Target="slides/slide237.xml"/><Relationship Id="rId238" Type="http://schemas.openxmlformats.org/officeDocument/2006/relationships/slide" Target="slides/slide236.xml"/><Relationship Id="rId237" Type="http://schemas.openxmlformats.org/officeDocument/2006/relationships/slide" Target="slides/slide235.xml"/><Relationship Id="rId236" Type="http://schemas.openxmlformats.org/officeDocument/2006/relationships/slide" Target="slides/slide234.xml"/><Relationship Id="rId235" Type="http://schemas.openxmlformats.org/officeDocument/2006/relationships/slide" Target="slides/slide233.xml"/><Relationship Id="rId234" Type="http://schemas.openxmlformats.org/officeDocument/2006/relationships/slide" Target="slides/slide232.xml"/><Relationship Id="rId233" Type="http://schemas.openxmlformats.org/officeDocument/2006/relationships/slide" Target="slides/slide231.xml"/><Relationship Id="rId232" Type="http://schemas.openxmlformats.org/officeDocument/2006/relationships/slide" Target="slides/slide230.xml"/><Relationship Id="rId231" Type="http://schemas.openxmlformats.org/officeDocument/2006/relationships/slide" Target="slides/slide229.xml"/><Relationship Id="rId230" Type="http://schemas.openxmlformats.org/officeDocument/2006/relationships/slide" Target="slides/slide228.xml"/><Relationship Id="rId23" Type="http://schemas.openxmlformats.org/officeDocument/2006/relationships/slide" Target="slides/slide21.xml"/><Relationship Id="rId229" Type="http://schemas.openxmlformats.org/officeDocument/2006/relationships/slide" Target="slides/slide227.xml"/><Relationship Id="rId228" Type="http://schemas.openxmlformats.org/officeDocument/2006/relationships/slide" Target="slides/slide226.xml"/><Relationship Id="rId227" Type="http://schemas.openxmlformats.org/officeDocument/2006/relationships/slide" Target="slides/slide225.xml"/><Relationship Id="rId226" Type="http://schemas.openxmlformats.org/officeDocument/2006/relationships/slide" Target="slides/slide224.xml"/><Relationship Id="rId225" Type="http://schemas.openxmlformats.org/officeDocument/2006/relationships/slide" Target="slides/slide223.xml"/><Relationship Id="rId224" Type="http://schemas.openxmlformats.org/officeDocument/2006/relationships/slide" Target="slides/slide222.xml"/><Relationship Id="rId223" Type="http://schemas.openxmlformats.org/officeDocument/2006/relationships/slide" Target="slides/slide221.xml"/><Relationship Id="rId222" Type="http://schemas.openxmlformats.org/officeDocument/2006/relationships/slide" Target="slides/slide220.xml"/><Relationship Id="rId221" Type="http://schemas.openxmlformats.org/officeDocument/2006/relationships/slide" Target="slides/slide219.xml"/><Relationship Id="rId220" Type="http://schemas.openxmlformats.org/officeDocument/2006/relationships/slide" Target="slides/slide218.xml"/><Relationship Id="rId22" Type="http://schemas.openxmlformats.org/officeDocument/2006/relationships/slide" Target="slides/slide20.xml"/><Relationship Id="rId219" Type="http://schemas.openxmlformats.org/officeDocument/2006/relationships/slide" Target="slides/slide217.xml"/><Relationship Id="rId218" Type="http://schemas.openxmlformats.org/officeDocument/2006/relationships/slide" Target="slides/slide216.xml"/><Relationship Id="rId217" Type="http://schemas.openxmlformats.org/officeDocument/2006/relationships/slide" Target="slides/slide215.xml"/><Relationship Id="rId216" Type="http://schemas.openxmlformats.org/officeDocument/2006/relationships/slide" Target="slides/slide214.xml"/><Relationship Id="rId215" Type="http://schemas.openxmlformats.org/officeDocument/2006/relationships/slide" Target="slides/slide213.xml"/><Relationship Id="rId214" Type="http://schemas.openxmlformats.org/officeDocument/2006/relationships/slide" Target="slides/slide212.xml"/><Relationship Id="rId213" Type="http://schemas.openxmlformats.org/officeDocument/2006/relationships/slide" Target="slides/slide211.xml"/><Relationship Id="rId212" Type="http://schemas.openxmlformats.org/officeDocument/2006/relationships/slide" Target="slides/slide210.xml"/><Relationship Id="rId211" Type="http://schemas.openxmlformats.org/officeDocument/2006/relationships/slide" Target="slides/slide209.xml"/><Relationship Id="rId210" Type="http://schemas.openxmlformats.org/officeDocument/2006/relationships/slide" Target="slides/slide208.xml"/><Relationship Id="rId21" Type="http://schemas.openxmlformats.org/officeDocument/2006/relationships/slide" Target="slides/slide19.xml"/><Relationship Id="rId209" Type="http://schemas.openxmlformats.org/officeDocument/2006/relationships/slide" Target="slides/slide207.xml"/><Relationship Id="rId208" Type="http://schemas.openxmlformats.org/officeDocument/2006/relationships/slide" Target="slides/slide206.xml"/><Relationship Id="rId207" Type="http://schemas.openxmlformats.org/officeDocument/2006/relationships/slide" Target="slides/slide205.xml"/><Relationship Id="rId206" Type="http://schemas.openxmlformats.org/officeDocument/2006/relationships/slide" Target="slides/slide204.xml"/><Relationship Id="rId205" Type="http://schemas.openxmlformats.org/officeDocument/2006/relationships/slide" Target="slides/slide203.xml"/><Relationship Id="rId204" Type="http://schemas.openxmlformats.org/officeDocument/2006/relationships/slide" Target="slides/slide202.xml"/><Relationship Id="rId203" Type="http://schemas.openxmlformats.org/officeDocument/2006/relationships/slide" Target="slides/slide201.xml"/><Relationship Id="rId202" Type="http://schemas.openxmlformats.org/officeDocument/2006/relationships/slide" Target="slides/slide200.xml"/><Relationship Id="rId201" Type="http://schemas.openxmlformats.org/officeDocument/2006/relationships/slide" Target="slides/slide199.xml"/><Relationship Id="rId200" Type="http://schemas.openxmlformats.org/officeDocument/2006/relationships/slide" Target="slides/slide198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9" Type="http://schemas.openxmlformats.org/officeDocument/2006/relationships/slide" Target="slides/slide197.xml"/><Relationship Id="rId198" Type="http://schemas.openxmlformats.org/officeDocument/2006/relationships/slide" Target="slides/slide196.xml"/><Relationship Id="rId197" Type="http://schemas.openxmlformats.org/officeDocument/2006/relationships/slide" Target="slides/slide195.xml"/><Relationship Id="rId196" Type="http://schemas.openxmlformats.org/officeDocument/2006/relationships/slide" Target="slides/slide194.xml"/><Relationship Id="rId195" Type="http://schemas.openxmlformats.org/officeDocument/2006/relationships/slide" Target="slides/slide193.xml"/><Relationship Id="rId194" Type="http://schemas.openxmlformats.org/officeDocument/2006/relationships/slide" Target="slides/slide192.xml"/><Relationship Id="rId193" Type="http://schemas.openxmlformats.org/officeDocument/2006/relationships/slide" Target="slides/slide191.xml"/><Relationship Id="rId192" Type="http://schemas.openxmlformats.org/officeDocument/2006/relationships/slide" Target="slides/slide190.xml"/><Relationship Id="rId191" Type="http://schemas.openxmlformats.org/officeDocument/2006/relationships/slide" Target="slides/slide189.xml"/><Relationship Id="rId190" Type="http://schemas.openxmlformats.org/officeDocument/2006/relationships/slide" Target="slides/slide188.xml"/><Relationship Id="rId19" Type="http://schemas.openxmlformats.org/officeDocument/2006/relationships/slide" Target="slides/slide17.xml"/><Relationship Id="rId189" Type="http://schemas.openxmlformats.org/officeDocument/2006/relationships/slide" Target="slides/slide187.xml"/><Relationship Id="rId188" Type="http://schemas.openxmlformats.org/officeDocument/2006/relationships/slide" Target="slides/slide186.xml"/><Relationship Id="rId187" Type="http://schemas.openxmlformats.org/officeDocument/2006/relationships/slide" Target="slides/slide185.xml"/><Relationship Id="rId186" Type="http://schemas.openxmlformats.org/officeDocument/2006/relationships/slide" Target="slides/slide184.xml"/><Relationship Id="rId185" Type="http://schemas.openxmlformats.org/officeDocument/2006/relationships/slide" Target="slides/slide183.xml"/><Relationship Id="rId184" Type="http://schemas.openxmlformats.org/officeDocument/2006/relationships/slide" Target="slides/slide182.xml"/><Relationship Id="rId183" Type="http://schemas.openxmlformats.org/officeDocument/2006/relationships/slide" Target="slides/slide181.xml"/><Relationship Id="rId182" Type="http://schemas.openxmlformats.org/officeDocument/2006/relationships/slide" Target="slides/slide180.xml"/><Relationship Id="rId181" Type="http://schemas.openxmlformats.org/officeDocument/2006/relationships/slide" Target="slides/slide179.xml"/><Relationship Id="rId180" Type="http://schemas.openxmlformats.org/officeDocument/2006/relationships/slide" Target="slides/slide178.xml"/><Relationship Id="rId18" Type="http://schemas.openxmlformats.org/officeDocument/2006/relationships/slide" Target="slides/slide16.xml"/><Relationship Id="rId179" Type="http://schemas.openxmlformats.org/officeDocument/2006/relationships/slide" Target="slides/slide177.xml"/><Relationship Id="rId178" Type="http://schemas.openxmlformats.org/officeDocument/2006/relationships/slide" Target="slides/slide176.xml"/><Relationship Id="rId177" Type="http://schemas.openxmlformats.org/officeDocument/2006/relationships/slide" Target="slides/slide175.xml"/><Relationship Id="rId176" Type="http://schemas.openxmlformats.org/officeDocument/2006/relationships/slide" Target="slides/slide174.xml"/><Relationship Id="rId175" Type="http://schemas.openxmlformats.org/officeDocument/2006/relationships/slide" Target="slides/slide173.xml"/><Relationship Id="rId174" Type="http://schemas.openxmlformats.org/officeDocument/2006/relationships/slide" Target="slides/slide172.xml"/><Relationship Id="rId173" Type="http://schemas.openxmlformats.org/officeDocument/2006/relationships/slide" Target="slides/slide171.xml"/><Relationship Id="rId172" Type="http://schemas.openxmlformats.org/officeDocument/2006/relationships/slide" Target="slides/slide170.xml"/><Relationship Id="rId171" Type="http://schemas.openxmlformats.org/officeDocument/2006/relationships/slide" Target="slides/slide169.xml"/><Relationship Id="rId170" Type="http://schemas.openxmlformats.org/officeDocument/2006/relationships/slide" Target="slides/slide168.xml"/><Relationship Id="rId17" Type="http://schemas.openxmlformats.org/officeDocument/2006/relationships/slide" Target="slides/slide15.xml"/><Relationship Id="rId169" Type="http://schemas.openxmlformats.org/officeDocument/2006/relationships/slide" Target="slides/slide167.xml"/><Relationship Id="rId168" Type="http://schemas.openxmlformats.org/officeDocument/2006/relationships/slide" Target="slides/slide166.xml"/><Relationship Id="rId167" Type="http://schemas.openxmlformats.org/officeDocument/2006/relationships/slide" Target="slides/slide165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 baseline="0"/>
            </a:lvl1pPr>
          </a:lstStyle>
          <a:p>
            <a:endParaRPr lang="en-US" altLang="zh-CN"/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0638" y="0"/>
            <a:ext cx="2928937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2129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28938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 baseline="0"/>
            </a:lvl1pPr>
          </a:lstStyle>
          <a:p>
            <a:endParaRPr lang="en-US" altLang="zh-CN"/>
          </a:p>
        </p:txBody>
      </p:sp>
      <p:sp>
        <p:nvSpPr>
          <p:cNvPr id="2129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0638" y="9374188"/>
            <a:ext cx="2928937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aseline="0"/>
            </a:lvl1pPr>
          </a:lstStyle>
          <a:p>
            <a:fld id="{0FD5BB96-EF67-4619-BC8F-BD8C0DD4B6FD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 baseline="0"/>
            </a:lvl1pPr>
          </a:lstStyle>
          <a:p>
            <a:endParaRPr lang="en-US" altLang="zh-CN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0638" y="0"/>
            <a:ext cx="2928937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522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2813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87888"/>
            <a:ext cx="4959350" cy="444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28938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 baseline="0"/>
            </a:lvl1pPr>
          </a:lstStyle>
          <a:p>
            <a:endParaRPr lang="en-US" altLang="zh-CN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0638" y="9374188"/>
            <a:ext cx="2928937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aseline="0"/>
            </a:lvl1pPr>
          </a:lstStyle>
          <a:p>
            <a:fld id="{201BC1C9-0E36-4AB5-A603-EB8FBF8AB76F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/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6147" name="Group 3"/>
            <p:cNvGrpSpPr/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6148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49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150" name="Group 6"/>
            <p:cNvGrpSpPr/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6151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52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153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4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5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/>
          </a:p>
        </p:txBody>
      </p:sp>
      <p:sp>
        <p:nvSpPr>
          <p:cNvPr id="6158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159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160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953FDF1-5A5D-4984-B6DA-8E39BC22DE37}" type="slidenum">
              <a:rPr lang="en-US" altLang="zh-CN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6C5A19-ED9C-4CA2-9B71-CF366D8E4F0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1AFF5-9E91-4594-B79B-32D595516AE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8A6E41-4419-42DC-9906-E57819D033C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D4219D-A65A-421C-B87A-AB2E64C1BFB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1826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1450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B05E52-8C2A-4C28-9E61-0EBFD41A7E7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333B2D-BAFD-4C1B-AB64-882C0BA0FCC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7200C8-6E24-4891-9E22-989A100C2B9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0A9BA0-3E39-4B20-A6DD-E79B655B2CE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C69CC8-713D-4964-99A3-5583B42EC59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480C72-BCBA-4576-B51A-0CCF35618B2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 baseline="0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 baseline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 baseline="0"/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 baseline="0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 baseline="0"/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 baseline="0"/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 baseline="0"/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kumimoji="0" sz="1400" baseline="0"/>
            </a:lvl1pPr>
          </a:lstStyle>
          <a:p>
            <a:endParaRPr lang="en-US" altLang="zh-CN"/>
          </a:p>
        </p:txBody>
      </p:sp>
      <p:sp>
        <p:nvSpPr>
          <p:cNvPr id="513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>
              <a:defRPr kumimoji="0" sz="1400" baseline="0"/>
            </a:lvl1pPr>
          </a:lstStyle>
          <a:p>
            <a:endParaRPr lang="en-US" altLang="zh-CN"/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kumimoji="0" sz="1400" baseline="0"/>
            </a:lvl1pPr>
          </a:lstStyle>
          <a:p>
            <a:fld id="{8735BF6D-83F4-4886-816D-A0DEB355E01D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 kern="1200">
          <a:solidFill>
            <a:srgbClr val="3333CC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 kern="1200">
          <a:solidFill>
            <a:srgbClr val="FF3300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62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40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8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77.pn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0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79.pn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2.png"/><Relationship Id="rId2" Type="http://schemas.openxmlformats.org/officeDocument/2006/relationships/image" Target="../media/image81.wmf"/><Relationship Id="rId1" Type="http://schemas.openxmlformats.org/officeDocument/2006/relationships/oleObject" Target="../embeddings/oleObject3.bin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4.w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83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6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85.wmf"/><Relationship Id="rId1" Type="http://schemas.openxmlformats.org/officeDocument/2006/relationships/oleObject" Target="../embeddings/oleObject5.bin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9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88.wmf"/><Relationship Id="rId1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wmf"/><Relationship Id="rId1" Type="http://schemas.openxmlformats.org/officeDocument/2006/relationships/oleObject" Target="../embeddings/oleObject10.bin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3.wmf"/><Relationship Id="rId4" Type="http://schemas.openxmlformats.org/officeDocument/2006/relationships/oleObject" Target="../embeddings/oleObject12.bin"/><Relationship Id="rId3" Type="http://schemas.openxmlformats.org/officeDocument/2006/relationships/image" Target="../media/image92.wmf"/><Relationship Id="rId2" Type="http://schemas.openxmlformats.org/officeDocument/2006/relationships/oleObject" Target="../embeddings/oleObject11.bin"/><Relationship Id="rId1" Type="http://schemas.openxmlformats.org/officeDocument/2006/relationships/image" Target="../media/image91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wmf"/><Relationship Id="rId1" Type="http://schemas.openxmlformats.org/officeDocument/2006/relationships/oleObject" Target="../embeddings/oleObject13.bin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6.wmf"/><Relationship Id="rId1" Type="http://schemas.openxmlformats.org/officeDocument/2006/relationships/oleObject" Target="../embeddings/oleObject14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7.wmf"/><Relationship Id="rId1" Type="http://schemas.openxmlformats.org/officeDocument/2006/relationships/oleObject" Target="../embeddings/oleObject15.bin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8.wmf"/><Relationship Id="rId1" Type="http://schemas.openxmlformats.org/officeDocument/2006/relationships/oleObject" Target="../embeddings/oleObject16.bin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9.wmf"/><Relationship Id="rId1" Type="http://schemas.openxmlformats.org/officeDocument/2006/relationships/oleObject" Target="../embeddings/oleObject17.bin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9.wmf"/><Relationship Id="rId1" Type="http://schemas.openxmlformats.org/officeDocument/2006/relationships/oleObject" Target="../embeddings/oleObject18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0.wmf"/><Relationship Id="rId1" Type="http://schemas.openxmlformats.org/officeDocument/2006/relationships/oleObject" Target="../embeddings/oleObject19.bin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1.wmf"/><Relationship Id="rId1" Type="http://schemas.openxmlformats.org/officeDocument/2006/relationships/oleObject" Target="../embeddings/oleObject20.bin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1" Type="http://schemas.openxmlformats.org/officeDocument/2006/relationships/image" Target="../media/image6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20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7.wmf"/><Relationship Id="rId1" Type="http://schemas.openxmlformats.org/officeDocument/2006/relationships/oleObject" Target="../embeddings/oleObject21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pn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8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5.wmf"/><Relationship Id="rId2" Type="http://schemas.openxmlformats.org/officeDocument/2006/relationships/oleObject" Target="../embeddings/oleObject22.bin"/><Relationship Id="rId1" Type="http://schemas.openxmlformats.org/officeDocument/2006/relationships/image" Target="../media/image114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6.wmf"/><Relationship Id="rId1" Type="http://schemas.openxmlformats.org/officeDocument/2006/relationships/oleObject" Target="../embeddings/oleObject23.bin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0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8.wmf"/><Relationship Id="rId3" Type="http://schemas.openxmlformats.org/officeDocument/2006/relationships/oleObject" Target="../embeddings/oleObject25.bin"/><Relationship Id="rId2" Type="http://schemas.openxmlformats.org/officeDocument/2006/relationships/image" Target="../media/image117.wmf"/><Relationship Id="rId1" Type="http://schemas.openxmlformats.org/officeDocument/2006/relationships/oleObject" Target="../embeddings/oleObject24.bin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5.png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743200"/>
            <a:ext cx="7793037" cy="1143000"/>
          </a:xfrm>
        </p:spPr>
        <p:txBody>
          <a:bodyPr/>
          <a:lstStyle/>
          <a:p>
            <a:pPr algn="ctr"/>
            <a:r>
              <a:rPr lang="zh-CN" altLang="en-US" dirty="0"/>
              <a:t>第十章  代码优化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9.3</a:t>
            </a:r>
            <a:endParaRPr lang="en-US" altLang="zh-CN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begin</a:t>
            </a:r>
            <a:endParaRPr lang="en-US" altLang="zh-CN" sz="24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prod := 0</a:t>
            </a:r>
            <a:endParaRPr lang="en-US" altLang="zh-CN" sz="24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i := 1</a:t>
            </a:r>
            <a:endParaRPr lang="en-US" altLang="zh-CN" sz="24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do begin</a:t>
            </a:r>
            <a:endParaRPr lang="en-US" altLang="zh-CN" sz="24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prod := prod + a[i] * b[i];</a:t>
            </a:r>
            <a:endParaRPr lang="en-US" altLang="zh-CN" sz="24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i := i + 1</a:t>
            </a:r>
            <a:endParaRPr lang="en-US" altLang="zh-CN" sz="24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end</a:t>
            </a:r>
            <a:endParaRPr lang="en-US" altLang="zh-CN" sz="24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while i &lt;= 20</a:t>
            </a:r>
            <a:endParaRPr lang="en-US" altLang="zh-CN" sz="24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end</a:t>
            </a:r>
            <a:endParaRPr lang="en-US" altLang="zh-CN" sz="24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can_be_avail</a:t>
            </a:r>
            <a:r>
              <a:rPr lang="zh-CN" altLang="en-US" dirty="0"/>
              <a:t>计算示例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8632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1484784"/>
            <a:ext cx="66294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611560" y="1594683"/>
            <a:ext cx="4572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aseline="0" dirty="0">
                <a:solidFill>
                  <a:srgbClr val="3333CC"/>
                </a:solidFill>
                <a:ea typeface="Arial Unicode MS" pitchFamily="34" charset="-122"/>
              </a:rPr>
              <a:t>h2</a:t>
            </a:r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和</a:t>
            </a:r>
            <a:r>
              <a:rPr lang="en-US" altLang="zh-CN" sz="2000" baseline="0" dirty="0">
                <a:solidFill>
                  <a:srgbClr val="3333CC"/>
                </a:solidFill>
                <a:ea typeface="Arial Unicode MS" pitchFamily="34" charset="-122"/>
              </a:rPr>
              <a:t>h3</a:t>
            </a:r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都是非</a:t>
            </a:r>
            <a:r>
              <a:rPr lang="en-US" altLang="zh-CN" sz="2000" baseline="0" dirty="0">
                <a:solidFill>
                  <a:srgbClr val="3333CC"/>
                </a:solidFill>
                <a:ea typeface="Arial Unicode MS" pitchFamily="34" charset="-122"/>
              </a:rPr>
              <a:t>down-safe</a:t>
            </a:r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的，且</a:t>
            </a:r>
            <a:endParaRPr lang="en-US" altLang="zh-CN" sz="2000" baseline="0" dirty="0">
              <a:solidFill>
                <a:srgbClr val="3333CC"/>
              </a:solidFill>
              <a:ea typeface="Arial Unicode MS" pitchFamily="34" charset="-122"/>
            </a:endParaRPr>
          </a:p>
          <a:p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有一个运算对象不可用，</a:t>
            </a:r>
            <a:endParaRPr lang="en-US" altLang="zh-CN" sz="2000" baseline="0" dirty="0">
              <a:solidFill>
                <a:srgbClr val="3333CC"/>
              </a:solidFill>
              <a:ea typeface="Arial Unicode MS" pitchFamily="34" charset="-122"/>
            </a:endParaRPr>
          </a:p>
          <a:p>
            <a:r>
              <a:rPr lang="en-US" altLang="zh-CN" sz="2000" baseline="0" dirty="0" err="1">
                <a:solidFill>
                  <a:srgbClr val="3333CC"/>
                </a:solidFill>
                <a:ea typeface="Arial Unicode MS" pitchFamily="34" charset="-122"/>
              </a:rPr>
              <a:t>can_be_avail</a:t>
            </a:r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初始化为假</a:t>
            </a:r>
            <a:endParaRPr lang="en-US" altLang="zh-CN" sz="2000" baseline="0" dirty="0">
              <a:solidFill>
                <a:srgbClr val="3333CC"/>
              </a:solidFill>
              <a:ea typeface="Arial Unicode MS" pitchFamily="34" charset="-122"/>
            </a:endParaRPr>
          </a:p>
          <a:p>
            <a:endParaRPr lang="en-US" altLang="zh-CN" sz="2000" baseline="0" dirty="0">
              <a:solidFill>
                <a:srgbClr val="3333CC"/>
              </a:solidFill>
              <a:ea typeface="Arial Unicode MS" pitchFamily="34" charset="-122"/>
            </a:endParaRPr>
          </a:p>
          <a:p>
            <a:r>
              <a:rPr lang="en-US" altLang="zh-CN" sz="2000" baseline="0" dirty="0">
                <a:solidFill>
                  <a:srgbClr val="3333CC"/>
                </a:solidFill>
                <a:ea typeface="Arial Unicode MS" pitchFamily="34" charset="-122"/>
              </a:rPr>
              <a:t>h2</a:t>
            </a:r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尝试传播到</a:t>
            </a:r>
            <a:r>
              <a:rPr lang="en-US" altLang="zh-CN" sz="2000" baseline="0" dirty="0">
                <a:solidFill>
                  <a:srgbClr val="3333CC"/>
                </a:solidFill>
                <a:ea typeface="Arial Unicode MS" pitchFamily="34" charset="-122"/>
              </a:rPr>
              <a:t>h4</a:t>
            </a:r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，但对应</a:t>
            </a:r>
            <a:endParaRPr lang="en-US" altLang="zh-CN" sz="2000" baseline="0" dirty="0">
              <a:solidFill>
                <a:srgbClr val="3333CC"/>
              </a:solidFill>
              <a:ea typeface="Arial Unicode MS" pitchFamily="34" charset="-122"/>
            </a:endParaRPr>
          </a:p>
          <a:p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运算对象</a:t>
            </a:r>
            <a:r>
              <a:rPr lang="en-US" altLang="zh-CN" sz="2000" baseline="0" dirty="0" err="1">
                <a:solidFill>
                  <a:srgbClr val="3333CC"/>
                </a:solidFill>
                <a:ea typeface="Arial Unicode MS" pitchFamily="34" charset="-122"/>
              </a:rPr>
              <a:t>has_real_use</a:t>
            </a:r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，</a:t>
            </a:r>
            <a:endParaRPr lang="en-US" altLang="zh-CN" sz="2000" baseline="0" dirty="0">
              <a:solidFill>
                <a:srgbClr val="3333CC"/>
              </a:solidFill>
              <a:ea typeface="Arial Unicode MS" pitchFamily="34" charset="-122"/>
            </a:endParaRPr>
          </a:p>
          <a:p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因此传播被阻断</a:t>
            </a:r>
            <a:endParaRPr lang="en-US" altLang="zh-CN" sz="2000" baseline="0" dirty="0">
              <a:solidFill>
                <a:srgbClr val="3333CC"/>
              </a:solidFill>
              <a:ea typeface="Arial Unicode MS" pitchFamily="34" charset="-122"/>
            </a:endParaRPr>
          </a:p>
          <a:p>
            <a:endParaRPr lang="en-US" altLang="zh-CN" sz="2000" baseline="0" dirty="0">
              <a:solidFill>
                <a:srgbClr val="3333CC"/>
              </a:solidFill>
              <a:ea typeface="Arial Unicode MS" pitchFamily="34" charset="-122"/>
            </a:endParaRPr>
          </a:p>
          <a:p>
            <a:r>
              <a:rPr lang="en-US" altLang="zh-CN" sz="2000" baseline="0" dirty="0">
                <a:solidFill>
                  <a:srgbClr val="3333CC"/>
                </a:solidFill>
                <a:ea typeface="Arial Unicode MS" pitchFamily="34" charset="-122"/>
              </a:rPr>
              <a:t>h3</a:t>
            </a:r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尝试传播到</a:t>
            </a:r>
            <a:r>
              <a:rPr lang="en-US" altLang="zh-CN" sz="2000" baseline="0" dirty="0">
                <a:solidFill>
                  <a:srgbClr val="3333CC"/>
                </a:solidFill>
                <a:ea typeface="Arial Unicode MS" pitchFamily="34" charset="-122"/>
              </a:rPr>
              <a:t>h4</a:t>
            </a:r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，</a:t>
            </a:r>
            <a:endParaRPr lang="en-US" altLang="zh-CN" sz="2000" baseline="0" dirty="0">
              <a:solidFill>
                <a:srgbClr val="3333CC"/>
              </a:solidFill>
              <a:ea typeface="Arial Unicode MS" pitchFamily="34" charset="-122"/>
            </a:endParaRPr>
          </a:p>
          <a:p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没有</a:t>
            </a:r>
            <a:r>
              <a:rPr lang="en-US" altLang="zh-CN" sz="2000" baseline="0" dirty="0" err="1">
                <a:solidFill>
                  <a:srgbClr val="3333CC"/>
                </a:solidFill>
                <a:ea typeface="Arial Unicode MS" pitchFamily="34" charset="-122"/>
              </a:rPr>
              <a:t>has_real_use</a:t>
            </a:r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，</a:t>
            </a:r>
            <a:endParaRPr lang="en-US" altLang="zh-CN" sz="2000" baseline="0" dirty="0">
              <a:solidFill>
                <a:srgbClr val="3333CC"/>
              </a:solidFill>
              <a:ea typeface="Arial Unicode MS" pitchFamily="34" charset="-122"/>
            </a:endParaRPr>
          </a:p>
          <a:p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因此</a:t>
            </a:r>
            <a:r>
              <a:rPr lang="en-US" altLang="zh-CN" sz="2000" baseline="0" dirty="0">
                <a:solidFill>
                  <a:srgbClr val="3333CC"/>
                </a:solidFill>
                <a:ea typeface="Arial Unicode MS" pitchFamily="34" charset="-122"/>
              </a:rPr>
              <a:t>h4</a:t>
            </a:r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的</a:t>
            </a:r>
            <a:r>
              <a:rPr lang="en-US" altLang="zh-CN" sz="2000" baseline="0" dirty="0" err="1">
                <a:solidFill>
                  <a:srgbClr val="3333CC"/>
                </a:solidFill>
                <a:ea typeface="Arial Unicode MS" pitchFamily="34" charset="-122"/>
              </a:rPr>
              <a:t>can_be_avail</a:t>
            </a:r>
            <a:endParaRPr lang="en-US" altLang="zh-CN" sz="2000" baseline="0" dirty="0">
              <a:solidFill>
                <a:srgbClr val="3333CC"/>
              </a:solidFill>
              <a:ea typeface="Arial Unicode MS" pitchFamily="34" charset="-122"/>
            </a:endParaRPr>
          </a:p>
          <a:p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被设置为假</a:t>
            </a:r>
            <a:endParaRPr lang="en-US" altLang="zh-CN" sz="2000" baseline="0" dirty="0">
              <a:solidFill>
                <a:srgbClr val="3333CC"/>
              </a:solidFill>
              <a:ea typeface="Arial Unicode MS" pitchFamily="34" charset="-122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第二趟扫描：计算</a:t>
            </a:r>
            <a:r>
              <a:rPr lang="en-US" altLang="zh-CN" dirty="0"/>
              <a:t>later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r>
                  <a:rPr lang="en-US" altLang="zh-CN" sz="2400" dirty="0" err="1"/>
                  <a:t>can_be_avail</a:t>
                </a:r>
                <a:r>
                  <a:rPr lang="zh-CN" altLang="en-US" sz="2400" dirty="0"/>
                  <a:t>集合是上界：在所有</a:t>
                </a:r>
                <a:r>
                  <a:rPr lang="en-US" altLang="zh-CN" sz="2400" dirty="0" err="1"/>
                  <a:t>can_be_avail</a:t>
                </a:r>
                <a:r>
                  <a:rPr lang="zh-CN" altLang="en-US" sz="2400" dirty="0"/>
                  <a:t>为真的位置插入，并非最优</a:t>
                </a:r>
                <a:endParaRPr lang="en-US" altLang="zh-CN" sz="2400" dirty="0"/>
              </a:p>
              <a:p>
                <a:r>
                  <a:rPr lang="en-US" altLang="zh-CN" sz="2400" dirty="0"/>
                  <a:t>later</a:t>
                </a:r>
                <a:r>
                  <a:rPr lang="zh-CN" altLang="en-US" sz="2400" dirty="0"/>
                  <a:t>：尝试计算最小上界，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/>
                  <a:t>节点没被引用的话，可推迟插入，使得插入变量有最短的</a:t>
                </a:r>
                <a:r>
                  <a:rPr lang="en-US" altLang="zh-CN" sz="2400" dirty="0"/>
                  <a:t>live interval</a:t>
                </a:r>
                <a:r>
                  <a:rPr lang="zh-CN" altLang="en-US" sz="2400" dirty="0"/>
                  <a:t>，减小寄存器分配的压力</a:t>
                </a:r>
                <a:endParaRPr lang="en-US" altLang="zh-CN" sz="2400" dirty="0"/>
              </a:p>
              <a:p>
                <a:r>
                  <a:rPr lang="zh-CN" altLang="en-US" sz="2400" dirty="0"/>
                  <a:t>在第一趟得出的区域中，确定真正完成插入后，那些表达式可用的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/>
                  <a:t>位置</a:t>
                </a:r>
                <a:r>
                  <a:rPr lang="en-US" altLang="zh-CN" sz="2400" dirty="0"/>
                  <a:t>——</a:t>
                </a:r>
                <a:r>
                  <a:rPr lang="zh-CN" altLang="en-US" sz="2400" dirty="0"/>
                  <a:t>意味着最后（最终）插入点</a:t>
                </a:r>
                <a:endParaRPr lang="en-US" altLang="zh-CN" sz="2400" dirty="0"/>
              </a:p>
              <a:p>
                <a:pPr lvl="1"/>
                <a:r>
                  <a:rPr lang="zh-CN" altLang="en-US" sz="2000" dirty="0"/>
                  <a:t>在</a:t>
                </a:r>
                <a:r>
                  <a:rPr lang="en-US" altLang="zh-CN" sz="2000" dirty="0" err="1"/>
                  <a:t>can_be_avail</a:t>
                </a:r>
                <a:r>
                  <a:rPr lang="zh-CN" altLang="en-US" sz="2000" dirty="0"/>
                  <a:t>为真处初始化</a:t>
                </a:r>
                <a:r>
                  <a:rPr lang="en-US" altLang="zh-CN" sz="2000" dirty="0"/>
                  <a:t>later</a:t>
                </a:r>
                <a:r>
                  <a:rPr lang="zh-CN" altLang="en-US" sz="2000" dirty="0"/>
                  <a:t>为真</a:t>
                </a:r>
                <a:endParaRPr lang="en-US" altLang="zh-CN" sz="2000" dirty="0"/>
              </a:p>
              <a:p>
                <a:pPr lvl="1"/>
                <a:r>
                  <a:rPr lang="zh-CN" altLang="en-US" sz="2000" dirty="0"/>
                  <a:t>检查每个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函数，如果有任何运算对象被引用（该运算对象可用，且</a:t>
                </a:r>
                <a:r>
                  <a:rPr lang="en-US" altLang="zh-CN" sz="2000" dirty="0" err="1"/>
                  <a:t>has_real_use</a:t>
                </a:r>
                <a:r>
                  <a:rPr lang="zh-CN" altLang="en-US" sz="2000" dirty="0"/>
                  <a:t>），则置</a:t>
                </a:r>
                <a:r>
                  <a:rPr lang="en-US" altLang="zh-CN" sz="2000" dirty="0"/>
                  <a:t>later</a:t>
                </a:r>
                <a:r>
                  <a:rPr lang="zh-CN" altLang="en-US" sz="2000" dirty="0"/>
                  <a:t>为假（插入不能推迟（下移））并前向传播</a:t>
                </a:r>
                <a:r>
                  <a:rPr lang="en-US" altLang="zh-CN" sz="2000" dirty="0"/>
                  <a:t>later</a:t>
                </a:r>
                <a:r>
                  <a:rPr lang="zh-CN" altLang="en-US" sz="2000" dirty="0"/>
                  <a:t>假值到该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的引用者</a:t>
                </a:r>
                <a:endParaRPr lang="en-US" altLang="zh-CN" sz="2000" dirty="0"/>
              </a:p>
              <a:p>
                <a:r>
                  <a:rPr lang="zh-CN" altLang="en-US" sz="2400" dirty="0"/>
                  <a:t>结束后有</a:t>
                </a:r>
                <a:br>
                  <a:rPr lang="en-US" altLang="zh-CN" sz="24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𝑤𝑖𝑙𝑙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𝑎𝑣𝑎𝑖𝑙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𝑎𝑣𝑎𝑖𝑙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^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𝑙𝑎𝑡𝑒𝑟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6871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 rotWithShape="1">
                <a:blip r:embed="rId1"/>
                <a:stretch>
                  <a:fillRect l="-4" r="-2063" b="-475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later</a:t>
            </a:r>
            <a:r>
              <a:rPr lang="zh-CN" altLang="en-US" dirty="0"/>
              <a:t>算法描述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void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ComputeLater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(Function &amp;F)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将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‘later’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初始化为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‘</a:t>
                </a:r>
                <a:r>
                  <a:rPr lang="en-US" altLang="zh-CN" sz="1600" dirty="0" err="1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can_be_avail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’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的值</a:t>
                </a:r>
                <a:endParaRPr lang="en-US" altLang="zh-CN" sz="1600" dirty="0">
                  <a:solidFill>
                    <a:srgbClr val="00990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for (auto &amp;phi :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get_phis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(F))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phi.later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=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phi.can_be_avail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// lambda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函数：检查是否存在引用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——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运算对象可用且</a:t>
                </a:r>
                <a:r>
                  <a:rPr lang="en-US" altLang="zh-CN" sz="1600" dirty="0" err="1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has_real_use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auto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check_use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= [](const auto &amp;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opnd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)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return 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opnd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!= Bottom()) &amp;&amp; 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opnd.has_real_use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== true);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如果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函数的所有运算对象都没有被引用，则推迟插入（什么也不做，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later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保持为真），否则，清除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later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标志</a:t>
                </a:r>
                <a:endParaRPr lang="en-US" altLang="zh-CN" sz="1600" dirty="0">
                  <a:solidFill>
                    <a:srgbClr val="00990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for (auto &amp;phi :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get_phis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(F))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if 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phi.later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&amp;&amp;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any_of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phi.operands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(),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check_use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))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ResetLater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(phi);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>
          <p:sp>
            <p:nvSpPr>
              <p:cNvPr id="6871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 rotWithShape="1">
                <a:blip r:embed="rId1"/>
                <a:stretch>
                  <a:fillRect l="-4" r="4" b="-468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later</a:t>
            </a:r>
            <a:r>
              <a:rPr lang="zh-CN" altLang="en-US" dirty="0"/>
              <a:t>算法描述（续）</a:t>
            </a:r>
            <a:endParaRPr lang="zh-CN" altLang="en-US" dirty="0"/>
          </a:p>
        </p:txBody>
      </p:sp>
      <p:sp>
        <p:nvSpPr>
          <p:cNvPr id="68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void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ResetLater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PhiNode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&amp;v) {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v.later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= false;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16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沿定义</a:t>
            </a:r>
            <a:r>
              <a:rPr lang="en-US" altLang="zh-CN" sz="16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—</a:t>
            </a:r>
            <a:r>
              <a:rPr lang="zh-CN" altLang="en-US" sz="16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引用链，对</a:t>
            </a:r>
            <a:r>
              <a:rPr lang="en-US" altLang="zh-CN" sz="16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v</a:t>
            </a:r>
            <a:r>
              <a:rPr lang="zh-CN" altLang="en-US" sz="16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的引用者传播</a:t>
            </a:r>
            <a:r>
              <a:rPr lang="en-US" altLang="zh-CN" sz="16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later</a:t>
            </a:r>
            <a:r>
              <a:rPr lang="zh-CN" altLang="en-US" sz="16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假值</a:t>
            </a:r>
            <a:endParaRPr lang="en-US" altLang="zh-CN" sz="160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for (auto &amp;user :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v.users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()) {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  if (auto phi =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dyn_cast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&lt;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PhiNode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&gt;(user))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   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ResetLater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(phi);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}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}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WillBeAvail</a:t>
            </a:r>
            <a:r>
              <a:rPr lang="zh-CN" altLang="en-US" dirty="0"/>
              <a:t>示例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371600"/>
                <a:ext cx="8775576" cy="4724400"/>
              </a:xfrm>
            </p:spPr>
            <p:txBody>
              <a:bodyPr/>
              <a:lstStyle/>
              <a:p>
                <a:r>
                  <a:rPr lang="en-US" altLang="zh-CN" sz="2000" dirty="0"/>
                  <a:t>h2</a:t>
                </a:r>
                <a:r>
                  <a:rPr lang="zh-CN" altLang="en-US" sz="2000" dirty="0"/>
                  <a:t>的</a:t>
                </a:r>
                <a:r>
                  <a:rPr lang="en-US" altLang="zh-CN" sz="2000" dirty="0" err="1"/>
                  <a:t>can_be_avail</a:t>
                </a:r>
                <a:r>
                  <a:rPr lang="zh-CN" altLang="en-US" sz="2000" dirty="0"/>
                  <a:t>为假，因为它是非</a:t>
                </a:r>
                <a:br>
                  <a:rPr lang="en-US" altLang="zh-CN" sz="2000" dirty="0"/>
                </a:br>
                <a:r>
                  <a:rPr lang="en-US" altLang="zh-CN" sz="2000" dirty="0"/>
                  <a:t>down-safe</a:t>
                </a:r>
                <a:r>
                  <a:rPr lang="zh-CN" altLang="en-US" sz="2000" dirty="0"/>
                  <a:t>的且有一个运算对象不可用</a:t>
                </a:r>
                <a:endParaRPr lang="en-US" altLang="zh-CN" sz="2000" dirty="0"/>
              </a:p>
              <a:p>
                <a:r>
                  <a:rPr lang="zh-CN" altLang="en-US" sz="2000" dirty="0"/>
                  <a:t>前向传播不影响其他节点，</a:t>
                </a:r>
                <a:br>
                  <a:rPr lang="en-US" altLang="zh-CN" sz="2000" dirty="0"/>
                </a:br>
                <a:r>
                  <a:rPr lang="zh-CN" altLang="en-US" sz="2000" dirty="0"/>
                  <a:t>因为都</a:t>
                </a:r>
                <a:r>
                  <a:rPr lang="en-US" altLang="zh-CN" sz="2000" dirty="0" err="1"/>
                  <a:t>has_real_use</a:t>
                </a:r>
                <a:endParaRPr lang="en-US" altLang="zh-CN" sz="2000" dirty="0"/>
              </a:p>
              <a:p>
                <a:r>
                  <a:rPr lang="en-US" altLang="zh-CN" sz="2000" dirty="0"/>
                  <a:t>h3</a:t>
                </a:r>
                <a:r>
                  <a:rPr lang="zh-CN" altLang="en-US" sz="2000" dirty="0"/>
                  <a:t>的</a:t>
                </a:r>
                <a:r>
                  <a:rPr lang="en-US" altLang="zh-CN" sz="2000" dirty="0"/>
                  <a:t>later</a:t>
                </a:r>
                <a:r>
                  <a:rPr lang="zh-CN" altLang="en-US" sz="2000" dirty="0"/>
                  <a:t>被设置为假，因为运算对象</a:t>
                </a:r>
                <a:r>
                  <a:rPr lang="en-US" altLang="zh-CN" sz="2000" dirty="0"/>
                  <a:t>h4</a:t>
                </a:r>
                <a:br>
                  <a:rPr lang="en-US" altLang="zh-CN" sz="2000" dirty="0"/>
                </a:br>
                <a:r>
                  <a:rPr lang="zh-CN" altLang="en-US" sz="2000" dirty="0"/>
                  <a:t>存在引用，然后</a:t>
                </a:r>
                <a:r>
                  <a:rPr lang="en-US" altLang="zh-CN" sz="2000" dirty="0"/>
                  <a:t>later</a:t>
                </a:r>
                <a:r>
                  <a:rPr lang="zh-CN" altLang="en-US" sz="2000" dirty="0"/>
                  <a:t>假值被传播到</a:t>
                </a:r>
                <a:br>
                  <a:rPr lang="en-US" altLang="zh-CN" sz="2000" dirty="0"/>
                </a:br>
                <a:r>
                  <a:rPr lang="zh-CN" altLang="en-US" sz="2000" dirty="0"/>
                  <a:t>其引用者</a:t>
                </a:r>
                <a:r>
                  <a:rPr lang="en-US" altLang="zh-CN" sz="2000" dirty="0"/>
                  <a:t>h4</a:t>
                </a:r>
                <a:endParaRPr lang="en-US" altLang="zh-CN" sz="2000" dirty="0"/>
              </a:p>
              <a:p>
                <a:r>
                  <a:rPr lang="zh-CN" altLang="en-US" sz="2000" dirty="0"/>
                  <a:t>综合</a:t>
                </a:r>
                <a:r>
                  <a:rPr lang="en-US" altLang="zh-CN" sz="2000" dirty="0" err="1"/>
                  <a:t>can_be_avail</a:t>
                </a:r>
                <a:r>
                  <a:rPr lang="zh-CN" altLang="en-US" sz="2000" dirty="0"/>
                  <a:t>和</a:t>
                </a:r>
                <a:r>
                  <a:rPr lang="en-US" altLang="zh-CN" sz="2000" dirty="0"/>
                  <a:t>later</a:t>
                </a:r>
                <a:r>
                  <a:rPr lang="zh-CN" altLang="en-US" sz="2000" dirty="0"/>
                  <a:t>，</a:t>
                </a:r>
                <a:r>
                  <a:rPr lang="en-US" altLang="zh-CN" sz="2000" dirty="0" err="1"/>
                  <a:t>will_be_avail</a:t>
                </a:r>
                <a:br>
                  <a:rPr lang="en-US" altLang="zh-CN" sz="2000" dirty="0"/>
                </a:br>
                <a:r>
                  <a:rPr lang="zh-CN" altLang="en-US" sz="2000" dirty="0"/>
                  <a:t>集合为</a:t>
                </a:r>
                <a:r>
                  <a:rPr lang="en-US" altLang="zh-CN" sz="2000" dirty="0"/>
                  <a:t>{h3,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h4}</a:t>
                </a:r>
                <a:r>
                  <a:rPr lang="zh-CN" altLang="en-US" sz="2000" dirty="0"/>
                  <a:t>，这两个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被真正插入</a:t>
                </a:r>
                <a:br>
                  <a:rPr lang="en-US" altLang="zh-CN" sz="2000" dirty="0"/>
                </a:br>
                <a:r>
                  <a:rPr lang="en-US" altLang="zh-CN" sz="2000" dirty="0"/>
                  <a:t>SSA</a:t>
                </a:r>
                <a:r>
                  <a:rPr lang="zh-CN" altLang="en-US" sz="2000" dirty="0"/>
                  <a:t>中，而</a:t>
                </a:r>
                <a:r>
                  <a:rPr lang="en-US" altLang="zh-CN" sz="2000" dirty="0"/>
                  <a:t>h2</a:t>
                </a:r>
                <a:r>
                  <a:rPr lang="zh-CN" altLang="en-US" sz="2000" dirty="0"/>
                  <a:t>并不插入</a:t>
                </a:r>
                <a:endParaRPr lang="en-US" altLang="zh-CN" sz="2000" dirty="0"/>
              </a:p>
              <a:p>
                <a:r>
                  <a:rPr lang="zh-CN" altLang="en-US" sz="2000" dirty="0"/>
                  <a:t>每个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运算对象是否进行</a:t>
                </a:r>
                <a:r>
                  <a:rPr lang="en-US" altLang="zh-CN" sz="2000" dirty="0"/>
                  <a:t>PRE</a:t>
                </a:r>
                <a:r>
                  <a:rPr lang="zh-CN" altLang="en-US" sz="2000" dirty="0"/>
                  <a:t>插入？</a:t>
                </a:r>
                <a:br>
                  <a:rPr lang="en-US" altLang="zh-CN" sz="2000" dirty="0"/>
                </a:br>
                <a:r>
                  <a:rPr lang="zh-CN" altLang="en-US" sz="2000" dirty="0"/>
                  <a:t>（后续步骤会用到）</a:t>
                </a:r>
                <a:endParaRPr lang="zh-CN" altLang="en-US" sz="2000" dirty="0"/>
              </a:p>
              <a:p>
                <a:pPr lvl="1"/>
                <a:r>
                  <a:rPr lang="zh-CN" altLang="en-US" sz="1600" dirty="0"/>
                  <a:t>运算对象所在的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600" dirty="0"/>
                  <a:t>的</a:t>
                </a:r>
                <a:r>
                  <a:rPr lang="en-US" altLang="zh-CN" sz="1600" dirty="0" err="1"/>
                  <a:t>WillBeAvail</a:t>
                </a:r>
                <a:r>
                  <a:rPr lang="zh-CN" altLang="en-US" sz="1600" dirty="0"/>
                  <a:t>为真</a:t>
                </a:r>
                <a:endParaRPr lang="en-US" altLang="zh-CN" sz="1600" dirty="0"/>
              </a:p>
              <a:p>
                <a:pPr lvl="1"/>
                <a:r>
                  <a:rPr lang="zh-CN" altLang="en-US" sz="1600" dirty="0"/>
                  <a:t>运算对象是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zh-CN" altLang="en-US" sz="1600" dirty="0"/>
                  <a:t>，或</a:t>
                </a:r>
                <a:r>
                  <a:rPr lang="en-US" altLang="zh-CN" sz="1600" dirty="0" err="1"/>
                  <a:t>has_real_use</a:t>
                </a:r>
                <a:r>
                  <a:rPr lang="zh-CN" altLang="en-US" sz="1600" dirty="0"/>
                  <a:t>为假，且</a:t>
                </a:r>
                <a:br>
                  <a:rPr lang="en-US" altLang="zh-CN" sz="1600" dirty="0"/>
                </a:br>
                <a:r>
                  <a:rPr lang="zh-CN" altLang="en-US" sz="1600" dirty="0"/>
                  <a:t>其定义是一个</a:t>
                </a:r>
                <a:r>
                  <a:rPr lang="en-US" altLang="zh-CN" sz="1600" dirty="0" err="1"/>
                  <a:t>WillBeAvail</a:t>
                </a:r>
                <a:r>
                  <a:rPr lang="zh-CN" altLang="en-US" sz="1600" dirty="0"/>
                  <a:t>为假的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2" name="内容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371600"/>
                <a:ext cx="8775576" cy="4724400"/>
              </a:xfrm>
              <a:blipFill rotWithShape="1">
                <a:blip r:embed="rId1"/>
                <a:stretch>
                  <a:fillRect l="-5" r="4" b="-1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088808"/>
            <a:ext cx="4127182" cy="544068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Finalize</a:t>
            </a:r>
            <a:r>
              <a:rPr lang="zh-CN" altLang="en-US" dirty="0"/>
              <a:t>步骤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758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2800" dirty="0"/>
                  <a:t>将假想临时变量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ℎ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的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SSA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图转换为有效的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SSA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图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——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已完成计算插入，无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运算对象为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endParaRPr lang="zh-CN" altLang="en-US" sz="28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sz="2400" dirty="0">
                    <a:sym typeface="Wingdings" panose="05000000000000000000" pitchFamily="2" charset="2"/>
                  </a:rPr>
                  <a:t>对表达式每次出现，确定是现场计算还是从临时变量读取，对前者还要确定是否保存到临时变量，用标志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reload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和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save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表示这两个信息</a:t>
                </a:r>
                <a:endParaRPr lang="zh-CN" altLang="en-US" sz="24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sz="2400" dirty="0">
                    <a:sym typeface="Wingdings" panose="05000000000000000000" pitchFamily="2" charset="2"/>
                  </a:rPr>
                  <a:t>对</a:t>
                </a:r>
                <a:r>
                  <a:rPr lang="en-US" altLang="zh-CN" sz="2400" dirty="0" err="1">
                    <a:sym typeface="Wingdings" panose="05000000000000000000" pitchFamily="2" charset="2"/>
                  </a:rPr>
                  <a:t>will_be_avail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为真的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，检查每个运算对象是否满足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insertion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，若是，在其对应的入射边插入计算</a:t>
                </a:r>
                <a:endParaRPr lang="en-US" altLang="zh-CN" sz="24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sz="2400" dirty="0">
                    <a:sym typeface="Wingdings" panose="05000000000000000000" pitchFamily="2" charset="2"/>
                  </a:rPr>
                  <a:t>将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will_be_avail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为真的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转换为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。</a:t>
                </a:r>
                <a:r>
                  <a:rPr lang="en-US" altLang="zh-CN" sz="2400" dirty="0" err="1">
                    <a:sym typeface="Wingdings" panose="05000000000000000000" pitchFamily="2" charset="2"/>
                  </a:rPr>
                  <a:t>will_be_avail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为假的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不转换，对于引用它们的</a:t>
                </a:r>
                <a:r>
                  <a:rPr lang="en-US" altLang="zh-CN" sz="2400" dirty="0" err="1">
                    <a:sym typeface="Wingdings" panose="05000000000000000000" pitchFamily="2" charset="2"/>
                  </a:rPr>
                  <a:t>will_be_avail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为真的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，转为引用其他（真的或插入的）出现</a:t>
                </a:r>
                <a:endParaRPr lang="en-US" altLang="zh-CN" sz="24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sz="2400" dirty="0">
                    <a:sym typeface="Wingdings" panose="05000000000000000000" pitchFamily="2" charset="2"/>
                  </a:rPr>
                  <a:t>删除多余的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zh-CN" altLang="en-US" sz="24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70758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4" r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算法思路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758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2800" dirty="0">
                    <a:sym typeface="Wingdings" panose="05000000000000000000" pitchFamily="2" charset="2"/>
                  </a:rPr>
                  <a:t>Avail_def</a:t>
                </a:r>
                <a:r>
                  <a:rPr lang="en-US" altLang="zh-CN" sz="2800" baseline="-25000" dirty="0" err="1">
                    <a:sym typeface="Wingdings" panose="05000000000000000000" pitchFamily="2" charset="2"/>
                  </a:rPr>
                  <a:t>i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[x]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：指向表达式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的版本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的定义，两种情况：</a:t>
                </a:r>
                <a:endParaRPr lang="zh-CN" altLang="en-US" sz="28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sz="2400" dirty="0">
                    <a:sym typeface="Wingdings" panose="05000000000000000000" pitchFamily="2" charset="2"/>
                  </a:rPr>
                  <a:t>一个真出现</a:t>
                </a:r>
                <a:endParaRPr lang="zh-CN" altLang="en-US" sz="24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sz="2400" dirty="0">
                    <a:sym typeface="Wingdings" panose="05000000000000000000" pitchFamily="2" charset="2"/>
                  </a:rPr>
                  <a:t>一个</a:t>
                </a:r>
                <a:r>
                  <a:rPr lang="en-US" altLang="zh-CN" sz="2400" dirty="0" err="1">
                    <a:sym typeface="Wingdings" panose="05000000000000000000" pitchFamily="2" charset="2"/>
                  </a:rPr>
                  <a:t>will_be_avail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为真的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altLang="zh-CN" sz="2400" dirty="0">
                  <a:sym typeface="Wingdings" panose="05000000000000000000" pitchFamily="2" charset="2"/>
                </a:endParaRPr>
              </a:p>
              <a:p>
                <a:r>
                  <a:rPr lang="en-US" altLang="zh-CN" sz="2800" dirty="0">
                    <a:sym typeface="Wingdings" panose="05000000000000000000" pitchFamily="2" charset="2"/>
                  </a:rPr>
                  <a:t>Finalize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对程序控制流图的支配树进行先序遍历</a:t>
                </a:r>
                <a:endParaRPr lang="en-US" altLang="zh-CN" sz="28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sz="2400" dirty="0">
                    <a:sym typeface="Wingdings" panose="05000000000000000000" pitchFamily="2" charset="2"/>
                  </a:rPr>
                  <a:t>先访问临时变量版本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的定义，然后才访问其引用，引用有两种情况</a:t>
                </a:r>
                <a:endParaRPr lang="en-US" altLang="zh-CN" sz="2400" dirty="0">
                  <a:sym typeface="Wingdings" panose="05000000000000000000" pitchFamily="2" charset="2"/>
                </a:endParaRPr>
              </a:p>
              <a:p>
                <a:pPr lvl="2"/>
                <a:r>
                  <a:rPr lang="zh-CN" altLang="en-US" sz="2000" dirty="0">
                    <a:sym typeface="Wingdings" panose="05000000000000000000" pitchFamily="2" charset="2"/>
                  </a:rPr>
                  <a:t>一次冗余计算，可用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sz="2000" dirty="0">
                    <a:sym typeface="Wingdings" panose="05000000000000000000" pitchFamily="2" charset="2"/>
                  </a:rPr>
                  <a:t>读取操作替换掉</a:t>
                </a:r>
                <a:endParaRPr lang="en-US" altLang="zh-CN" sz="2000" dirty="0">
                  <a:sym typeface="Wingdings" panose="05000000000000000000" pitchFamily="2" charset="2"/>
                </a:endParaRPr>
              </a:p>
              <a:p>
                <a:pPr lvl="2"/>
                <a:r>
                  <a:rPr lang="zh-CN" altLang="en-US" sz="2000" dirty="0">
                    <a:sym typeface="Wingdings" panose="05000000000000000000" pitchFamily="2" charset="2"/>
                  </a:rPr>
                  <a:t>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>
                    <a:sym typeface="Wingdings" panose="05000000000000000000" pitchFamily="2" charset="2"/>
                  </a:rPr>
                  <a:t>运算对象、引用了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sz="2000" dirty="0">
                    <a:sym typeface="Wingdings" panose="05000000000000000000" pitchFamily="2" charset="2"/>
                  </a:rPr>
                  <a:t>，替换为一个引用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sz="2000" dirty="0">
                    <a:sym typeface="Wingdings" panose="05000000000000000000" pitchFamily="2" charset="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altLang="zh-CN" sz="2000" dirty="0">
                  <a:sym typeface="Wingdings" panose="05000000000000000000" pitchFamily="2" charset="2"/>
                </a:endParaRPr>
              </a:p>
              <a:p>
                <a:r>
                  <a:rPr lang="en-US" altLang="zh-CN" sz="2800" dirty="0">
                    <a:sym typeface="Wingdings" panose="05000000000000000000" pitchFamily="2" charset="2"/>
                  </a:rPr>
                  <a:t>Finalize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无需重命名栈，因为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SSA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版本已经正确设置了</a:t>
                </a:r>
                <a:endParaRPr lang="zh-CN" altLang="en-US" sz="28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70758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4" r="-519" b="-37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算法细节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758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2400" dirty="0">
                    <a:sym typeface="Wingdings" panose="05000000000000000000" pitchFamily="2" charset="2"/>
                  </a:rPr>
                  <a:t>在遍历过程中，几种表达式出现的处理策略如下：</a:t>
                </a:r>
                <a:endParaRPr lang="zh-CN" altLang="en-US" sz="2400" dirty="0">
                  <a:sym typeface="Wingdings" panose="05000000000000000000" pitchFamily="2" charset="2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>
                    <a:sym typeface="Wingdings" panose="05000000000000000000" pitchFamily="2" charset="2"/>
                  </a:rPr>
                  <a:t>：</a:t>
                </a:r>
                <a:endParaRPr lang="en-US" altLang="zh-CN" sz="2000" dirty="0">
                  <a:sym typeface="Wingdings" panose="05000000000000000000" pitchFamily="2" charset="2"/>
                </a:endParaRPr>
              </a:p>
              <a:p>
                <a:pPr marL="1314450" lvl="2" indent="-457200"/>
                <a:r>
                  <a:rPr lang="zh-CN" altLang="en-US" sz="1600" dirty="0">
                    <a:sym typeface="Wingdings" panose="05000000000000000000" pitchFamily="2" charset="2"/>
                  </a:rPr>
                  <a:t>如果</a:t>
                </a:r>
                <a:r>
                  <a:rPr lang="en-US" altLang="zh-CN" sz="1600" dirty="0" err="1">
                    <a:sym typeface="Wingdings" panose="05000000000000000000" pitchFamily="2" charset="2"/>
                  </a:rPr>
                  <a:t>will_be_avail</a:t>
                </a:r>
                <a:r>
                  <a:rPr lang="zh-CN" altLang="en-US" sz="1600" dirty="0">
                    <a:sym typeface="Wingdings" panose="05000000000000000000" pitchFamily="2" charset="2"/>
                  </a:rPr>
                  <a:t>为假，则什么也不做</a:t>
                </a:r>
                <a:endParaRPr lang="en-US" altLang="zh-CN" sz="1600" dirty="0">
                  <a:sym typeface="Wingdings" panose="05000000000000000000" pitchFamily="2" charset="2"/>
                </a:endParaRPr>
              </a:p>
              <a:p>
                <a:pPr marL="1314450" lvl="2" indent="-457200"/>
                <a:r>
                  <a:rPr lang="zh-CN" altLang="en-US" sz="1600" dirty="0">
                    <a:sym typeface="Wingdings" panose="05000000000000000000" pitchFamily="2" charset="2"/>
                  </a:rPr>
                  <a:t>否则，首次访问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sz="1600" dirty="0">
                    <a:sym typeface="Wingdings" panose="05000000000000000000" pitchFamily="2" charset="2"/>
                  </a:rPr>
                  <a:t>，设置</a:t>
                </a:r>
                <a:r>
                  <a:rPr lang="en-US" altLang="zh-CN" sz="1600" dirty="0" err="1">
                    <a:sym typeface="Wingdings" panose="05000000000000000000" pitchFamily="2" charset="2"/>
                  </a:rPr>
                  <a:t>Avail_def</a:t>
                </a:r>
                <a:r>
                  <a:rPr lang="en-US" altLang="zh-CN" sz="1600" baseline="-25000" dirty="0" err="1">
                    <a:sym typeface="Wingdings" panose="05000000000000000000" pitchFamily="2" charset="2"/>
                  </a:rPr>
                  <a:t>i</a:t>
                </a:r>
                <a:r>
                  <a:rPr lang="en-US" altLang="zh-CN" sz="1600" dirty="0">
                    <a:sym typeface="Wingdings" panose="05000000000000000000" pitchFamily="2" charset="2"/>
                  </a:rPr>
                  <a:t>[x]</a:t>
                </a:r>
                <a:r>
                  <a:rPr lang="zh-CN" altLang="en-US" sz="1600" dirty="0">
                    <a:sym typeface="Wingdings" panose="05000000000000000000" pitchFamily="2" charset="2"/>
                  </a:rPr>
                  <a:t>指向此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altLang="zh-CN" sz="1600" dirty="0">
                  <a:sym typeface="Wingdings" panose="05000000000000000000" pitchFamily="2" charset="2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sym typeface="Wingdings" panose="05000000000000000000" pitchFamily="2" charset="2"/>
                  </a:rPr>
                  <a:t>的真出现</a:t>
                </a:r>
                <a:endParaRPr lang="en-US" altLang="zh-CN" sz="2000" dirty="0">
                  <a:sym typeface="Wingdings" panose="05000000000000000000" pitchFamily="2" charset="2"/>
                </a:endParaRPr>
              </a:p>
              <a:p>
                <a:pPr marL="1314450" lvl="2" indent="-457200"/>
                <a:r>
                  <a:rPr lang="zh-CN" altLang="en-US" sz="1600" dirty="0">
                    <a:sym typeface="Wingdings" panose="05000000000000000000" pitchFamily="2" charset="2"/>
                  </a:rPr>
                  <a:t>如果</a:t>
                </a:r>
                <a:r>
                  <a:rPr lang="en-US" altLang="zh-CN" sz="1600" dirty="0" err="1">
                    <a:sym typeface="Wingdings" panose="05000000000000000000" pitchFamily="2" charset="2"/>
                  </a:rPr>
                  <a:t>Avail_def</a:t>
                </a:r>
                <a:r>
                  <a:rPr lang="en-US" altLang="zh-CN" sz="1600" baseline="-25000" dirty="0" err="1">
                    <a:sym typeface="Wingdings" panose="05000000000000000000" pitchFamily="2" charset="2"/>
                  </a:rPr>
                  <a:t>i</a:t>
                </a:r>
                <a:r>
                  <a:rPr lang="en-US" altLang="zh-CN" sz="1600" dirty="0">
                    <a:sym typeface="Wingdings" panose="05000000000000000000" pitchFamily="2" charset="2"/>
                  </a:rPr>
                  <a:t>[x]</a:t>
                </a:r>
                <a:r>
                  <a:rPr lang="zh-CN" altLang="en-US" sz="1600" dirty="0">
                    <a:sym typeface="Wingdings" panose="05000000000000000000" pitchFamily="2" charset="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zh-CN" altLang="en-US" sz="1600" dirty="0">
                    <a:sym typeface="Wingdings" panose="05000000000000000000" pitchFamily="2" charset="2"/>
                  </a:rPr>
                  <a:t>，则是首次访问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altLang="zh-CN" sz="1600" dirty="0">
                  <a:sym typeface="Wingdings" panose="05000000000000000000" pitchFamily="2" charset="2"/>
                </a:endParaRPr>
              </a:p>
              <a:p>
                <a:pPr marL="1314450" lvl="2" indent="-457200"/>
                <a:r>
                  <a:rPr lang="zh-CN" altLang="en-US" sz="1600" dirty="0">
                    <a:sym typeface="Wingdings" panose="05000000000000000000" pitchFamily="2" charset="2"/>
                  </a:rPr>
                  <a:t>否则，</a:t>
                </a:r>
                <a:r>
                  <a:rPr lang="en-US" altLang="zh-CN" sz="1600" dirty="0" err="1">
                    <a:sym typeface="Wingdings" panose="05000000000000000000" pitchFamily="2" charset="2"/>
                  </a:rPr>
                  <a:t>Avail_def</a:t>
                </a:r>
                <a:r>
                  <a:rPr lang="en-US" altLang="zh-CN" sz="1600" baseline="-25000" dirty="0" err="1">
                    <a:sym typeface="Wingdings" panose="05000000000000000000" pitchFamily="2" charset="2"/>
                  </a:rPr>
                  <a:t>i</a:t>
                </a:r>
                <a:r>
                  <a:rPr lang="en-US" altLang="zh-CN" sz="1600" dirty="0">
                    <a:sym typeface="Wingdings" panose="05000000000000000000" pitchFamily="2" charset="2"/>
                  </a:rPr>
                  <a:t>[x]</a:t>
                </a:r>
                <a:r>
                  <a:rPr lang="zh-CN" altLang="en-US" sz="1600" dirty="0">
                    <a:sym typeface="Wingdings" panose="05000000000000000000" pitchFamily="2" charset="2"/>
                  </a:rPr>
                  <a:t>已指向某个定义，而它不支配当前出现，则当前出现也是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sz="1600" dirty="0">
                    <a:sym typeface="Wingdings" panose="05000000000000000000" pitchFamily="2" charset="2"/>
                  </a:rPr>
                  <a:t>的定义</a:t>
                </a:r>
                <a:br>
                  <a:rPr lang="en-US" altLang="zh-CN" sz="1600" dirty="0">
                    <a:sym typeface="Wingdings" panose="05000000000000000000" pitchFamily="2" charset="2"/>
                  </a:rPr>
                </a:br>
                <a:r>
                  <a:rPr lang="zh-CN" altLang="en-US" sz="1600" dirty="0">
                    <a:sym typeface="Wingdings" panose="05000000000000000000" pitchFamily="2" charset="2"/>
                  </a:rPr>
                  <a:t>两种情况，都设置</a:t>
                </a:r>
                <a:r>
                  <a:rPr lang="en-US" altLang="zh-CN" sz="1600" dirty="0" err="1">
                    <a:sym typeface="Wingdings" panose="05000000000000000000" pitchFamily="2" charset="2"/>
                  </a:rPr>
                  <a:t>Avail_def</a:t>
                </a:r>
                <a:r>
                  <a:rPr lang="en-US" altLang="zh-CN" sz="1600" baseline="-25000" dirty="0" err="1">
                    <a:sym typeface="Wingdings" panose="05000000000000000000" pitchFamily="2" charset="2"/>
                  </a:rPr>
                  <a:t>i</a:t>
                </a:r>
                <a:r>
                  <a:rPr lang="en-US" altLang="zh-CN" sz="1600" dirty="0">
                    <a:sym typeface="Wingdings" panose="05000000000000000000" pitchFamily="2" charset="2"/>
                  </a:rPr>
                  <a:t>[x]</a:t>
                </a:r>
                <a:r>
                  <a:rPr lang="zh-CN" altLang="en-US" sz="1600" dirty="0">
                    <a:sym typeface="Wingdings" panose="05000000000000000000" pitchFamily="2" charset="2"/>
                  </a:rPr>
                  <a:t>指向当前出现</a:t>
                </a:r>
                <a:endParaRPr lang="en-US" altLang="zh-CN" sz="1600" dirty="0">
                  <a:sym typeface="Wingdings" panose="05000000000000000000" pitchFamily="2" charset="2"/>
                </a:endParaRPr>
              </a:p>
              <a:p>
                <a:pPr marL="1314450" lvl="2" indent="-457200"/>
                <a:r>
                  <a:rPr lang="zh-CN" altLang="en-US" sz="1600" dirty="0">
                    <a:sym typeface="Wingdings" panose="05000000000000000000" pitchFamily="2" charset="2"/>
                  </a:rPr>
                  <a:t>否则，当前出现是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sz="1600" dirty="0">
                    <a:sym typeface="Wingdings" panose="05000000000000000000" pitchFamily="2" charset="2"/>
                  </a:rPr>
                  <a:t>的引用，则将</a:t>
                </a:r>
                <a:r>
                  <a:rPr lang="en-US" altLang="zh-CN" sz="1600" dirty="0" err="1">
                    <a:sym typeface="Wingdings" panose="05000000000000000000" pitchFamily="2" charset="2"/>
                  </a:rPr>
                  <a:t>Avail_def</a:t>
                </a:r>
                <a:r>
                  <a:rPr lang="en-US" altLang="zh-CN" sz="1600" baseline="-25000" dirty="0" err="1">
                    <a:sym typeface="Wingdings" panose="05000000000000000000" pitchFamily="2" charset="2"/>
                  </a:rPr>
                  <a:t>i</a:t>
                </a:r>
                <a:r>
                  <a:rPr lang="en-US" altLang="zh-CN" sz="1600" dirty="0">
                    <a:sym typeface="Wingdings" panose="05000000000000000000" pitchFamily="2" charset="2"/>
                  </a:rPr>
                  <a:t>[x]</a:t>
                </a:r>
                <a:r>
                  <a:rPr lang="zh-CN" altLang="en-US" sz="1600" dirty="0">
                    <a:sym typeface="Wingdings" panose="05000000000000000000" pitchFamily="2" charset="2"/>
                  </a:rPr>
                  <a:t>指向的出现的</a:t>
                </a:r>
                <a:r>
                  <a:rPr lang="en-US" altLang="zh-CN" sz="1600" dirty="0">
                    <a:sym typeface="Wingdings" panose="05000000000000000000" pitchFamily="2" charset="2"/>
                  </a:rPr>
                  <a:t>save</a:t>
                </a:r>
                <a:r>
                  <a:rPr lang="zh-CN" altLang="en-US" sz="1600" dirty="0">
                    <a:sym typeface="Wingdings" panose="05000000000000000000" pitchFamily="2" charset="2"/>
                  </a:rPr>
                  <a:t>和当前出现的</a:t>
                </a:r>
                <a:r>
                  <a:rPr lang="en-US" altLang="zh-CN" sz="1600" dirty="0">
                    <a:sym typeface="Wingdings" panose="05000000000000000000" pitchFamily="2" charset="2"/>
                  </a:rPr>
                  <a:t>reload</a:t>
                </a:r>
                <a:r>
                  <a:rPr lang="zh-CN" altLang="en-US" sz="1600" dirty="0">
                    <a:sym typeface="Wingdings" panose="05000000000000000000" pitchFamily="2" charset="2"/>
                  </a:rPr>
                  <a:t>设置为真</a:t>
                </a:r>
                <a:endParaRPr lang="en-US" altLang="zh-CN" sz="1600" dirty="0">
                  <a:sym typeface="Wingdings" panose="05000000000000000000" pitchFamily="2" charset="2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sz="2000" dirty="0">
                    <a:sym typeface="Wingdings" panose="05000000000000000000" pitchFamily="2" charset="2"/>
                  </a:rPr>
                  <a:t>在当前基本块的后继块中的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>
                    <a:sym typeface="Wingdings" panose="05000000000000000000" pitchFamily="2" charset="2"/>
                  </a:rPr>
                  <a:t>的运算对象</a:t>
                </a:r>
                <a:endParaRPr lang="en-US" altLang="zh-CN" sz="2000" dirty="0">
                  <a:sym typeface="Wingdings" panose="05000000000000000000" pitchFamily="2" charset="2"/>
                </a:endParaRPr>
              </a:p>
              <a:p>
                <a:pPr marL="1314450" lvl="2" indent="-457200"/>
                <a:r>
                  <a:rPr lang="zh-CN" altLang="en-US" sz="1600" dirty="0">
                    <a:sym typeface="Wingdings" panose="05000000000000000000" pitchFamily="2" charset="2"/>
                  </a:rPr>
                  <a:t>如果所在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600" dirty="0">
                    <a:sym typeface="Wingdings" panose="05000000000000000000" pitchFamily="2" charset="2"/>
                  </a:rPr>
                  <a:t>的</a:t>
                </a:r>
                <a:r>
                  <a:rPr lang="en-US" altLang="zh-CN" sz="1600" dirty="0">
                    <a:sym typeface="Wingdings" panose="05000000000000000000" pitchFamily="2" charset="2"/>
                  </a:rPr>
                  <a:t>will_be_avail</a:t>
                </a:r>
                <a:r>
                  <a:rPr lang="zh-CN" altLang="en-US" sz="1600" dirty="0">
                    <a:sym typeface="Wingdings" panose="05000000000000000000" pitchFamily="2" charset="2"/>
                  </a:rPr>
                  <a:t>为假，什么也不做</a:t>
                </a:r>
                <a:endParaRPr lang="en-US" altLang="zh-CN" sz="1600" dirty="0">
                  <a:sym typeface="Wingdings" panose="05000000000000000000" pitchFamily="2" charset="2"/>
                </a:endParaRPr>
              </a:p>
              <a:p>
                <a:pPr marL="1314450" lvl="2" indent="-457200"/>
                <a:r>
                  <a:rPr lang="zh-CN" altLang="en-US" sz="1600" dirty="0">
                    <a:sym typeface="Wingdings" panose="05000000000000000000" pitchFamily="2" charset="2"/>
                  </a:rPr>
                  <a:t>否则，如果运算对象满足</a:t>
                </a:r>
                <a:r>
                  <a:rPr lang="en-US" altLang="zh-CN" sz="1600" dirty="0">
                    <a:sym typeface="Wingdings" panose="05000000000000000000" pitchFamily="2" charset="2"/>
                  </a:rPr>
                  <a:t>insertion</a:t>
                </a:r>
                <a:r>
                  <a:rPr lang="zh-CN" altLang="en-US" sz="1600" dirty="0">
                    <a:sym typeface="Wingdings" panose="05000000000000000000" pitchFamily="2" charset="2"/>
                  </a:rPr>
                  <a:t>，在当前基本块出口插入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>
                    <a:sym typeface="Wingdings" panose="05000000000000000000" pitchFamily="2" charset="2"/>
                  </a:rPr>
                  <a:t>的计算</a:t>
                </a:r>
                <a:endParaRPr lang="en-US" altLang="zh-CN" sz="1600" dirty="0">
                  <a:sym typeface="Wingdings" panose="05000000000000000000" pitchFamily="2" charset="2"/>
                </a:endParaRPr>
              </a:p>
              <a:p>
                <a:pPr marL="1314450" lvl="2" indent="-457200"/>
                <a:r>
                  <a:rPr lang="zh-CN" altLang="en-US" sz="1600" dirty="0">
                    <a:sym typeface="Wingdings" panose="05000000000000000000" pitchFamily="2" charset="2"/>
                  </a:rPr>
                  <a:t>如果运算对象不满足</a:t>
                </a:r>
                <a:r>
                  <a:rPr lang="en-US" altLang="zh-CN" sz="1600" dirty="0">
                    <a:sym typeface="Wingdings" panose="05000000000000000000" pitchFamily="2" charset="2"/>
                  </a:rPr>
                  <a:t>insertion</a:t>
                </a:r>
                <a:r>
                  <a:rPr lang="zh-CN" altLang="en-US" sz="1600" dirty="0">
                    <a:sym typeface="Wingdings" panose="05000000000000000000" pitchFamily="2" charset="2"/>
                  </a:rPr>
                  <a:t>，则将</a:t>
                </a:r>
                <a:r>
                  <a:rPr lang="en-US" altLang="zh-CN" sz="1600" dirty="0" err="1">
                    <a:sym typeface="Wingdings" panose="05000000000000000000" pitchFamily="2" charset="2"/>
                  </a:rPr>
                  <a:t>Avail_def</a:t>
                </a:r>
                <a:r>
                  <a:rPr lang="en-US" altLang="zh-CN" sz="1600" baseline="-25000" dirty="0" err="1">
                    <a:sym typeface="Wingdings" panose="05000000000000000000" pitchFamily="2" charset="2"/>
                  </a:rPr>
                  <a:t>i</a:t>
                </a:r>
                <a:r>
                  <a:rPr lang="en-US" altLang="zh-CN" sz="1600" dirty="0">
                    <a:sym typeface="Wingdings" panose="05000000000000000000" pitchFamily="2" charset="2"/>
                  </a:rPr>
                  <a:t>[x]</a:t>
                </a:r>
                <a:r>
                  <a:rPr lang="zh-CN" altLang="en-US" sz="1600" dirty="0">
                    <a:sym typeface="Wingdings" panose="05000000000000000000" pitchFamily="2" charset="2"/>
                  </a:rPr>
                  <a:t>指向出现的</a:t>
                </a:r>
                <a:r>
                  <a:rPr lang="en-US" altLang="zh-CN" sz="1600" dirty="0">
                    <a:sym typeface="Wingdings" panose="05000000000000000000" pitchFamily="2" charset="2"/>
                  </a:rPr>
                  <a:t>save</a:t>
                </a:r>
                <a:r>
                  <a:rPr lang="zh-CN" altLang="en-US" sz="1600" dirty="0">
                    <a:sym typeface="Wingdings" panose="05000000000000000000" pitchFamily="2" charset="2"/>
                  </a:rPr>
                  <a:t>设置为真，并更新此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600" dirty="0">
                    <a:sym typeface="Wingdings" panose="05000000000000000000" pitchFamily="2" charset="2"/>
                  </a:rPr>
                  <a:t>运算对象引用</a:t>
                </a:r>
                <a:r>
                  <a:rPr lang="en-US" altLang="zh-CN" sz="1600" dirty="0" err="1">
                    <a:sym typeface="Wingdings" panose="05000000000000000000" pitchFamily="2" charset="2"/>
                  </a:rPr>
                  <a:t>Avail_def</a:t>
                </a:r>
                <a:r>
                  <a:rPr lang="en-US" altLang="zh-CN" sz="1600" baseline="-25000" dirty="0" err="1">
                    <a:sym typeface="Wingdings" panose="05000000000000000000" pitchFamily="2" charset="2"/>
                  </a:rPr>
                  <a:t>i</a:t>
                </a:r>
                <a:r>
                  <a:rPr lang="en-US" altLang="zh-CN" sz="1600" dirty="0">
                    <a:sym typeface="Wingdings" panose="05000000000000000000" pitchFamily="2" charset="2"/>
                  </a:rPr>
                  <a:t>[x]</a:t>
                </a:r>
                <a:endParaRPr lang="en-US" altLang="zh-CN" sz="1600" dirty="0">
                  <a:sym typeface="Wingdings" panose="05000000000000000000" pitchFamily="2" charset="2"/>
                </a:endParaRPr>
              </a:p>
              <a:p>
                <a:pPr marL="514350" indent="-457200"/>
                <a:r>
                  <a:rPr lang="zh-CN" altLang="en-US" sz="2400" dirty="0">
                    <a:sym typeface="Wingdings" panose="05000000000000000000" pitchFamily="2" charset="2"/>
                  </a:rPr>
                  <a:t>冗余的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删除和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SSA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最小化见参考文献</a:t>
                </a:r>
                <a:endParaRPr lang="zh-CN" altLang="en-US" sz="24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70758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4" r="4" b="-113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Finalize</a:t>
            </a:r>
            <a:r>
              <a:rPr lang="zh-CN" altLang="en-US" dirty="0"/>
              <a:t>算法描述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0938" y="1377524"/>
            <a:ext cx="5143500" cy="4324350"/>
          </a:xfrm>
          <a:prstGeom prst="rect">
            <a:avLst/>
          </a:prstGeom>
        </p:spPr>
      </p:pic>
      <p:sp>
        <p:nvSpPr>
          <p:cNvPr id="68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3968" y="2564904"/>
            <a:ext cx="936104" cy="334144"/>
          </a:xfrm>
        </p:spPr>
        <p:txBody>
          <a:bodyPr/>
          <a:lstStyle/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6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1</a:t>
            </a:r>
            <a:endParaRPr lang="en-US" altLang="zh-CN" sz="160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88776" y="3581342"/>
            <a:ext cx="2363543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2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的前两种情况</a:t>
            </a:r>
            <a:endParaRPr lang="en-US" altLang="zh-CN" sz="1600" baseline="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088775" y="4365104"/>
            <a:ext cx="2363543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2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的第三种情况</a:t>
            </a:r>
            <a:endParaRPr lang="en-US" altLang="zh-CN" sz="1600" baseline="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 bwMode="auto">
              <a:xfrm>
                <a:off x="4283968" y="2855317"/>
                <a:ext cx="2808312" cy="334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 kern="1200">
                    <a:solidFill>
                      <a:srgbClr val="3333CC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 kern="1200">
                    <a:solidFill>
                      <a:srgbClr val="FF330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baseline="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aseline="0">
                        <a:solidFill>
                          <a:srgbClr val="009900"/>
                        </a:solidFill>
                        <a:latin typeface="Arial Unicode MS" pitchFamily="34" charset="-122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baseline="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的</a:t>
                </a:r>
                <a:r>
                  <a:rPr lang="en-US" altLang="zh-CN" sz="1600" baseline="0" dirty="0" err="1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will_be_avail</a:t>
                </a:r>
                <a:r>
                  <a:rPr lang="zh-CN" altLang="en-US" sz="1600" baseline="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为真</a:t>
                </a:r>
                <a:endParaRPr lang="en-US" altLang="zh-CN" sz="1600" baseline="0" dirty="0">
                  <a:solidFill>
                    <a:srgbClr val="009900"/>
                  </a:solidFill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3968" y="2855317"/>
                <a:ext cx="2808312" cy="334144"/>
              </a:xfrm>
              <a:prstGeom prst="rect">
                <a:avLst/>
              </a:prstGeom>
              <a:blipFill rotWithShape="1">
                <a:blip r:embed="rId2"/>
                <a:stretch>
                  <a:fillRect l="-9" t="-107" r="21" b="1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182688" y="1371600"/>
            <a:ext cx="7772400" cy="47244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0938" y="1376689"/>
            <a:ext cx="5343525" cy="4743450"/>
          </a:xfrm>
          <a:prstGeom prst="rect">
            <a:avLst/>
          </a:prstGeom>
        </p:spPr>
      </p:pic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Finalize</a:t>
            </a:r>
            <a:r>
              <a:rPr lang="zh-CN" altLang="en-US" dirty="0"/>
              <a:t>算法描述（续）</a:t>
            </a:r>
            <a:endParaRPr lang="zh-CN" alt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99992" y="1556792"/>
            <a:ext cx="4455096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当前基本块</a:t>
            </a: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block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是后继基本块</a:t>
            </a: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S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的第几个前驱</a:t>
            </a:r>
            <a:endParaRPr lang="en-US" altLang="zh-CN" sz="1600" baseline="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3"/>
              <p:cNvSpPr txBox="1">
                <a:spLocks noChangeArrowheads="1"/>
              </p:cNvSpPr>
              <p:nvPr/>
            </p:nvSpPr>
            <p:spPr bwMode="auto">
              <a:xfrm>
                <a:off x="4499992" y="2296141"/>
                <a:ext cx="3960440" cy="334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 kern="1200">
                    <a:solidFill>
                      <a:srgbClr val="3333CC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 kern="1200">
                    <a:solidFill>
                      <a:srgbClr val="FF330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baseline="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aseline="0">
                        <a:solidFill>
                          <a:srgbClr val="00990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en-US" altLang="zh-CN" sz="1600" baseline="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 F</a:t>
                </a:r>
                <a:r>
                  <a:rPr lang="zh-CN" altLang="en-US" sz="1600" baseline="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是</a:t>
                </a:r>
                <a:r>
                  <a:rPr lang="en-US" altLang="zh-CN" sz="1600" baseline="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S</a:t>
                </a:r>
                <a:r>
                  <a:rPr lang="zh-CN" altLang="en-US" sz="1600" baseline="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中第几个表达式</a:t>
                </a:r>
                <a:endParaRPr lang="en-US" altLang="zh-CN" sz="1600" baseline="0" dirty="0">
                  <a:solidFill>
                    <a:srgbClr val="009900"/>
                  </a:solidFill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>
          <p:sp>
            <p:nvSpPr>
              <p:cNvPr id="1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99992" y="2296141"/>
                <a:ext cx="3960440" cy="334144"/>
              </a:xfrm>
              <a:prstGeom prst="rect">
                <a:avLst/>
              </a:prstGeom>
              <a:blipFill rotWithShape="1">
                <a:blip r:embed="rId2"/>
                <a:stretch>
                  <a:fillRect l="-10" t="-184" r="8" b="3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5744556" y="2630285"/>
            <a:ext cx="1779772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3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的情况</a:t>
            </a: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1</a:t>
            </a:r>
            <a:endParaRPr lang="en-US" altLang="zh-CN" sz="1600" baseline="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5749847" y="3958952"/>
            <a:ext cx="1779772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3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的情况</a:t>
            </a: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2</a:t>
            </a:r>
            <a:endParaRPr lang="en-US" altLang="zh-CN" sz="1600" baseline="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499992" y="1275366"/>
            <a:ext cx="1779772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3</a:t>
            </a:r>
            <a:endParaRPr lang="en-US" altLang="zh-CN" sz="1600" baseline="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744555" y="2885459"/>
            <a:ext cx="3199419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在基本块</a:t>
            </a: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block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出口处插入计算</a:t>
            </a:r>
            <a:endParaRPr lang="en-US" altLang="zh-CN" sz="1600" baseline="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9.3</a:t>
            </a:r>
            <a:r>
              <a:rPr lang="zh-CN" altLang="en-US" dirty="0"/>
              <a:t>（续）</a:t>
            </a:r>
            <a:endParaRPr lang="zh-CN" altLang="en-US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arenBoth"/>
            </a:pPr>
            <a:r>
              <a:rPr lang="en-US" altLang="zh-CN" sz="2000">
                <a:solidFill>
                  <a:schemeClr val="folHlink"/>
                </a:solidFill>
              </a:rPr>
              <a:t>prod := 0</a:t>
            </a:r>
            <a:endParaRPr lang="en-US" altLang="zh-CN" sz="2000">
              <a:solidFill>
                <a:schemeClr val="folHlink"/>
              </a:solidFill>
            </a:endParaRPr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arenBoth"/>
            </a:pPr>
            <a:r>
              <a:rPr lang="en-US" altLang="zh-CN" sz="2000">
                <a:solidFill>
                  <a:schemeClr val="folHlink"/>
                </a:solidFill>
              </a:rPr>
              <a:t>i := 1</a:t>
            </a:r>
            <a:endParaRPr lang="en-US" altLang="zh-CN" sz="2000">
              <a:solidFill>
                <a:schemeClr val="folHlink"/>
              </a:solidFill>
            </a:endParaRPr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arenBoth"/>
            </a:pPr>
            <a:r>
              <a:rPr lang="en-US" altLang="zh-CN" sz="2000"/>
              <a:t>t</a:t>
            </a:r>
            <a:r>
              <a:rPr lang="en-US" altLang="zh-CN" sz="2000" baseline="-25000"/>
              <a:t>1</a:t>
            </a:r>
            <a:r>
              <a:rPr lang="en-US" altLang="zh-CN" sz="2000"/>
              <a:t> := 4 * i</a:t>
            </a:r>
            <a:endParaRPr lang="en-US" altLang="zh-CN" sz="2000"/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arenBoth"/>
            </a:pPr>
            <a:r>
              <a:rPr lang="en-US" altLang="zh-CN" sz="2000"/>
              <a:t>t</a:t>
            </a:r>
            <a:r>
              <a:rPr lang="en-US" altLang="zh-CN" sz="2000" baseline="-25000"/>
              <a:t>2</a:t>
            </a:r>
            <a:r>
              <a:rPr lang="en-US" altLang="zh-CN" sz="2000"/>
              <a:t> := a [ t</a:t>
            </a:r>
            <a:r>
              <a:rPr lang="en-US" altLang="zh-CN" sz="2000" baseline="-25000"/>
              <a:t>1</a:t>
            </a:r>
            <a:r>
              <a:rPr lang="en-US" altLang="zh-CN" sz="2000"/>
              <a:t> ]</a:t>
            </a:r>
            <a:endParaRPr lang="en-US" altLang="zh-CN" sz="2000"/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arenBoth"/>
            </a:pPr>
            <a:r>
              <a:rPr lang="en-US" altLang="zh-CN" sz="2000"/>
              <a:t>t</a:t>
            </a:r>
            <a:r>
              <a:rPr lang="en-US" altLang="zh-CN" sz="2000" baseline="-25000"/>
              <a:t>3</a:t>
            </a:r>
            <a:r>
              <a:rPr lang="en-US" altLang="zh-CN" sz="2000"/>
              <a:t> := 4 * i</a:t>
            </a:r>
            <a:endParaRPr lang="en-US" altLang="zh-CN" sz="2000"/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arenBoth"/>
            </a:pPr>
            <a:r>
              <a:rPr lang="en-US" altLang="zh-CN" sz="2000"/>
              <a:t>t</a:t>
            </a:r>
            <a:r>
              <a:rPr lang="en-US" altLang="zh-CN" sz="2000" baseline="-25000"/>
              <a:t>4</a:t>
            </a:r>
            <a:r>
              <a:rPr lang="en-US" altLang="zh-CN" sz="2000"/>
              <a:t> := b [ t</a:t>
            </a:r>
            <a:r>
              <a:rPr lang="en-US" altLang="zh-CN" sz="2000" baseline="-25000"/>
              <a:t>3</a:t>
            </a:r>
            <a:r>
              <a:rPr lang="en-US" altLang="zh-CN" sz="2000"/>
              <a:t>]</a:t>
            </a:r>
            <a:endParaRPr lang="en-US" altLang="zh-CN" sz="2000"/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arenBoth"/>
            </a:pPr>
            <a:r>
              <a:rPr lang="en-US" altLang="zh-CN" sz="2000"/>
              <a:t>t</a:t>
            </a:r>
            <a:r>
              <a:rPr lang="en-US" altLang="zh-CN" sz="2000" baseline="-25000"/>
              <a:t>5</a:t>
            </a:r>
            <a:r>
              <a:rPr lang="en-US" altLang="zh-CN" sz="2000"/>
              <a:t> := t</a:t>
            </a:r>
            <a:r>
              <a:rPr lang="en-US" altLang="zh-CN" sz="2000" baseline="-25000"/>
              <a:t>2</a:t>
            </a:r>
            <a:r>
              <a:rPr lang="en-US" altLang="zh-CN" sz="2000"/>
              <a:t> * t</a:t>
            </a:r>
            <a:r>
              <a:rPr lang="en-US" altLang="zh-CN" sz="2000" baseline="-25000"/>
              <a:t>4</a:t>
            </a:r>
            <a:endParaRPr lang="en-US" altLang="zh-CN" sz="2000"/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arenBoth"/>
            </a:pPr>
            <a:r>
              <a:rPr lang="en-US" altLang="zh-CN" sz="2000"/>
              <a:t>t</a:t>
            </a:r>
            <a:r>
              <a:rPr lang="en-US" altLang="zh-CN" sz="2000" baseline="-25000"/>
              <a:t>6</a:t>
            </a:r>
            <a:r>
              <a:rPr lang="en-US" altLang="zh-CN" sz="2000"/>
              <a:t> := prod + t</a:t>
            </a:r>
            <a:r>
              <a:rPr lang="en-US" altLang="zh-CN" sz="2000" baseline="-25000"/>
              <a:t>5</a:t>
            </a:r>
            <a:endParaRPr lang="en-US" altLang="zh-CN" sz="2000"/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arenBoth"/>
            </a:pPr>
            <a:r>
              <a:rPr lang="en-US" altLang="zh-CN" sz="2000"/>
              <a:t>prod := t</a:t>
            </a:r>
            <a:r>
              <a:rPr lang="en-US" altLang="zh-CN" sz="2000" baseline="-25000"/>
              <a:t>6</a:t>
            </a:r>
            <a:endParaRPr lang="en-US" altLang="zh-CN" sz="2000"/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arenBoth"/>
            </a:pPr>
            <a:r>
              <a:rPr lang="en-US" altLang="zh-CN" sz="2000"/>
              <a:t>t</a:t>
            </a:r>
            <a:r>
              <a:rPr lang="en-US" altLang="zh-CN" sz="2000" baseline="-25000"/>
              <a:t>7</a:t>
            </a:r>
            <a:r>
              <a:rPr lang="en-US" altLang="zh-CN" sz="2000"/>
              <a:t> := i + 1</a:t>
            </a:r>
            <a:endParaRPr lang="en-US" altLang="zh-CN" sz="2000"/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arenBoth"/>
            </a:pPr>
            <a:r>
              <a:rPr lang="en-US" altLang="zh-CN" sz="2000"/>
              <a:t>i := t</a:t>
            </a:r>
            <a:r>
              <a:rPr lang="en-US" altLang="zh-CN" sz="2000" baseline="-25000"/>
              <a:t>7</a:t>
            </a:r>
            <a:endParaRPr lang="en-US" altLang="zh-CN" sz="2000"/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arenBoth"/>
            </a:pPr>
            <a:r>
              <a:rPr lang="en-US" altLang="zh-CN" sz="2000"/>
              <a:t>if i &lt;= 20 goto (3)</a:t>
            </a:r>
            <a:endParaRPr lang="en-US" altLang="zh-CN" sz="20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182688" y="1371600"/>
            <a:ext cx="7772400" cy="47244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2688" y="1391650"/>
            <a:ext cx="4295775" cy="2143125"/>
          </a:xfrm>
          <a:prstGeom prst="rect">
            <a:avLst/>
          </a:prstGeom>
        </p:spPr>
      </p:pic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Finalize</a:t>
            </a:r>
            <a:r>
              <a:rPr lang="zh-CN" altLang="en-US" dirty="0"/>
              <a:t>算法描述（续）</a:t>
            </a:r>
            <a:endParaRPr lang="zh-CN" alt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478463" y="1332655"/>
            <a:ext cx="2837953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先序遍历支配树中子基本块</a:t>
            </a:r>
            <a:endParaRPr lang="en-US" altLang="zh-CN" sz="1600" baseline="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4374038" y="2998893"/>
            <a:ext cx="2646234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从支配树根节点开始遍历</a:t>
            </a:r>
            <a:endParaRPr lang="en-US" altLang="zh-CN" sz="1600" baseline="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182688" y="1371600"/>
            <a:ext cx="7772400" cy="47244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Finalize</a:t>
            </a:r>
            <a:r>
              <a:rPr lang="zh-CN" altLang="en-US" dirty="0"/>
              <a:t>示例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600" y="1371600"/>
            <a:ext cx="3891344" cy="51297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888" y="1368456"/>
            <a:ext cx="3891344" cy="5136071"/>
          </a:xfrm>
          <a:prstGeom prst="rect">
            <a:avLst/>
          </a:prstGeom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007606" y="1916832"/>
            <a:ext cx="1332146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1</a:t>
            </a:r>
            <a:r>
              <a:rPr lang="zh-CN" altLang="en-US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中</a:t>
            </a:r>
            <a:r>
              <a:rPr lang="en-US" altLang="zh-CN" sz="1400" baseline="0" dirty="0" err="1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wba</a:t>
            </a:r>
            <a:r>
              <a:rPr lang="zh-CN" altLang="en-US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假</a:t>
            </a:r>
            <a:endParaRPr lang="en-US" altLang="zh-CN" sz="1400" baseline="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801752" y="3399656"/>
            <a:ext cx="1410208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3</a:t>
            </a:r>
            <a:r>
              <a:rPr lang="zh-CN" altLang="en-US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的情况</a:t>
            </a:r>
            <a:r>
              <a:rPr lang="en-US" altLang="zh-CN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1</a:t>
            </a:r>
            <a:endParaRPr lang="en-US" altLang="zh-CN" sz="1400" baseline="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72040" y="4725144"/>
            <a:ext cx="1410208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3</a:t>
            </a:r>
            <a:r>
              <a:rPr lang="zh-CN" altLang="en-US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的情况</a:t>
            </a:r>
            <a:r>
              <a:rPr lang="en-US" altLang="zh-CN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2</a:t>
            </a:r>
            <a:endParaRPr lang="en-US" altLang="zh-CN" sz="1400" baseline="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4579940" y="3624055"/>
            <a:ext cx="1332146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2</a:t>
            </a:r>
            <a:r>
              <a:rPr lang="zh-CN" altLang="en-US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的情况</a:t>
            </a:r>
            <a:r>
              <a:rPr lang="en-US" altLang="zh-CN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1</a:t>
            </a:r>
            <a:endParaRPr lang="en-US" altLang="zh-CN" sz="1400" baseline="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484865" y="1485616"/>
            <a:ext cx="1332146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2</a:t>
            </a:r>
            <a:r>
              <a:rPr lang="zh-CN" altLang="en-US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的情况</a:t>
            </a:r>
            <a:r>
              <a:rPr lang="en-US" altLang="zh-CN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1</a:t>
            </a:r>
            <a:endParaRPr lang="en-US" altLang="zh-CN" sz="1400" baseline="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3428507" y="4724464"/>
            <a:ext cx="1410208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3</a:t>
            </a:r>
            <a:r>
              <a:rPr lang="zh-CN" altLang="en-US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的情况</a:t>
            </a:r>
            <a:r>
              <a:rPr lang="en-US" altLang="zh-CN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1</a:t>
            </a:r>
            <a:endParaRPr lang="en-US" altLang="zh-CN" sz="1400" baseline="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cxnSp>
        <p:nvCxnSpPr>
          <p:cNvPr id="17" name="直接箭头连接符 16"/>
          <p:cNvCxnSpPr>
            <a:stCxn id="16" idx="1"/>
          </p:cNvCxnSpPr>
          <p:nvPr/>
        </p:nvCxnSpPr>
        <p:spPr bwMode="auto">
          <a:xfrm flipH="1">
            <a:off x="2731961" y="4891536"/>
            <a:ext cx="696546" cy="23363"/>
          </a:xfrm>
          <a:prstGeom prst="straightConnector1">
            <a:avLst/>
          </a:prstGeom>
          <a:solidFill>
            <a:srgbClr val="FFCF0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CodeMotion</a:t>
            </a:r>
            <a:r>
              <a:rPr lang="zh-CN" altLang="en-US" dirty="0"/>
              <a:t>步骤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758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2800" dirty="0"/>
                  <a:t>更新</a:t>
                </a:r>
                <a:r>
                  <a:rPr lang="en-US" altLang="zh-CN" sz="2800" dirty="0"/>
                  <a:t>SSA</a:t>
                </a:r>
                <a:r>
                  <a:rPr lang="zh-CN" altLang="en-US" sz="2800" dirty="0"/>
                  <a:t>程序表示，以反映</a:t>
                </a:r>
                <a:r>
                  <a:rPr lang="en-US" altLang="zh-CN" sz="2800" dirty="0"/>
                  <a:t>PRE</a:t>
                </a:r>
                <a:r>
                  <a:rPr lang="zh-CN" altLang="en-US" sz="2800" dirty="0"/>
                  <a:t>结果</a:t>
                </a:r>
                <a:endParaRPr lang="zh-CN" altLang="en-US" sz="2800" dirty="0">
                  <a:sym typeface="Wingdings" panose="05000000000000000000" pitchFamily="2" charset="2"/>
                </a:endParaRPr>
              </a:p>
              <a:p>
                <a:r>
                  <a:rPr lang="zh-CN" altLang="en-US" sz="2800" dirty="0">
                    <a:sym typeface="Wingdings" panose="05000000000000000000" pitchFamily="2" charset="2"/>
                  </a:rPr>
                  <a:t>引入实际临时变量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来消除冗余计算</a:t>
                </a:r>
                <a:endParaRPr lang="en-US" altLang="zh-CN" sz="2800" dirty="0">
                  <a:sym typeface="Wingdings" panose="05000000000000000000" pitchFamily="2" charset="2"/>
                </a:endParaRPr>
              </a:p>
              <a:p>
                <a:r>
                  <a:rPr lang="zh-CN" altLang="en-US" sz="2800" dirty="0">
                    <a:sym typeface="Wingdings" panose="05000000000000000000" pitchFamily="2" charset="2"/>
                  </a:rPr>
                  <a:t>由于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ℎ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已经是合法的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SSA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形式，因此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的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SSA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形式就是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ℎ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的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SSA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形式的子图，将没有引用的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ℎ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（包括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）定义忽略即可</a:t>
                </a:r>
                <a:endParaRPr lang="en-US" altLang="zh-CN" sz="2800" dirty="0">
                  <a:sym typeface="Wingdings" panose="05000000000000000000" pitchFamily="2" charset="2"/>
                </a:endParaRPr>
              </a:p>
              <a:p>
                <a:r>
                  <a:rPr lang="en-US" altLang="zh-CN" sz="2800" dirty="0" err="1"/>
                  <a:t>CodeMotion</a:t>
                </a:r>
                <a:r>
                  <a:rPr lang="zh-CN" altLang="en-US" sz="2800" dirty="0"/>
                  <a:t>步骤遍历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ℎ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的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SSA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图</a:t>
                </a:r>
                <a:endParaRPr lang="en-US" altLang="zh-CN" sz="28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sz="2400" dirty="0">
                    <a:sym typeface="Wingdings" panose="05000000000000000000" pitchFamily="2" charset="2"/>
                  </a:rPr>
                  <a:t>对真出现，若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save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为真，结果存入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的新版本</a:t>
                </a:r>
                <a:endParaRPr lang="en-US" altLang="zh-CN" sz="24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sz="2400" dirty="0">
                    <a:sym typeface="Wingdings" panose="05000000000000000000" pitchFamily="2" charset="2"/>
                  </a:rPr>
                  <a:t>若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reload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为真，将计算替换为对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的引用</a:t>
                </a:r>
                <a:endParaRPr lang="en-US" altLang="zh-CN" sz="24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sz="2400" dirty="0">
                    <a:sym typeface="Wingdings" panose="05000000000000000000" pitchFamily="2" charset="2"/>
                  </a:rPr>
                  <a:t>对插入的计算，结果存入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的新版本</a:t>
                </a:r>
                <a:endParaRPr lang="en-US" altLang="zh-CN" sz="24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sz="2400" dirty="0">
                    <a:sym typeface="Wingdings" panose="05000000000000000000" pitchFamily="2" charset="2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ℎ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，生成一个对应的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zh-CN" altLang="en-US" sz="24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70758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4" r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CodeMotion</a:t>
            </a:r>
            <a:r>
              <a:rPr lang="zh-CN" altLang="en-US" dirty="0"/>
              <a:t>示例</a:t>
            </a:r>
            <a:endParaRPr lang="zh-CN" altLang="en-US" dirty="0"/>
          </a:p>
        </p:txBody>
      </p:sp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ym typeface="Wingdings" panose="05000000000000000000" pitchFamily="2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371600"/>
            <a:ext cx="3897630" cy="51234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71600"/>
            <a:ext cx="3891344" cy="513607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</a:t>
            </a:r>
            <a:r>
              <a:rPr lang="en-US" altLang="zh-CN" dirty="0"/>
              <a:t>PRE</a:t>
            </a:r>
            <a:r>
              <a:rPr lang="zh-CN" altLang="en-US" dirty="0"/>
              <a:t>优于</a:t>
            </a:r>
            <a:r>
              <a:rPr lang="en-US" altLang="zh-CN" dirty="0"/>
              <a:t>LICM</a:t>
            </a:r>
            <a:r>
              <a:rPr lang="zh-CN" altLang="en-US" dirty="0"/>
              <a:t>？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758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2800" dirty="0">
                    <a:sym typeface="Wingdings" panose="05000000000000000000" pitchFamily="2" charset="2"/>
                  </a:rPr>
                  <a:t>原本基本块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8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中的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br>
                  <a:rPr lang="en-US" altLang="zh-CN" sz="2800" dirty="0">
                    <a:sym typeface="Wingdings" panose="05000000000000000000" pitchFamily="2" charset="2"/>
                  </a:rPr>
                </a:br>
                <a:r>
                  <a:rPr lang="zh-CN" altLang="en-US" sz="2800" dirty="0">
                    <a:sym typeface="Wingdings" panose="05000000000000000000" pitchFamily="2" charset="2"/>
                  </a:rPr>
                  <a:t>不是循环不变量，</a:t>
                </a:r>
                <a:br>
                  <a:rPr lang="en-US" altLang="zh-CN" sz="2800" dirty="0">
                    <a:sym typeface="Wingdings" panose="05000000000000000000" pitchFamily="2" charset="2"/>
                  </a:rPr>
                </a:br>
                <a:r>
                  <a:rPr lang="en-US" altLang="zh-CN" sz="2800" dirty="0">
                    <a:sym typeface="Wingdings" panose="05000000000000000000" pitchFamily="2" charset="2"/>
                  </a:rPr>
                  <a:t>LICM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是无法处理的</a:t>
                </a:r>
                <a:endParaRPr lang="en-US" altLang="zh-CN" sz="2800" dirty="0">
                  <a:sym typeface="Wingdings" panose="05000000000000000000" pitchFamily="2" charset="2"/>
                </a:endParaRPr>
              </a:p>
              <a:p>
                <a:r>
                  <a:rPr lang="zh-CN" altLang="en-US" sz="2800" dirty="0">
                    <a:sym typeface="Wingdings" panose="05000000000000000000" pitchFamily="2" charset="2"/>
                  </a:rPr>
                  <a:t>但实际只有经过</a:t>
                </a:r>
                <a:br>
                  <a:rPr lang="en-US" altLang="zh-CN" sz="2800" dirty="0">
                    <a:sym typeface="Wingdings" panose="05000000000000000000" pitchFamily="2" charset="2"/>
                  </a:rPr>
                </a:br>
                <a:r>
                  <a:rPr lang="zh-CN" altLang="en-US" sz="2800" dirty="0">
                    <a:sym typeface="Wingdings" panose="05000000000000000000" pitchFamily="2" charset="2"/>
                  </a:rPr>
                  <a:t>基本块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7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修改了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，</a:t>
                </a:r>
                <a:br>
                  <a:rPr lang="en-US" altLang="zh-CN" sz="2800" dirty="0"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的值才改变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——</a:t>
                </a:r>
                <a:br>
                  <a:rPr lang="en-US" altLang="zh-CN" sz="2800" dirty="0">
                    <a:sym typeface="Wingdings" panose="05000000000000000000" pitchFamily="2" charset="2"/>
                  </a:rPr>
                </a:br>
                <a:r>
                  <a:rPr lang="zh-CN" altLang="en-US" sz="2800" dirty="0">
                    <a:sym typeface="Wingdings" panose="05000000000000000000" pitchFamily="2" charset="2"/>
                  </a:rPr>
                  <a:t>“部分循环不变量”</a:t>
                </a:r>
                <a:endParaRPr lang="en-US" altLang="zh-CN" sz="2800" dirty="0">
                  <a:sym typeface="Wingdings" panose="05000000000000000000" pitchFamily="2" charset="2"/>
                </a:endParaRPr>
              </a:p>
              <a:p>
                <a:r>
                  <a:rPr lang="en-US" altLang="zh-CN" sz="2800" dirty="0">
                    <a:sym typeface="Wingdings" panose="05000000000000000000" pitchFamily="2" charset="2"/>
                  </a:rPr>
                  <a:t>PRE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可以将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提到</a:t>
                </a:r>
                <a:br>
                  <a:rPr lang="en-US" altLang="zh-CN" sz="2800" dirty="0">
                    <a:sym typeface="Wingdings" panose="05000000000000000000" pitchFamily="2" charset="2"/>
                  </a:rPr>
                </a:br>
                <a:r>
                  <a:rPr lang="zh-CN" altLang="en-US" sz="2800" dirty="0">
                    <a:sym typeface="Wingdings" panose="05000000000000000000" pitchFamily="2" charset="2"/>
                  </a:rPr>
                  <a:t>基本块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7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，降低了其</a:t>
                </a:r>
                <a:br>
                  <a:rPr lang="en-US" altLang="zh-CN" sz="2800" dirty="0">
                    <a:sym typeface="Wingdings" panose="05000000000000000000" pitchFamily="2" charset="2"/>
                  </a:rPr>
                </a:br>
                <a:r>
                  <a:rPr lang="zh-CN" altLang="en-US" sz="2800" dirty="0">
                    <a:sym typeface="Wingdings" panose="05000000000000000000" pitchFamily="2" charset="2"/>
                  </a:rPr>
                  <a:t>计算频率</a:t>
                </a:r>
                <a:endParaRPr lang="zh-CN" altLang="en-US" sz="28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70758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4" r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56" y="1371600"/>
            <a:ext cx="3897630" cy="512349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10.5  </a:t>
            </a:r>
            <a:r>
              <a:rPr lang="zh-CN" altLang="en-US"/>
              <a:t>全局数据流分析</a:t>
            </a:r>
            <a:endParaRPr lang="zh-CN" altLang="en-US"/>
          </a:p>
        </p:txBody>
      </p:sp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数据流信息</a:t>
            </a:r>
            <a:r>
              <a:rPr lang="zh-CN" altLang="en-US">
                <a:sym typeface="Wingdings" panose="05000000000000000000" pitchFamily="2" charset="2"/>
              </a:rPr>
              <a:t>解方程组</a:t>
            </a:r>
            <a:endParaRPr lang="zh-CN" altLang="en-US">
              <a:sym typeface="Wingdings" panose="05000000000000000000" pitchFamily="2" charset="2"/>
            </a:endParaRPr>
          </a:p>
          <a:p>
            <a:r>
              <a:rPr lang="zh-CN" altLang="en-US">
                <a:sym typeface="Wingdings" panose="05000000000000000000" pitchFamily="2" charset="2"/>
              </a:rPr>
              <a:t>数据流方程</a:t>
            </a:r>
            <a:br>
              <a:rPr lang="zh-CN" altLang="en-US">
                <a:sym typeface="Wingdings" panose="05000000000000000000" pitchFamily="2" charset="2"/>
              </a:rPr>
            </a:br>
            <a:r>
              <a:rPr lang="en-US" altLang="zh-CN">
                <a:sym typeface="Wingdings" panose="05000000000000000000" pitchFamily="2" charset="2"/>
              </a:rPr>
              <a:t>out[S] = gen[S]∪(in[S] – kill[S])</a:t>
            </a:r>
            <a:br>
              <a:rPr lang="en-US" altLang="zh-CN">
                <a:sym typeface="Wingdings" panose="05000000000000000000" pitchFamily="2" charset="2"/>
              </a:rPr>
            </a:br>
            <a:r>
              <a:rPr lang="zh-CN" altLang="en-US">
                <a:sym typeface="Wingdings" panose="05000000000000000000" pitchFamily="2" charset="2"/>
              </a:rPr>
              <a:t>含义：语句结束处的信息</a:t>
            </a:r>
            <a:endParaRPr lang="zh-CN" altLang="en-US">
              <a:sym typeface="Wingdings" panose="05000000000000000000" pitchFamily="2" charset="2"/>
            </a:endParaRPr>
          </a:p>
          <a:p>
            <a:pPr lvl="1"/>
            <a:r>
              <a:rPr lang="zh-CN" altLang="en-US">
                <a:sym typeface="Wingdings" panose="05000000000000000000" pitchFamily="2" charset="2"/>
              </a:rPr>
              <a:t>或者是语句生成的信息</a:t>
            </a:r>
            <a:endParaRPr lang="zh-CN" altLang="en-US">
              <a:sym typeface="Wingdings" panose="05000000000000000000" pitchFamily="2" charset="2"/>
            </a:endParaRPr>
          </a:p>
          <a:p>
            <a:pPr lvl="1"/>
            <a:r>
              <a:rPr lang="zh-CN" altLang="en-US">
                <a:sym typeface="Wingdings" panose="05000000000000000000" pitchFamily="2" charset="2"/>
              </a:rPr>
              <a:t>或者是语句开始时的信息去除语句执行中注销的信息</a:t>
            </a:r>
            <a:endParaRPr lang="zh-CN" altLang="en-US"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数据流方程创建求解的因素</a:t>
            </a:r>
            <a:endParaRPr lang="zh-CN" altLang="en-US"/>
          </a:p>
        </p:txBody>
      </p:sp>
      <p:sp>
        <p:nvSpPr>
          <p:cNvPr id="70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dirty="0"/>
              <a:t>“生成”、“注销”的概念依赖于求解问题一般</a:t>
            </a:r>
            <a:r>
              <a:rPr lang="en-US" altLang="zh-CN" dirty="0"/>
              <a:t>in[S]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out[S]</a:t>
            </a:r>
            <a:r>
              <a:rPr lang="zh-CN" altLang="en-US" dirty="0"/>
              <a:t>，还可能</a:t>
            </a:r>
            <a:r>
              <a:rPr lang="en-US" altLang="zh-CN" dirty="0"/>
              <a:t>out[S]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in[S]</a:t>
            </a:r>
            <a:endParaRPr lang="en-US" altLang="zh-CN" dirty="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dirty="0"/>
              <a:t>数据流分析依赖于程序的控制流语句</a:t>
            </a:r>
            <a:r>
              <a:rPr lang="en-US" altLang="zh-CN" dirty="0"/>
              <a:t>out[S]——</a:t>
            </a:r>
            <a:r>
              <a:rPr lang="zh-CN" altLang="en-US" dirty="0"/>
              <a:t>语句有唯一出口</a:t>
            </a:r>
            <a:br>
              <a:rPr lang="zh-CN" altLang="en-US" dirty="0"/>
            </a:br>
            <a:r>
              <a:rPr lang="zh-CN" altLang="en-US" dirty="0"/>
              <a:t>方程</a:t>
            </a:r>
            <a:r>
              <a:rPr lang="en-US" altLang="zh-CN" dirty="0"/>
              <a:t>——</a:t>
            </a:r>
            <a:r>
              <a:rPr lang="zh-CN" altLang="en-US" dirty="0"/>
              <a:t>基本块层次</a:t>
            </a:r>
            <a:endParaRPr lang="zh-CN" altLang="en-US" dirty="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dirty="0"/>
              <a:t>过程调用、通过指针变量的赋值以及数组变量的赋值等语句较为微妙</a:t>
            </a:r>
            <a:endParaRPr lang="zh-CN" altLang="en-US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10.5.1  </a:t>
            </a:r>
            <a:r>
              <a:rPr lang="zh-CN" altLang="en-US"/>
              <a:t>点和路径</a:t>
            </a:r>
            <a:endParaRPr lang="zh-CN" altLang="en-US"/>
          </a:p>
        </p:txBody>
      </p:sp>
      <p:sp>
        <p:nvSpPr>
          <p:cNvPr id="70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marL="609600" indent="-609600"/>
            <a:r>
              <a:rPr lang="zh-CN" altLang="en-US" sz="2800"/>
              <a:t>点（</a:t>
            </a:r>
            <a:r>
              <a:rPr lang="en-US" altLang="zh-CN" sz="2800">
                <a:solidFill>
                  <a:srgbClr val="FF3300"/>
                </a:solidFill>
              </a:rPr>
              <a:t>point</a:t>
            </a:r>
            <a:r>
              <a:rPr lang="zh-CN" altLang="en-US" sz="2800"/>
              <a:t>）</a:t>
            </a:r>
            <a:endParaRPr lang="zh-CN" altLang="en-US" sz="2800"/>
          </a:p>
          <a:p>
            <a:pPr marL="990600" lvl="1" indent="-533400"/>
            <a:r>
              <a:rPr lang="zh-CN" altLang="en-US" sz="2400"/>
              <a:t>相邻两条语句间的位置</a:t>
            </a:r>
            <a:endParaRPr lang="zh-CN" altLang="en-US" sz="2400"/>
          </a:p>
          <a:p>
            <a:pPr marL="990600" lvl="1" indent="-533400"/>
            <a:r>
              <a:rPr lang="zh-CN" altLang="en-US" sz="2400"/>
              <a:t>第一条之前和最后一条语句之后的位置</a:t>
            </a:r>
            <a:endParaRPr lang="zh-CN" altLang="en-US" sz="2400"/>
          </a:p>
          <a:p>
            <a:pPr marL="609600" indent="-609600"/>
            <a:r>
              <a:rPr lang="zh-CN" altLang="en-US" sz="2800"/>
              <a:t>路径（</a:t>
            </a:r>
            <a:r>
              <a:rPr lang="en-US" altLang="zh-CN" sz="2800">
                <a:solidFill>
                  <a:srgbClr val="FF3300"/>
                </a:solidFill>
              </a:rPr>
              <a:t>path</a:t>
            </a:r>
            <a:r>
              <a:rPr lang="zh-CN" altLang="en-US" sz="2800"/>
              <a:t>）</a:t>
            </a:r>
            <a:endParaRPr lang="zh-CN" altLang="en-US" sz="2800"/>
          </a:p>
          <a:p>
            <a:pPr marL="990600" lvl="1" indent="-533400">
              <a:spcBef>
                <a:spcPct val="0"/>
              </a:spcBef>
            </a:pPr>
            <a:r>
              <a:rPr lang="en-US" altLang="zh-CN" sz="2400"/>
              <a:t>p</a:t>
            </a:r>
            <a:r>
              <a:rPr lang="en-US" altLang="zh-CN" sz="2400" baseline="-25000"/>
              <a:t>1</a:t>
            </a:r>
            <a:r>
              <a:rPr lang="en-US" altLang="zh-CN" sz="2400">
                <a:sym typeface="Wingdings" panose="05000000000000000000" pitchFamily="2" charset="2"/>
              </a:rPr>
              <a:t>p</a:t>
            </a:r>
            <a:r>
              <a:rPr lang="en-US" altLang="zh-CN" sz="2400" baseline="-25000">
                <a:sym typeface="Wingdings" panose="05000000000000000000" pitchFamily="2" charset="2"/>
              </a:rPr>
              <a:t>n</a:t>
            </a:r>
            <a:r>
              <a:rPr lang="zh-CN" altLang="en-US" sz="2400">
                <a:sym typeface="Wingdings" panose="05000000000000000000" pitchFamily="2" charset="2"/>
              </a:rPr>
              <a:t>的路径</a:t>
            </a:r>
            <a:r>
              <a:rPr lang="en-US" altLang="zh-CN" sz="2400">
                <a:sym typeface="Wingdings" panose="05000000000000000000" pitchFamily="2" charset="2"/>
              </a:rPr>
              <a:t>——</a:t>
            </a:r>
            <a:r>
              <a:rPr lang="zh-CN" altLang="en-US" sz="2400"/>
              <a:t>点序列</a:t>
            </a:r>
            <a:r>
              <a:rPr lang="en-US" altLang="zh-CN" sz="2400"/>
              <a:t>p</a:t>
            </a:r>
            <a:r>
              <a:rPr lang="en-US" altLang="zh-CN" sz="2400" baseline="-25000"/>
              <a:t>1</a:t>
            </a:r>
            <a:r>
              <a:rPr lang="en-US" altLang="zh-CN" sz="2400"/>
              <a:t>, p</a:t>
            </a:r>
            <a:r>
              <a:rPr lang="en-US" altLang="zh-CN" sz="2400" baseline="-25000"/>
              <a:t>2</a:t>
            </a:r>
            <a:r>
              <a:rPr lang="en-US" altLang="zh-CN" sz="2400"/>
              <a:t>, …, p</a:t>
            </a:r>
            <a:r>
              <a:rPr lang="en-US" altLang="zh-CN" sz="2400" baseline="-25000"/>
              <a:t>n</a:t>
            </a:r>
            <a:r>
              <a:rPr lang="zh-CN" altLang="en-US" sz="2400"/>
              <a:t>，且对所有</a:t>
            </a:r>
            <a:r>
              <a:rPr lang="en-US" altLang="zh-CN" sz="2400"/>
              <a:t>1&lt;=i&lt;n</a:t>
            </a:r>
            <a:r>
              <a:rPr lang="zh-CN" altLang="en-US" sz="2400"/>
              <a:t>满足下面两个条件之一：</a:t>
            </a:r>
            <a:endParaRPr lang="zh-CN" altLang="en-US" sz="2400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zh-CN" sz="2400"/>
              <a:t>p</a:t>
            </a:r>
            <a:r>
              <a:rPr lang="en-US" altLang="zh-CN" sz="2400" baseline="-25000"/>
              <a:t>i</a:t>
            </a:r>
            <a:r>
              <a:rPr lang="zh-CN" altLang="en-US" sz="2400"/>
              <a:t>是紧挨在一条语句之前的点，</a:t>
            </a:r>
            <a:r>
              <a:rPr lang="en-US" altLang="zh-CN" sz="2400"/>
              <a:t>p</a:t>
            </a:r>
            <a:r>
              <a:rPr lang="en-US" altLang="zh-CN" sz="2400" baseline="-25000"/>
              <a:t>i+1</a:t>
            </a:r>
            <a:r>
              <a:rPr lang="zh-CN" altLang="en-US" sz="2400"/>
              <a:t>是同一基本块中紧接在该语句之后的点</a:t>
            </a:r>
            <a:endParaRPr lang="zh-CN" altLang="en-US" sz="2400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zh-CN" sz="2400"/>
              <a:t>p</a:t>
            </a:r>
            <a:r>
              <a:rPr lang="en-US" altLang="zh-CN" sz="2400" baseline="-25000"/>
              <a:t>i</a:t>
            </a:r>
            <a:r>
              <a:rPr lang="zh-CN" altLang="en-US" sz="2400"/>
              <a:t>是某基本块的结束点，</a:t>
            </a:r>
            <a:r>
              <a:rPr lang="en-US" altLang="zh-CN" sz="2400"/>
              <a:t>p</a:t>
            </a:r>
            <a:r>
              <a:rPr lang="en-US" altLang="zh-CN" sz="2400" baseline="-25000"/>
              <a:t>i+1</a:t>
            </a:r>
            <a:r>
              <a:rPr lang="zh-CN" altLang="en-US" sz="2400"/>
              <a:t>是后继块的开始点</a:t>
            </a:r>
            <a:endParaRPr lang="zh-CN" altLang="en-US" sz="24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10.12</a:t>
            </a:r>
            <a:endParaRPr lang="en-US" altLang="zh-CN"/>
          </a:p>
        </p:txBody>
      </p:sp>
      <p:sp>
        <p:nvSpPr>
          <p:cNvPr id="71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29200" y="1371600"/>
            <a:ext cx="3925888" cy="47244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/>
              <a:t>B</a:t>
            </a:r>
            <a:r>
              <a:rPr lang="en-US" altLang="zh-CN" baseline="-25000"/>
              <a:t>5</a:t>
            </a:r>
            <a:r>
              <a:rPr lang="en-US" altLang="zh-CN">
                <a:sym typeface="Wingdings" panose="05000000000000000000" pitchFamily="2" charset="2"/>
              </a:rPr>
              <a:t>B</a:t>
            </a:r>
            <a:r>
              <a:rPr lang="en-US" altLang="zh-CN" baseline="-25000">
                <a:sym typeface="Wingdings" panose="05000000000000000000" pitchFamily="2" charset="2"/>
              </a:rPr>
              <a:t>6</a:t>
            </a:r>
            <a:r>
              <a:rPr lang="zh-CN" altLang="en-US">
                <a:sym typeface="Wingdings" panose="05000000000000000000" pitchFamily="2" charset="2"/>
              </a:rPr>
              <a:t>的路径：</a:t>
            </a:r>
            <a:endParaRPr lang="zh-CN" altLang="en-US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en-US" altLang="zh-CN" baseline="-25000">
                <a:sym typeface="Wingdings" panose="05000000000000000000" pitchFamily="2" charset="2"/>
              </a:rPr>
              <a:t>5</a:t>
            </a:r>
            <a:r>
              <a:rPr lang="zh-CN" altLang="en-US">
                <a:sym typeface="Wingdings" panose="05000000000000000000" pitchFamily="2" charset="2"/>
              </a:rPr>
              <a:t>的结束点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en-US" altLang="zh-CN" baseline="-25000">
                <a:sym typeface="Wingdings" panose="05000000000000000000" pitchFamily="2" charset="2"/>
              </a:rPr>
              <a:t>2</a:t>
            </a:r>
            <a:r>
              <a:rPr lang="zh-CN" altLang="en-US">
                <a:sym typeface="Wingdings" panose="05000000000000000000" pitchFamily="2" charset="2"/>
              </a:rPr>
              <a:t>、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en-US" altLang="zh-CN" baseline="-25000">
                <a:sym typeface="Wingdings" panose="05000000000000000000" pitchFamily="2" charset="2"/>
              </a:rPr>
              <a:t>3</a:t>
            </a:r>
            <a:r>
              <a:rPr lang="zh-CN" altLang="en-US">
                <a:sym typeface="Wingdings" panose="05000000000000000000" pitchFamily="2" charset="2"/>
              </a:rPr>
              <a:t>、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en-US" altLang="zh-CN" baseline="-25000">
                <a:sym typeface="Wingdings" panose="05000000000000000000" pitchFamily="2" charset="2"/>
              </a:rPr>
              <a:t>4</a:t>
            </a:r>
            <a:r>
              <a:rPr lang="zh-CN" altLang="en-US">
                <a:sym typeface="Wingdings" panose="05000000000000000000" pitchFamily="2" charset="2"/>
              </a:rPr>
              <a:t>的所有点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en-US" altLang="zh-CN" baseline="-25000">
                <a:sym typeface="Wingdings" panose="05000000000000000000" pitchFamily="2" charset="2"/>
              </a:rPr>
              <a:t>6</a:t>
            </a:r>
            <a:r>
              <a:rPr lang="zh-CN" altLang="en-US">
                <a:sym typeface="Wingdings" panose="05000000000000000000" pitchFamily="2" charset="2"/>
              </a:rPr>
              <a:t>的开始点</a:t>
            </a:r>
            <a:endParaRPr lang="zh-CN" altLang="en-US"/>
          </a:p>
        </p:txBody>
      </p:sp>
      <p:sp>
        <p:nvSpPr>
          <p:cNvPr id="710660" name="Text Box 4"/>
          <p:cNvSpPr txBox="1">
            <a:spLocks noChangeArrowheads="1"/>
          </p:cNvSpPr>
          <p:nvPr/>
        </p:nvSpPr>
        <p:spPr bwMode="ltGray">
          <a:xfrm>
            <a:off x="1963738" y="1143000"/>
            <a:ext cx="1846262" cy="11604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r>
              <a:rPr lang="en-US" altLang="zh-CN" baseline="0">
                <a:latin typeface="Times New Roman" panose="02020603050405020304" pitchFamily="18" charset="0"/>
              </a:rPr>
              <a:t>: i := m – 1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en-US" altLang="zh-CN" baseline="0">
                <a:latin typeface="Times New Roman" panose="02020603050405020304" pitchFamily="18" charset="0"/>
              </a:rPr>
              <a:t>: j := n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r>
              <a:rPr lang="en-US" altLang="zh-CN" baseline="0">
                <a:latin typeface="Times New Roman" panose="02020603050405020304" pitchFamily="18" charset="0"/>
              </a:rPr>
              <a:t>: a := u1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0661" name="Text Box 5"/>
          <p:cNvSpPr txBox="1">
            <a:spLocks noChangeArrowheads="1"/>
          </p:cNvSpPr>
          <p:nvPr/>
        </p:nvSpPr>
        <p:spPr bwMode="ltGray">
          <a:xfrm>
            <a:off x="1981200" y="2598738"/>
            <a:ext cx="1828800" cy="4397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r>
              <a:rPr lang="en-US" altLang="zh-CN" baseline="0">
                <a:latin typeface="Times New Roman" panose="02020603050405020304" pitchFamily="18" charset="0"/>
              </a:rPr>
              <a:t>: i := i + 1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0663" name="Text Box 7"/>
          <p:cNvSpPr txBox="1">
            <a:spLocks noChangeArrowheads="1"/>
          </p:cNvSpPr>
          <p:nvPr/>
        </p:nvSpPr>
        <p:spPr bwMode="ltGray">
          <a:xfrm>
            <a:off x="1981200" y="4027488"/>
            <a:ext cx="1828800" cy="430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endParaRPr lang="zh-CN" altLang="zh-CN" baseline="0">
              <a:latin typeface="Times New Roman" panose="02020603050405020304" pitchFamily="18" charset="0"/>
            </a:endParaRPr>
          </a:p>
        </p:txBody>
      </p:sp>
      <p:sp>
        <p:nvSpPr>
          <p:cNvPr id="710664" name="Text Box 8"/>
          <p:cNvSpPr txBox="1">
            <a:spLocks noChangeArrowheads="1"/>
          </p:cNvSpPr>
          <p:nvPr/>
        </p:nvSpPr>
        <p:spPr bwMode="ltGray">
          <a:xfrm>
            <a:off x="858838" y="4800600"/>
            <a:ext cx="1752600" cy="447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6</a:t>
            </a:r>
            <a:r>
              <a:rPr lang="en-US" altLang="zh-CN" baseline="0">
                <a:latin typeface="Times New Roman" panose="02020603050405020304" pitchFamily="18" charset="0"/>
              </a:rPr>
              <a:t>: a := u2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0665" name="Text Box 9"/>
          <p:cNvSpPr txBox="1">
            <a:spLocks noChangeArrowheads="1"/>
          </p:cNvSpPr>
          <p:nvPr/>
        </p:nvSpPr>
        <p:spPr bwMode="ltGray">
          <a:xfrm>
            <a:off x="2916238" y="4800600"/>
            <a:ext cx="1752600" cy="447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</a:pPr>
            <a:endParaRPr lang="zh-CN" altLang="zh-CN" baseline="0">
              <a:latin typeface="Times New Roman" panose="02020603050405020304" pitchFamily="18" charset="0"/>
            </a:endParaRPr>
          </a:p>
        </p:txBody>
      </p:sp>
      <p:sp>
        <p:nvSpPr>
          <p:cNvPr id="710666" name="Line 10"/>
          <p:cNvSpPr>
            <a:spLocks noChangeShapeType="1"/>
          </p:cNvSpPr>
          <p:nvPr/>
        </p:nvSpPr>
        <p:spPr bwMode="ltGray">
          <a:xfrm flipH="1">
            <a:off x="1620838" y="4457700"/>
            <a:ext cx="76200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0667" name="Line 11"/>
          <p:cNvSpPr>
            <a:spLocks noChangeShapeType="1"/>
          </p:cNvSpPr>
          <p:nvPr/>
        </p:nvSpPr>
        <p:spPr bwMode="ltGray">
          <a:xfrm>
            <a:off x="3068638" y="4457700"/>
            <a:ext cx="91440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0668" name="Text Box 12"/>
          <p:cNvSpPr txBox="1">
            <a:spLocks noChangeArrowheads="1"/>
          </p:cNvSpPr>
          <p:nvPr/>
        </p:nvSpPr>
        <p:spPr bwMode="ltGray">
          <a:xfrm>
            <a:off x="3810000" y="1219200"/>
            <a:ext cx="5334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0669" name="Text Box 13"/>
          <p:cNvSpPr txBox="1">
            <a:spLocks noChangeArrowheads="1"/>
          </p:cNvSpPr>
          <p:nvPr/>
        </p:nvSpPr>
        <p:spPr bwMode="ltGray">
          <a:xfrm>
            <a:off x="3906838" y="250507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0670" name="Text Box 14"/>
          <p:cNvSpPr txBox="1">
            <a:spLocks noChangeArrowheads="1"/>
          </p:cNvSpPr>
          <p:nvPr/>
        </p:nvSpPr>
        <p:spPr bwMode="ltGray">
          <a:xfrm>
            <a:off x="3906838" y="326707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0671" name="Text Box 15"/>
          <p:cNvSpPr txBox="1">
            <a:spLocks noChangeArrowheads="1"/>
          </p:cNvSpPr>
          <p:nvPr/>
        </p:nvSpPr>
        <p:spPr bwMode="ltGray">
          <a:xfrm>
            <a:off x="3906838" y="3952875"/>
            <a:ext cx="60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0672" name="Text Box 16"/>
          <p:cNvSpPr txBox="1">
            <a:spLocks noChangeArrowheads="1"/>
          </p:cNvSpPr>
          <p:nvPr/>
        </p:nvSpPr>
        <p:spPr bwMode="ltGray">
          <a:xfrm>
            <a:off x="858838" y="4408488"/>
            <a:ext cx="53340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5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0673" name="Text Box 17"/>
          <p:cNvSpPr txBox="1">
            <a:spLocks noChangeArrowheads="1"/>
          </p:cNvSpPr>
          <p:nvPr/>
        </p:nvSpPr>
        <p:spPr bwMode="ltGray">
          <a:xfrm>
            <a:off x="4211638" y="4408488"/>
            <a:ext cx="53340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6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0674" name="Line 18"/>
          <p:cNvSpPr>
            <a:spLocks noChangeShapeType="1"/>
          </p:cNvSpPr>
          <p:nvPr/>
        </p:nvSpPr>
        <p:spPr bwMode="ltGray">
          <a:xfrm flipH="1">
            <a:off x="2874963" y="2293938"/>
            <a:ext cx="20637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0676" name="Line 20"/>
          <p:cNvSpPr>
            <a:spLocks noChangeShapeType="1"/>
          </p:cNvSpPr>
          <p:nvPr/>
        </p:nvSpPr>
        <p:spPr bwMode="ltGray">
          <a:xfrm>
            <a:off x="2895600" y="3771900"/>
            <a:ext cx="0" cy="257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0678" name="Freeform 22"/>
          <p:cNvSpPr/>
          <p:nvPr/>
        </p:nvSpPr>
        <p:spPr bwMode="ltGray">
          <a:xfrm>
            <a:off x="412750" y="2198688"/>
            <a:ext cx="1866900" cy="3470275"/>
          </a:xfrm>
          <a:custGeom>
            <a:avLst/>
            <a:gdLst>
              <a:gd name="T0" fmla="*/ 741 w 1176"/>
              <a:gd name="T1" fmla="*/ 1934 h 2186"/>
              <a:gd name="T2" fmla="*/ 103 w 1176"/>
              <a:gd name="T3" fmla="*/ 2022 h 2186"/>
              <a:gd name="T4" fmla="*/ 121 w 1176"/>
              <a:gd name="T5" fmla="*/ 950 h 2186"/>
              <a:gd name="T6" fmla="*/ 555 w 1176"/>
              <a:gd name="T7" fmla="*/ 117 h 2186"/>
              <a:gd name="T8" fmla="*/ 1176 w 1176"/>
              <a:gd name="T9" fmla="*/ 250 h 2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6" h="2186">
                <a:moveTo>
                  <a:pt x="741" y="1934"/>
                </a:moveTo>
                <a:cubicBezTo>
                  <a:pt x="635" y="1949"/>
                  <a:pt x="206" y="2186"/>
                  <a:pt x="103" y="2022"/>
                </a:cubicBezTo>
                <a:cubicBezTo>
                  <a:pt x="0" y="1858"/>
                  <a:pt x="46" y="1267"/>
                  <a:pt x="121" y="950"/>
                </a:cubicBezTo>
                <a:cubicBezTo>
                  <a:pt x="196" y="633"/>
                  <a:pt x="379" y="234"/>
                  <a:pt x="555" y="117"/>
                </a:cubicBezTo>
                <a:cubicBezTo>
                  <a:pt x="731" y="0"/>
                  <a:pt x="1047" y="222"/>
                  <a:pt x="1176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0681" name="Text Box 25"/>
          <p:cNvSpPr txBox="1">
            <a:spLocks noChangeArrowheads="1"/>
          </p:cNvSpPr>
          <p:nvPr/>
        </p:nvSpPr>
        <p:spPr bwMode="ltGray">
          <a:xfrm>
            <a:off x="1981200" y="3343275"/>
            <a:ext cx="1828800" cy="439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5</a:t>
            </a:r>
            <a:r>
              <a:rPr lang="en-US" altLang="zh-CN" baseline="0">
                <a:latin typeface="Times New Roman" panose="02020603050405020304" pitchFamily="18" charset="0"/>
              </a:rPr>
              <a:t>: j := j - 1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0682" name="Line 26"/>
          <p:cNvSpPr>
            <a:spLocks noChangeShapeType="1"/>
          </p:cNvSpPr>
          <p:nvPr/>
        </p:nvSpPr>
        <p:spPr bwMode="ltGray">
          <a:xfrm flipH="1">
            <a:off x="2874963" y="3038475"/>
            <a:ext cx="20637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0683" name="Freeform 27"/>
          <p:cNvSpPr/>
          <p:nvPr/>
        </p:nvSpPr>
        <p:spPr bwMode="ltGray">
          <a:xfrm>
            <a:off x="1585913" y="2400300"/>
            <a:ext cx="395287" cy="684213"/>
          </a:xfrm>
          <a:custGeom>
            <a:avLst/>
            <a:gdLst>
              <a:gd name="T0" fmla="*/ 249 w 249"/>
              <a:gd name="T1" fmla="*/ 402 h 431"/>
              <a:gd name="T2" fmla="*/ 29 w 249"/>
              <a:gd name="T3" fmla="*/ 371 h 431"/>
              <a:gd name="T4" fmla="*/ 73 w 249"/>
              <a:gd name="T5" fmla="*/ 43 h 431"/>
              <a:gd name="T6" fmla="*/ 249 w 249"/>
              <a:gd name="T7" fmla="*/ 114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9" h="431">
                <a:moveTo>
                  <a:pt x="249" y="402"/>
                </a:moveTo>
                <a:cubicBezTo>
                  <a:pt x="212" y="397"/>
                  <a:pt x="58" y="431"/>
                  <a:pt x="29" y="371"/>
                </a:cubicBezTo>
                <a:cubicBezTo>
                  <a:pt x="0" y="311"/>
                  <a:pt x="36" y="86"/>
                  <a:pt x="73" y="43"/>
                </a:cubicBezTo>
                <a:cubicBezTo>
                  <a:pt x="110" y="0"/>
                  <a:pt x="212" y="99"/>
                  <a:pt x="249" y="11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0684" name="Freeform 28"/>
          <p:cNvSpPr/>
          <p:nvPr/>
        </p:nvSpPr>
        <p:spPr bwMode="ltGray">
          <a:xfrm>
            <a:off x="1600200" y="3157538"/>
            <a:ext cx="395288" cy="684212"/>
          </a:xfrm>
          <a:custGeom>
            <a:avLst/>
            <a:gdLst>
              <a:gd name="T0" fmla="*/ 249 w 249"/>
              <a:gd name="T1" fmla="*/ 402 h 431"/>
              <a:gd name="T2" fmla="*/ 29 w 249"/>
              <a:gd name="T3" fmla="*/ 371 h 431"/>
              <a:gd name="T4" fmla="*/ 73 w 249"/>
              <a:gd name="T5" fmla="*/ 43 h 431"/>
              <a:gd name="T6" fmla="*/ 249 w 249"/>
              <a:gd name="T7" fmla="*/ 114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9" h="431">
                <a:moveTo>
                  <a:pt x="249" y="402"/>
                </a:moveTo>
                <a:cubicBezTo>
                  <a:pt x="212" y="397"/>
                  <a:pt x="58" y="431"/>
                  <a:pt x="29" y="371"/>
                </a:cubicBezTo>
                <a:cubicBezTo>
                  <a:pt x="0" y="311"/>
                  <a:pt x="36" y="86"/>
                  <a:pt x="73" y="43"/>
                </a:cubicBezTo>
                <a:cubicBezTo>
                  <a:pt x="110" y="0"/>
                  <a:pt x="212" y="99"/>
                  <a:pt x="249" y="11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10.5.2  </a:t>
            </a:r>
            <a:r>
              <a:rPr lang="zh-CN" altLang="en-US"/>
              <a:t>到达定义</a:t>
            </a:r>
            <a:endParaRPr lang="zh-CN" altLang="en-US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zh-CN" altLang="en-US"/>
              <a:t>变量</a:t>
            </a:r>
            <a:r>
              <a:rPr lang="en-US" altLang="zh-CN"/>
              <a:t>x</a:t>
            </a:r>
            <a:r>
              <a:rPr lang="zh-CN" altLang="en-US"/>
              <a:t>的定义（</a:t>
            </a:r>
            <a:r>
              <a:rPr lang="en-US" altLang="zh-CN">
                <a:solidFill>
                  <a:srgbClr val="FF3300"/>
                </a:solidFill>
              </a:rPr>
              <a:t>definition</a:t>
            </a:r>
            <a:r>
              <a:rPr lang="zh-CN" altLang="en-US"/>
              <a:t>）</a:t>
            </a:r>
            <a:endParaRPr lang="zh-CN" altLang="en-US"/>
          </a:p>
          <a:p>
            <a:pPr marL="990600" lvl="1" indent="-533400"/>
            <a:r>
              <a:rPr lang="zh-CN" altLang="en-US"/>
              <a:t>明确（</a:t>
            </a:r>
            <a:r>
              <a:rPr lang="en-US" altLang="zh-CN">
                <a:solidFill>
                  <a:srgbClr val="FF3300"/>
                </a:solidFill>
              </a:rPr>
              <a:t>unambiguous</a:t>
            </a:r>
            <a:r>
              <a:rPr lang="zh-CN" altLang="en-US"/>
              <a:t>）定义：赋值、</a:t>
            </a:r>
            <a:r>
              <a:rPr lang="en-US" altLang="zh-CN"/>
              <a:t>I/O</a:t>
            </a:r>
            <a:r>
              <a:rPr lang="zh-CN" altLang="en-US"/>
              <a:t>输入</a:t>
            </a:r>
            <a:endParaRPr lang="zh-CN" altLang="en-US"/>
          </a:p>
          <a:p>
            <a:pPr marL="990600" lvl="1" indent="-533400"/>
            <a:r>
              <a:rPr lang="zh-CN" altLang="en-US"/>
              <a:t>模糊（</a:t>
            </a:r>
            <a:r>
              <a:rPr lang="en-US" altLang="zh-CN">
                <a:solidFill>
                  <a:srgbClr val="FF3300"/>
                </a:solidFill>
              </a:rPr>
              <a:t>ambiguous</a:t>
            </a:r>
            <a:r>
              <a:rPr lang="zh-CN" altLang="en-US"/>
              <a:t>）定义</a:t>
            </a:r>
            <a:endParaRPr lang="zh-CN" altLang="en-US"/>
          </a:p>
          <a:p>
            <a:pPr marL="1371600" lvl="2" indent="-457200">
              <a:buFont typeface="Wingdings" panose="05000000000000000000" pitchFamily="2" charset="2"/>
              <a:buAutoNum type="arabicPeriod"/>
            </a:pPr>
            <a:r>
              <a:rPr lang="en-US" altLang="zh-CN"/>
              <a:t>x</a:t>
            </a:r>
            <a:r>
              <a:rPr lang="zh-CN" altLang="en-US"/>
              <a:t>作为过程的参数（非传值方式）</a:t>
            </a:r>
            <a:br>
              <a:rPr lang="zh-CN" altLang="en-US"/>
            </a:br>
            <a:r>
              <a:rPr lang="en-US" altLang="zh-CN"/>
              <a:t>x</a:t>
            </a:r>
            <a:r>
              <a:rPr lang="zh-CN" altLang="en-US"/>
              <a:t>在过程的作用域中</a:t>
            </a:r>
            <a:br>
              <a:rPr lang="zh-CN" altLang="en-US"/>
            </a:br>
            <a:r>
              <a:rPr lang="zh-CN" altLang="en-US"/>
              <a:t>“别名”</a:t>
            </a:r>
            <a:r>
              <a:rPr lang="en-US" altLang="zh-CN"/>
              <a:t>——x</a:t>
            </a:r>
            <a:r>
              <a:rPr lang="zh-CN" altLang="en-US"/>
              <a:t>本身不是上两种情况，但与</a:t>
            </a:r>
            <a:r>
              <a:rPr lang="en-US" altLang="zh-CN"/>
              <a:t>x</a:t>
            </a:r>
            <a:r>
              <a:rPr lang="zh-CN" altLang="en-US"/>
              <a:t>等价的另一个变量是上两种情况</a:t>
            </a:r>
            <a:endParaRPr lang="zh-CN" altLang="en-US"/>
          </a:p>
          <a:p>
            <a:pPr marL="1371600" lvl="2" indent="-457200">
              <a:buFont typeface="Wingdings" panose="05000000000000000000" pitchFamily="2" charset="2"/>
              <a:buAutoNum type="arabicPeriod"/>
            </a:pPr>
            <a:r>
              <a:rPr lang="zh-CN" altLang="en-US"/>
              <a:t>通过可能指向</a:t>
            </a:r>
            <a:r>
              <a:rPr lang="en-US" altLang="zh-CN"/>
              <a:t>x</a:t>
            </a:r>
            <a:r>
              <a:rPr lang="zh-CN" altLang="en-US"/>
              <a:t>的指针进行赋值，*</a:t>
            </a:r>
            <a:r>
              <a:rPr lang="en-US" altLang="zh-CN"/>
              <a:t>q=y——q</a:t>
            </a:r>
            <a:r>
              <a:rPr lang="zh-CN" altLang="en-US"/>
              <a:t>指向</a:t>
            </a:r>
            <a:r>
              <a:rPr lang="en-US" altLang="zh-CN"/>
              <a:t>x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9.4.2  </a:t>
            </a:r>
            <a:r>
              <a:rPr lang="zh-CN" altLang="en-US"/>
              <a:t>基本块的变换</a:t>
            </a:r>
            <a:endParaRPr lang="zh-CN" alt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基本块进行表达式计算</a:t>
            </a:r>
            <a:endParaRPr lang="zh-CN" altLang="en-US" sz="2800"/>
          </a:p>
          <a:p>
            <a:pPr eaLnBrk="1" hangingPunct="1"/>
            <a:r>
              <a:rPr lang="zh-CN" altLang="en-US" sz="2800"/>
              <a:t>等价</a:t>
            </a:r>
            <a:r>
              <a:rPr lang="en-US" altLang="zh-CN" sz="2800"/>
              <a:t>——</a:t>
            </a:r>
            <a:r>
              <a:rPr lang="zh-CN" altLang="en-US" sz="2800"/>
              <a:t>计算相同的表达式</a:t>
            </a:r>
            <a:endParaRPr lang="zh-CN" altLang="en-US" sz="2800"/>
          </a:p>
          <a:p>
            <a:pPr eaLnBrk="1" hangingPunct="1"/>
            <a:r>
              <a:rPr lang="zh-CN" altLang="en-US" sz="2800"/>
              <a:t>变换</a:t>
            </a:r>
            <a:r>
              <a:rPr lang="en-US" altLang="zh-CN" sz="2800"/>
              <a:t>——</a:t>
            </a:r>
            <a:r>
              <a:rPr lang="zh-CN" altLang="en-US" sz="2800"/>
              <a:t>不改变计算的表达式集合</a:t>
            </a:r>
            <a:endParaRPr lang="zh-CN" altLang="en-US" sz="2800"/>
          </a:p>
          <a:p>
            <a:pPr eaLnBrk="1" hangingPunct="1"/>
            <a:r>
              <a:rPr lang="zh-CN" altLang="en-US" sz="2800"/>
              <a:t>提高代码质量</a:t>
            </a:r>
            <a:endParaRPr lang="zh-CN" altLang="en-US" sz="2800"/>
          </a:p>
          <a:p>
            <a:pPr eaLnBrk="1" hangingPunct="1"/>
            <a:r>
              <a:rPr lang="zh-CN" altLang="en-US" sz="2800"/>
              <a:t>保结构变换</a:t>
            </a:r>
            <a:br>
              <a:rPr lang="zh-CN" altLang="en-US" sz="2800"/>
            </a:br>
            <a:r>
              <a:rPr lang="en-US" altLang="zh-CN" sz="2800">
                <a:solidFill>
                  <a:srgbClr val="FF3300"/>
                </a:solidFill>
              </a:rPr>
              <a:t>structure-preserving transformation</a:t>
            </a:r>
            <a:endParaRPr lang="en-US" altLang="zh-CN" sz="2800">
              <a:solidFill>
                <a:srgbClr val="FF3300"/>
              </a:solidFill>
            </a:endParaRPr>
          </a:p>
          <a:p>
            <a:pPr eaLnBrk="1" hangingPunct="1"/>
            <a:r>
              <a:rPr lang="zh-CN" altLang="en-US" sz="2800"/>
              <a:t>代数变换</a:t>
            </a:r>
            <a:br>
              <a:rPr lang="zh-CN" altLang="en-US" sz="2800"/>
            </a:br>
            <a:r>
              <a:rPr lang="en-US" altLang="zh-CN" sz="2800">
                <a:solidFill>
                  <a:srgbClr val="FF3300"/>
                </a:solidFill>
              </a:rPr>
              <a:t>algebraic transformation</a:t>
            </a:r>
            <a:endParaRPr lang="en-US" altLang="zh-CN" sz="2800">
              <a:solidFill>
                <a:srgbClr val="FF3300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到达</a:t>
            </a:r>
            <a:endParaRPr lang="zh-CN" altLang="en-US"/>
          </a:p>
        </p:txBody>
      </p:sp>
      <p:sp>
        <p:nvSpPr>
          <p:cNvPr id="71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5486400"/>
          </a:xfrm>
        </p:spPr>
        <p:txBody>
          <a:bodyPr/>
          <a:lstStyle/>
          <a:p>
            <a:r>
              <a:rPr lang="zh-CN" altLang="en-US" sz="2800"/>
              <a:t>定义</a:t>
            </a:r>
            <a:r>
              <a:rPr lang="en-US" altLang="zh-CN" sz="2800"/>
              <a:t>d</a:t>
            </a:r>
            <a:r>
              <a:rPr lang="zh-CN" altLang="en-US" sz="2800" b="1">
                <a:ea typeface="黑体" panose="02010609060101010101" pitchFamily="49" charset="-122"/>
              </a:rPr>
              <a:t>到达</a:t>
            </a:r>
            <a:r>
              <a:rPr lang="zh-CN" altLang="en-US" sz="2800"/>
              <a:t>（</a:t>
            </a:r>
            <a:r>
              <a:rPr lang="en-US" altLang="zh-CN" sz="2800">
                <a:solidFill>
                  <a:srgbClr val="FF3300"/>
                </a:solidFill>
              </a:rPr>
              <a:t>reach</a:t>
            </a:r>
            <a:r>
              <a:rPr lang="zh-CN" altLang="en-US" sz="2800"/>
              <a:t>）</a:t>
            </a:r>
            <a:r>
              <a:rPr lang="zh-CN" altLang="en-US" sz="2800" b="1">
                <a:ea typeface="黑体" panose="02010609060101010101" pitchFamily="49" charset="-122"/>
              </a:rPr>
              <a:t> </a:t>
            </a:r>
            <a:r>
              <a:rPr lang="en-US" altLang="zh-CN" sz="2800"/>
              <a:t>p</a:t>
            </a:r>
            <a:endParaRPr lang="en-US" altLang="zh-CN" sz="2800"/>
          </a:p>
          <a:p>
            <a:pPr lvl="1"/>
            <a:r>
              <a:rPr lang="zh-CN" altLang="en-US" sz="2400"/>
              <a:t>存在从紧跟</a:t>
            </a:r>
            <a:r>
              <a:rPr lang="en-US" altLang="zh-CN" sz="2400"/>
              <a:t>d</a:t>
            </a:r>
            <a:r>
              <a:rPr lang="zh-CN" altLang="en-US" sz="2400"/>
              <a:t>的点到</a:t>
            </a:r>
            <a:r>
              <a:rPr lang="en-US" altLang="zh-CN" sz="2400"/>
              <a:t>p</a:t>
            </a:r>
            <a:r>
              <a:rPr lang="zh-CN" altLang="en-US" sz="2400"/>
              <a:t>的路径</a:t>
            </a:r>
            <a:endParaRPr lang="zh-CN" altLang="en-US" sz="2400"/>
          </a:p>
          <a:p>
            <a:pPr lvl="1"/>
            <a:r>
              <a:rPr lang="zh-CN" altLang="en-US" sz="2400"/>
              <a:t>在路径上</a:t>
            </a:r>
            <a:r>
              <a:rPr lang="en-US" altLang="zh-CN" sz="2400"/>
              <a:t>d</a:t>
            </a:r>
            <a:r>
              <a:rPr lang="zh-CN" altLang="en-US" sz="2400"/>
              <a:t>没有被注销</a:t>
            </a:r>
            <a:endParaRPr lang="zh-CN" altLang="en-US" sz="2400"/>
          </a:p>
          <a:p>
            <a:r>
              <a:rPr lang="en-US" altLang="zh-CN" sz="2400"/>
              <a:t>i := m – 1, j := n</a:t>
            </a:r>
            <a:r>
              <a:rPr lang="zh-CN" altLang="en-US" sz="2400"/>
              <a:t>到达</a:t>
            </a:r>
            <a:r>
              <a:rPr lang="en-US" altLang="zh-CN" sz="2400"/>
              <a:t>B</a:t>
            </a:r>
            <a:r>
              <a:rPr lang="en-US" altLang="zh-CN" sz="2400" baseline="-25000"/>
              <a:t>2</a:t>
            </a:r>
            <a:br>
              <a:rPr lang="en-US" altLang="zh-CN" sz="2400"/>
            </a:br>
            <a:r>
              <a:rPr lang="zh-CN" altLang="en-US" sz="2400"/>
              <a:t>的开始点</a:t>
            </a:r>
            <a:endParaRPr lang="zh-CN" altLang="en-US" sz="2400"/>
          </a:p>
          <a:p>
            <a:r>
              <a:rPr lang="zh-CN" altLang="en-US" sz="2400"/>
              <a:t>若</a:t>
            </a:r>
            <a:r>
              <a:rPr lang="en-US" altLang="zh-CN" sz="2400"/>
              <a:t>B</a:t>
            </a:r>
            <a:r>
              <a:rPr lang="en-US" altLang="zh-CN" sz="2400" baseline="-25000"/>
              <a:t>4</a:t>
            </a:r>
            <a:r>
              <a:rPr lang="zh-CN" altLang="en-US" sz="2400"/>
              <a:t>、</a:t>
            </a:r>
            <a:r>
              <a:rPr lang="en-US" altLang="zh-CN" sz="2400"/>
              <a:t>B</a:t>
            </a:r>
            <a:r>
              <a:rPr lang="en-US" altLang="zh-CN" sz="2400" baseline="-25000"/>
              <a:t>5</a:t>
            </a:r>
            <a:r>
              <a:rPr lang="zh-CN" altLang="en-US" sz="2400"/>
              <a:t>不对</a:t>
            </a:r>
            <a:r>
              <a:rPr lang="en-US" altLang="zh-CN" sz="2400"/>
              <a:t>j</a:t>
            </a:r>
            <a:r>
              <a:rPr lang="zh-CN" altLang="en-US" sz="2400"/>
              <a:t>赋值</a:t>
            </a:r>
            <a:br>
              <a:rPr lang="zh-CN" altLang="en-US" sz="2400"/>
            </a:br>
            <a:r>
              <a:rPr lang="en-US" altLang="zh-CN" sz="2400"/>
              <a:t>B</a:t>
            </a:r>
            <a:r>
              <a:rPr lang="en-US" altLang="zh-CN" sz="2400" baseline="-25000"/>
              <a:t>3</a:t>
            </a:r>
            <a:r>
              <a:rPr lang="zh-CN" altLang="en-US" sz="2400"/>
              <a:t>中</a:t>
            </a:r>
            <a:r>
              <a:rPr lang="en-US" altLang="zh-CN" sz="2400"/>
              <a:t>j := j – 1</a:t>
            </a:r>
            <a:r>
              <a:rPr lang="zh-CN" altLang="en-US" sz="2400"/>
              <a:t>后面部分</a:t>
            </a:r>
            <a:br>
              <a:rPr lang="zh-CN" altLang="en-US" sz="2400"/>
            </a:br>
            <a:r>
              <a:rPr lang="zh-CN" altLang="en-US" sz="2400"/>
              <a:t>也是如此，则定义</a:t>
            </a:r>
            <a:br>
              <a:rPr lang="zh-CN" altLang="en-US" sz="2400"/>
            </a:br>
            <a:r>
              <a:rPr lang="en-US" altLang="zh-CN" sz="2400"/>
              <a:t>j := j – 1</a:t>
            </a:r>
            <a:r>
              <a:rPr lang="zh-CN" altLang="en-US" sz="2400"/>
              <a:t>到达</a:t>
            </a:r>
            <a:r>
              <a:rPr lang="en-US" altLang="zh-CN" sz="2400"/>
              <a:t>B</a:t>
            </a:r>
            <a:r>
              <a:rPr lang="en-US" altLang="zh-CN" sz="2400" baseline="-25000"/>
              <a:t>2</a:t>
            </a:r>
            <a:r>
              <a:rPr lang="zh-CN" altLang="en-US" sz="2400"/>
              <a:t>开始点</a:t>
            </a:r>
            <a:endParaRPr lang="zh-CN" altLang="en-US" sz="2400"/>
          </a:p>
          <a:p>
            <a:r>
              <a:rPr lang="en-US" altLang="zh-CN" sz="2400"/>
              <a:t>j := j - 1</a:t>
            </a:r>
            <a:r>
              <a:rPr lang="zh-CN" altLang="en-US" sz="2400"/>
              <a:t>注销了</a:t>
            </a:r>
            <a:r>
              <a:rPr lang="en-US" altLang="zh-CN" sz="2400"/>
              <a:t>j := n</a:t>
            </a:r>
            <a:r>
              <a:rPr lang="zh-CN" altLang="en-US" sz="2400"/>
              <a:t>，</a:t>
            </a:r>
            <a:br>
              <a:rPr lang="zh-CN" altLang="en-US" sz="2400"/>
            </a:br>
            <a:r>
              <a:rPr lang="zh-CN" altLang="en-US" sz="2400"/>
              <a:t>因此它不能到达</a:t>
            </a:r>
            <a:r>
              <a:rPr lang="en-US" altLang="zh-CN" sz="2400"/>
              <a:t>B</a:t>
            </a:r>
            <a:r>
              <a:rPr lang="en-US" altLang="zh-CN" sz="2400" baseline="-25000"/>
              <a:t>4</a:t>
            </a:r>
            <a:r>
              <a:rPr lang="zh-CN" altLang="en-US" sz="2400"/>
              <a:t>、</a:t>
            </a:r>
            <a:r>
              <a:rPr lang="en-US" altLang="zh-CN" sz="2400"/>
              <a:t>B</a:t>
            </a:r>
            <a:r>
              <a:rPr lang="en-US" altLang="zh-CN" sz="2400" baseline="-25000"/>
              <a:t>5</a:t>
            </a:r>
            <a:r>
              <a:rPr lang="zh-CN" altLang="en-US" sz="2400"/>
              <a:t>、</a:t>
            </a:r>
            <a:r>
              <a:rPr lang="en-US" altLang="zh-CN" sz="2400"/>
              <a:t>B</a:t>
            </a:r>
            <a:r>
              <a:rPr lang="en-US" altLang="zh-CN" sz="2400" baseline="-25000"/>
              <a:t>6</a:t>
            </a:r>
            <a:endParaRPr lang="en-US" altLang="zh-CN" sz="2400" baseline="-25000"/>
          </a:p>
        </p:txBody>
      </p:sp>
      <p:sp>
        <p:nvSpPr>
          <p:cNvPr id="712708" name="Text Box 4"/>
          <p:cNvSpPr txBox="1">
            <a:spLocks noChangeArrowheads="1"/>
          </p:cNvSpPr>
          <p:nvPr/>
        </p:nvSpPr>
        <p:spPr bwMode="ltGray">
          <a:xfrm>
            <a:off x="6275388" y="1143000"/>
            <a:ext cx="1846262" cy="11604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r>
              <a:rPr lang="en-US" altLang="zh-CN" baseline="0">
                <a:latin typeface="Times New Roman" panose="02020603050405020304" pitchFamily="18" charset="0"/>
              </a:rPr>
              <a:t>: i := m – 1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en-US" altLang="zh-CN" baseline="0">
                <a:latin typeface="Times New Roman" panose="02020603050405020304" pitchFamily="18" charset="0"/>
              </a:rPr>
              <a:t>: j := n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r>
              <a:rPr lang="en-US" altLang="zh-CN" baseline="0">
                <a:latin typeface="Times New Roman" panose="02020603050405020304" pitchFamily="18" charset="0"/>
              </a:rPr>
              <a:t>: a := u1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2709" name="Text Box 5"/>
          <p:cNvSpPr txBox="1">
            <a:spLocks noChangeArrowheads="1"/>
          </p:cNvSpPr>
          <p:nvPr/>
        </p:nvSpPr>
        <p:spPr bwMode="ltGray">
          <a:xfrm>
            <a:off x="6292850" y="2598738"/>
            <a:ext cx="1828800" cy="4397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r>
              <a:rPr lang="en-US" altLang="zh-CN" baseline="0">
                <a:latin typeface="Times New Roman" panose="02020603050405020304" pitchFamily="18" charset="0"/>
              </a:rPr>
              <a:t>: i := i + 1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2710" name="Text Box 6"/>
          <p:cNvSpPr txBox="1">
            <a:spLocks noChangeArrowheads="1"/>
          </p:cNvSpPr>
          <p:nvPr/>
        </p:nvSpPr>
        <p:spPr bwMode="ltGray">
          <a:xfrm>
            <a:off x="6292850" y="4027488"/>
            <a:ext cx="1828800" cy="430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endParaRPr lang="zh-CN" altLang="zh-CN" baseline="0">
              <a:latin typeface="Times New Roman" panose="02020603050405020304" pitchFamily="18" charset="0"/>
            </a:endParaRPr>
          </a:p>
        </p:txBody>
      </p:sp>
      <p:sp>
        <p:nvSpPr>
          <p:cNvPr id="712711" name="Text Box 7"/>
          <p:cNvSpPr txBox="1">
            <a:spLocks noChangeArrowheads="1"/>
          </p:cNvSpPr>
          <p:nvPr/>
        </p:nvSpPr>
        <p:spPr bwMode="ltGray">
          <a:xfrm>
            <a:off x="5170488" y="4800600"/>
            <a:ext cx="1752600" cy="447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6</a:t>
            </a:r>
            <a:r>
              <a:rPr lang="en-US" altLang="zh-CN" baseline="0">
                <a:latin typeface="Times New Roman" panose="02020603050405020304" pitchFamily="18" charset="0"/>
              </a:rPr>
              <a:t>: a := u2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2712" name="Text Box 8"/>
          <p:cNvSpPr txBox="1">
            <a:spLocks noChangeArrowheads="1"/>
          </p:cNvSpPr>
          <p:nvPr/>
        </p:nvSpPr>
        <p:spPr bwMode="ltGray">
          <a:xfrm>
            <a:off x="7227888" y="4800600"/>
            <a:ext cx="1752600" cy="447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</a:pPr>
            <a:endParaRPr lang="zh-CN" altLang="zh-CN" baseline="0">
              <a:latin typeface="Times New Roman" panose="02020603050405020304" pitchFamily="18" charset="0"/>
            </a:endParaRPr>
          </a:p>
        </p:txBody>
      </p:sp>
      <p:sp>
        <p:nvSpPr>
          <p:cNvPr id="712713" name="Line 9"/>
          <p:cNvSpPr>
            <a:spLocks noChangeShapeType="1"/>
          </p:cNvSpPr>
          <p:nvPr/>
        </p:nvSpPr>
        <p:spPr bwMode="ltGray">
          <a:xfrm flipH="1">
            <a:off x="5932488" y="4457700"/>
            <a:ext cx="76200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2714" name="Line 10"/>
          <p:cNvSpPr>
            <a:spLocks noChangeShapeType="1"/>
          </p:cNvSpPr>
          <p:nvPr/>
        </p:nvSpPr>
        <p:spPr bwMode="ltGray">
          <a:xfrm>
            <a:off x="7380288" y="4457700"/>
            <a:ext cx="91440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2715" name="Text Box 11"/>
          <p:cNvSpPr txBox="1">
            <a:spLocks noChangeArrowheads="1"/>
          </p:cNvSpPr>
          <p:nvPr/>
        </p:nvSpPr>
        <p:spPr bwMode="ltGray">
          <a:xfrm>
            <a:off x="8121650" y="1219200"/>
            <a:ext cx="5334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2716" name="Text Box 12"/>
          <p:cNvSpPr txBox="1">
            <a:spLocks noChangeArrowheads="1"/>
          </p:cNvSpPr>
          <p:nvPr/>
        </p:nvSpPr>
        <p:spPr bwMode="ltGray">
          <a:xfrm>
            <a:off x="8218488" y="250507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2717" name="Text Box 13"/>
          <p:cNvSpPr txBox="1">
            <a:spLocks noChangeArrowheads="1"/>
          </p:cNvSpPr>
          <p:nvPr/>
        </p:nvSpPr>
        <p:spPr bwMode="ltGray">
          <a:xfrm>
            <a:off x="8218488" y="326707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2718" name="Text Box 14"/>
          <p:cNvSpPr txBox="1">
            <a:spLocks noChangeArrowheads="1"/>
          </p:cNvSpPr>
          <p:nvPr/>
        </p:nvSpPr>
        <p:spPr bwMode="ltGray">
          <a:xfrm>
            <a:off x="8218488" y="3952875"/>
            <a:ext cx="60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2719" name="Text Box 15"/>
          <p:cNvSpPr txBox="1">
            <a:spLocks noChangeArrowheads="1"/>
          </p:cNvSpPr>
          <p:nvPr/>
        </p:nvSpPr>
        <p:spPr bwMode="ltGray">
          <a:xfrm>
            <a:off x="5170488" y="4408488"/>
            <a:ext cx="53340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5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2720" name="Text Box 16"/>
          <p:cNvSpPr txBox="1">
            <a:spLocks noChangeArrowheads="1"/>
          </p:cNvSpPr>
          <p:nvPr/>
        </p:nvSpPr>
        <p:spPr bwMode="ltGray">
          <a:xfrm>
            <a:off x="8523288" y="4408488"/>
            <a:ext cx="53340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6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2721" name="Line 17"/>
          <p:cNvSpPr>
            <a:spLocks noChangeShapeType="1"/>
          </p:cNvSpPr>
          <p:nvPr/>
        </p:nvSpPr>
        <p:spPr bwMode="ltGray">
          <a:xfrm flipH="1">
            <a:off x="7186613" y="2293938"/>
            <a:ext cx="20637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2722" name="Line 18"/>
          <p:cNvSpPr>
            <a:spLocks noChangeShapeType="1"/>
          </p:cNvSpPr>
          <p:nvPr/>
        </p:nvSpPr>
        <p:spPr bwMode="ltGray">
          <a:xfrm>
            <a:off x="7207250" y="3771900"/>
            <a:ext cx="0" cy="257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2723" name="Freeform 19"/>
          <p:cNvSpPr/>
          <p:nvPr/>
        </p:nvSpPr>
        <p:spPr bwMode="ltGray">
          <a:xfrm>
            <a:off x="4724400" y="2198688"/>
            <a:ext cx="1866900" cy="3470275"/>
          </a:xfrm>
          <a:custGeom>
            <a:avLst/>
            <a:gdLst>
              <a:gd name="T0" fmla="*/ 741 w 1176"/>
              <a:gd name="T1" fmla="*/ 1934 h 2186"/>
              <a:gd name="T2" fmla="*/ 103 w 1176"/>
              <a:gd name="T3" fmla="*/ 2022 h 2186"/>
              <a:gd name="T4" fmla="*/ 121 w 1176"/>
              <a:gd name="T5" fmla="*/ 950 h 2186"/>
              <a:gd name="T6" fmla="*/ 555 w 1176"/>
              <a:gd name="T7" fmla="*/ 117 h 2186"/>
              <a:gd name="T8" fmla="*/ 1176 w 1176"/>
              <a:gd name="T9" fmla="*/ 250 h 2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6" h="2186">
                <a:moveTo>
                  <a:pt x="741" y="1934"/>
                </a:moveTo>
                <a:cubicBezTo>
                  <a:pt x="635" y="1949"/>
                  <a:pt x="206" y="2186"/>
                  <a:pt x="103" y="2022"/>
                </a:cubicBezTo>
                <a:cubicBezTo>
                  <a:pt x="0" y="1858"/>
                  <a:pt x="46" y="1267"/>
                  <a:pt x="121" y="950"/>
                </a:cubicBezTo>
                <a:cubicBezTo>
                  <a:pt x="196" y="633"/>
                  <a:pt x="379" y="234"/>
                  <a:pt x="555" y="117"/>
                </a:cubicBezTo>
                <a:cubicBezTo>
                  <a:pt x="731" y="0"/>
                  <a:pt x="1047" y="222"/>
                  <a:pt x="1176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2724" name="Text Box 20"/>
          <p:cNvSpPr txBox="1">
            <a:spLocks noChangeArrowheads="1"/>
          </p:cNvSpPr>
          <p:nvPr/>
        </p:nvSpPr>
        <p:spPr bwMode="ltGray">
          <a:xfrm>
            <a:off x="6292850" y="3343275"/>
            <a:ext cx="1828800" cy="439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5</a:t>
            </a:r>
            <a:r>
              <a:rPr lang="en-US" altLang="zh-CN" baseline="0">
                <a:latin typeface="Times New Roman" panose="02020603050405020304" pitchFamily="18" charset="0"/>
              </a:rPr>
              <a:t>: j := j - 1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2725" name="Line 21"/>
          <p:cNvSpPr>
            <a:spLocks noChangeShapeType="1"/>
          </p:cNvSpPr>
          <p:nvPr/>
        </p:nvSpPr>
        <p:spPr bwMode="ltGray">
          <a:xfrm flipH="1">
            <a:off x="7186613" y="3038475"/>
            <a:ext cx="20637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2726" name="Freeform 22"/>
          <p:cNvSpPr/>
          <p:nvPr/>
        </p:nvSpPr>
        <p:spPr bwMode="ltGray">
          <a:xfrm>
            <a:off x="5897563" y="2400300"/>
            <a:ext cx="395287" cy="684213"/>
          </a:xfrm>
          <a:custGeom>
            <a:avLst/>
            <a:gdLst>
              <a:gd name="T0" fmla="*/ 249 w 249"/>
              <a:gd name="T1" fmla="*/ 402 h 431"/>
              <a:gd name="T2" fmla="*/ 29 w 249"/>
              <a:gd name="T3" fmla="*/ 371 h 431"/>
              <a:gd name="T4" fmla="*/ 73 w 249"/>
              <a:gd name="T5" fmla="*/ 43 h 431"/>
              <a:gd name="T6" fmla="*/ 249 w 249"/>
              <a:gd name="T7" fmla="*/ 114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9" h="431">
                <a:moveTo>
                  <a:pt x="249" y="402"/>
                </a:moveTo>
                <a:cubicBezTo>
                  <a:pt x="212" y="397"/>
                  <a:pt x="58" y="431"/>
                  <a:pt x="29" y="371"/>
                </a:cubicBezTo>
                <a:cubicBezTo>
                  <a:pt x="0" y="311"/>
                  <a:pt x="36" y="86"/>
                  <a:pt x="73" y="43"/>
                </a:cubicBezTo>
                <a:cubicBezTo>
                  <a:pt x="110" y="0"/>
                  <a:pt x="212" y="99"/>
                  <a:pt x="249" y="11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2727" name="Freeform 23"/>
          <p:cNvSpPr/>
          <p:nvPr/>
        </p:nvSpPr>
        <p:spPr bwMode="ltGray">
          <a:xfrm>
            <a:off x="5911850" y="3157538"/>
            <a:ext cx="395288" cy="684212"/>
          </a:xfrm>
          <a:custGeom>
            <a:avLst/>
            <a:gdLst>
              <a:gd name="T0" fmla="*/ 249 w 249"/>
              <a:gd name="T1" fmla="*/ 402 h 431"/>
              <a:gd name="T2" fmla="*/ 29 w 249"/>
              <a:gd name="T3" fmla="*/ 371 h 431"/>
              <a:gd name="T4" fmla="*/ 73 w 249"/>
              <a:gd name="T5" fmla="*/ 43 h 431"/>
              <a:gd name="T6" fmla="*/ 249 w 249"/>
              <a:gd name="T7" fmla="*/ 114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9" h="431">
                <a:moveTo>
                  <a:pt x="249" y="402"/>
                </a:moveTo>
                <a:cubicBezTo>
                  <a:pt x="212" y="397"/>
                  <a:pt x="58" y="431"/>
                  <a:pt x="29" y="371"/>
                </a:cubicBezTo>
                <a:cubicBezTo>
                  <a:pt x="0" y="311"/>
                  <a:pt x="36" y="86"/>
                  <a:pt x="73" y="43"/>
                </a:cubicBezTo>
                <a:cubicBezTo>
                  <a:pt x="110" y="0"/>
                  <a:pt x="212" y="99"/>
                  <a:pt x="249" y="11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10.5.3  </a:t>
            </a:r>
            <a:r>
              <a:rPr lang="zh-CN" altLang="en-US"/>
              <a:t>结构化程序数据流分析</a:t>
            </a:r>
            <a:endParaRPr lang="zh-CN" altLang="en-US"/>
          </a:p>
        </p:txBody>
      </p:sp>
      <p:sp>
        <p:nvSpPr>
          <p:cNvPr id="71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唯一的入口和出口</a:t>
            </a:r>
            <a:endParaRPr lang="zh-CN" altLang="en-US"/>
          </a:p>
          <a:p>
            <a:r>
              <a:rPr lang="zh-CN" altLang="en-US" b="1">
                <a:ea typeface="黑体" panose="02010609060101010101" pitchFamily="49" charset="-122"/>
              </a:rPr>
              <a:t>区域</a:t>
            </a:r>
            <a:endParaRPr lang="zh-CN" altLang="en-US"/>
          </a:p>
          <a:p>
            <a:pPr lvl="1"/>
            <a:r>
              <a:rPr lang="zh-CN" altLang="en-US"/>
              <a:t>包含首节点的一组节点，首节点支配其他所有节点</a:t>
            </a:r>
            <a:endParaRPr lang="zh-CN" altLang="en-US"/>
          </a:p>
          <a:p>
            <a:pPr lvl="1"/>
            <a:r>
              <a:rPr lang="zh-CN" altLang="en-US"/>
              <a:t>除了进入首节点的边，其他边都在区域内</a:t>
            </a:r>
            <a:endParaRPr lang="zh-CN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集中常见的语句结构</a:t>
            </a:r>
            <a:endParaRPr lang="zh-CN" altLang="en-US"/>
          </a:p>
        </p:txBody>
      </p:sp>
      <p:sp>
        <p:nvSpPr>
          <p:cNvPr id="87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879620" name="Picture 4" descr="C:\Documents and Settings\Administrator\My Documents\wg\编译原理\jiangyi\figures\10\struct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7007225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数据流方程</a:t>
            </a:r>
            <a:endParaRPr lang="zh-CN" altLang="en-US"/>
          </a:p>
        </p:txBody>
      </p:sp>
      <p:pic>
        <p:nvPicPr>
          <p:cNvPr id="714756" name="Picture 4" descr="C:\Documents and Settings\Administrator\My Documents\wg\编译原理\jiangyi\figures\10\equation1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3155950" cy="1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14757" name="Object 5"/>
          <p:cNvGraphicFramePr>
            <a:graphicFrameLocks noChangeAspect="1"/>
          </p:cNvGraphicFramePr>
          <p:nvPr/>
        </p:nvGraphicFramePr>
        <p:xfrm>
          <a:off x="4095750" y="1600200"/>
          <a:ext cx="4535488" cy="142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4874" name="Equation" r:id="rId2" imgW="2108200" imgH="660400" progId="Equation.3">
                  <p:embed/>
                </p:oleObj>
              </mc:Choice>
              <mc:Fallback>
                <p:oleObj name="Equation" r:id="rId2" imgW="2108200" imgH="660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50" y="1600200"/>
                        <a:ext cx="4535488" cy="1420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4761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1182688" y="3352800"/>
            <a:ext cx="7772400" cy="2133600"/>
          </a:xfrm>
          <a:noFill/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/>
              <a:t>d</a:t>
            </a:r>
            <a:r>
              <a:rPr lang="zh-CN" altLang="en-US"/>
              <a:t>定义了</a:t>
            </a:r>
            <a:r>
              <a:rPr lang="en-US" altLang="zh-CN"/>
              <a:t>a——</a:t>
            </a:r>
            <a:r>
              <a:rPr lang="zh-CN" altLang="en-US"/>
              <a:t>所有</a:t>
            </a:r>
            <a:r>
              <a:rPr lang="en-US" altLang="zh-CN"/>
              <a:t>a</a:t>
            </a:r>
            <a:r>
              <a:rPr lang="zh-CN" altLang="en-US"/>
              <a:t>的定义（除了</a:t>
            </a:r>
            <a:r>
              <a:rPr lang="en-US" altLang="zh-CN"/>
              <a:t>b</a:t>
            </a:r>
            <a:r>
              <a:rPr lang="zh-CN" altLang="en-US"/>
              <a:t>）全部被注销</a:t>
            </a:r>
            <a:endParaRPr lang="zh-CN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数据流方程（续）</a:t>
            </a:r>
            <a:endParaRPr lang="zh-CN" altLang="en-US"/>
          </a:p>
        </p:txBody>
      </p:sp>
      <p:pic>
        <p:nvPicPr>
          <p:cNvPr id="771077" name="Picture 5" descr="C:\Documents and Settings\Administrator\My Documents\wg\编译原理\jiangyi\figures\10\equation2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2274888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71078" name="Object 6"/>
          <p:cNvGraphicFramePr>
            <a:graphicFrameLocks noChangeAspect="1"/>
          </p:cNvGraphicFramePr>
          <p:nvPr/>
        </p:nvGraphicFramePr>
        <p:xfrm>
          <a:off x="3594100" y="1524000"/>
          <a:ext cx="5137150" cy="246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192" name="Equation" r:id="rId2" imgW="2387600" imgH="1143000" progId="Equation.3">
                  <p:embed/>
                </p:oleObj>
              </mc:Choice>
              <mc:Fallback>
                <p:oleObj name="Equation" r:id="rId2" imgW="2387600" imgH="1143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100" y="1524000"/>
                        <a:ext cx="5137150" cy="246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107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182688" y="4114800"/>
            <a:ext cx="7772400" cy="2133600"/>
          </a:xfrm>
          <a:noFill/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/>
              <a:t>S</a:t>
            </a:r>
            <a:r>
              <a:rPr lang="zh-CN" altLang="en-US"/>
              <a:t>生成的定义：</a:t>
            </a:r>
            <a:r>
              <a:rPr lang="en-US" altLang="zh-CN"/>
              <a:t>S</a:t>
            </a:r>
            <a:r>
              <a:rPr lang="en-US" altLang="zh-CN" baseline="-25000"/>
              <a:t>1</a:t>
            </a:r>
            <a:r>
              <a:rPr lang="zh-CN" altLang="en-US"/>
              <a:t>和</a:t>
            </a:r>
            <a:r>
              <a:rPr lang="en-US" altLang="zh-CN"/>
              <a:t>S</a:t>
            </a:r>
            <a:r>
              <a:rPr lang="en-US" altLang="zh-CN" baseline="-25000"/>
              <a:t>2</a:t>
            </a:r>
            <a:r>
              <a:rPr lang="zh-CN" altLang="en-US"/>
              <a:t>生成的定义，但</a:t>
            </a:r>
            <a:r>
              <a:rPr lang="en-US" altLang="zh-CN"/>
              <a:t>S</a:t>
            </a:r>
            <a:r>
              <a:rPr lang="en-US" altLang="zh-CN" baseline="-25000"/>
              <a:t>1</a:t>
            </a:r>
            <a:r>
              <a:rPr lang="zh-CN" altLang="en-US"/>
              <a:t>生成的应去掉</a:t>
            </a:r>
            <a:r>
              <a:rPr lang="en-US" altLang="zh-CN"/>
              <a:t>S</a:t>
            </a:r>
            <a:r>
              <a:rPr lang="en-US" altLang="zh-CN" baseline="-25000"/>
              <a:t>2</a:t>
            </a:r>
            <a:r>
              <a:rPr lang="zh-CN" altLang="en-US"/>
              <a:t>中注销的</a:t>
            </a:r>
            <a:endParaRPr lang="zh-CN" alt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数据流方程（续）</a:t>
            </a:r>
            <a:endParaRPr lang="zh-CN" altLang="en-US"/>
          </a:p>
        </p:txBody>
      </p:sp>
      <p:graphicFrame>
        <p:nvGraphicFramePr>
          <p:cNvPr id="715780" name="Object 4"/>
          <p:cNvGraphicFramePr>
            <a:graphicFrameLocks noChangeAspect="1"/>
          </p:cNvGraphicFramePr>
          <p:nvPr/>
        </p:nvGraphicFramePr>
        <p:xfrm>
          <a:off x="4873625" y="1295400"/>
          <a:ext cx="3660775" cy="245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900" name="Equation" r:id="rId1" imgW="1701800" imgH="1143000" progId="Equation.3">
                  <p:embed/>
                </p:oleObj>
              </mc:Choice>
              <mc:Fallback>
                <p:oleObj name="Equation" r:id="rId1" imgW="1701800" imgH="1143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3625" y="1295400"/>
                        <a:ext cx="3660775" cy="2459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5786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182688" y="4114800"/>
            <a:ext cx="7772400" cy="2133600"/>
          </a:xfrm>
          <a:noFill/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zh-CN" altLang="en-US"/>
              <a:t>任何一个分支生成的定义，都会到达</a:t>
            </a:r>
            <a:r>
              <a:rPr lang="en-US" altLang="zh-CN"/>
              <a:t>S</a:t>
            </a:r>
            <a:r>
              <a:rPr lang="zh-CN" altLang="en-US"/>
              <a:t>末尾</a:t>
            </a:r>
            <a:endParaRPr lang="zh-CN" altLang="en-US"/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/>
              <a:t>而在两个分支都被注销，才认为是注销</a:t>
            </a:r>
            <a:endParaRPr lang="zh-CN" altLang="en-US"/>
          </a:p>
        </p:txBody>
      </p:sp>
      <p:pic>
        <p:nvPicPr>
          <p:cNvPr id="715787" name="Picture 11" descr="C:\Documents and Settings\Administrator\My Documents\wg\编译原理\jiangyi\figures\10\equation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6400"/>
            <a:ext cx="3641725" cy="152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数据流方程（续）</a:t>
            </a:r>
            <a:endParaRPr lang="zh-CN" altLang="en-US"/>
          </a:p>
        </p:txBody>
      </p:sp>
      <p:pic>
        <p:nvPicPr>
          <p:cNvPr id="772101" name="Picture 5" descr="C:\Documents and Settings\Administrator\My Documents\wg\编译原理\jiangyi\figures\10\equation4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2493963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72102" name="Object 6"/>
          <p:cNvGraphicFramePr>
            <a:graphicFrameLocks noChangeAspect="1"/>
          </p:cNvGraphicFramePr>
          <p:nvPr/>
        </p:nvGraphicFramePr>
        <p:xfrm>
          <a:off x="4783138" y="1524000"/>
          <a:ext cx="3141662" cy="196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216" name="Equation" r:id="rId2" imgW="1460500" imgH="914400" progId="Equation.3">
                  <p:embed/>
                </p:oleObj>
              </mc:Choice>
              <mc:Fallback>
                <p:oleObj name="Equation" r:id="rId2" imgW="1460500" imgH="914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3138" y="1524000"/>
                        <a:ext cx="3141662" cy="1966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210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182688" y="3962400"/>
            <a:ext cx="7772400" cy="2133600"/>
          </a:xfrm>
          <a:noFill/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zh-CN" altLang="en-US"/>
              <a:t>循环可运行多次</a:t>
            </a:r>
            <a:r>
              <a:rPr lang="en-US" altLang="zh-CN"/>
              <a:t>——S</a:t>
            </a:r>
            <a:r>
              <a:rPr lang="en-US" altLang="zh-CN" baseline="-25000"/>
              <a:t>1</a:t>
            </a:r>
            <a:r>
              <a:rPr lang="zh-CN" altLang="en-US"/>
              <a:t>生成的定义也应认为是其入口定义</a:t>
            </a:r>
            <a:endParaRPr lang="zh-CN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10.5.4  </a:t>
            </a:r>
            <a:r>
              <a:rPr lang="zh-CN" altLang="en-US"/>
              <a:t>数据流信息的保守估计  </a:t>
            </a:r>
            <a:endParaRPr lang="zh-CN" altLang="en-US"/>
          </a:p>
        </p:txBody>
      </p:sp>
      <p:sp>
        <p:nvSpPr>
          <p:cNvPr id="71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/>
              <a:t>c)</a:t>
            </a:r>
            <a:r>
              <a:rPr lang="zh-CN" altLang="en-US" sz="2800"/>
              <a:t>中</a:t>
            </a:r>
            <a:r>
              <a:rPr lang="en-US" altLang="zh-CN" sz="2800"/>
              <a:t>S</a:t>
            </a:r>
            <a:r>
              <a:rPr lang="en-US" altLang="zh-CN" sz="2800" baseline="-25000"/>
              <a:t>2</a:t>
            </a:r>
            <a:r>
              <a:rPr lang="zh-CN" altLang="en-US" sz="2800"/>
              <a:t>永远不被选中</a:t>
            </a:r>
            <a:endParaRPr lang="zh-CN" altLang="en-US" sz="2800"/>
          </a:p>
          <a:p>
            <a:pPr lvl="1"/>
            <a:r>
              <a:rPr lang="en-US" altLang="zh-CN" sz="2400"/>
              <a:t>gen[S] = gen[S</a:t>
            </a:r>
            <a:r>
              <a:rPr lang="en-US" altLang="zh-CN" sz="2400" baseline="-25000"/>
              <a:t>1</a:t>
            </a:r>
            <a:r>
              <a:rPr lang="en-US" altLang="zh-CN" sz="2400"/>
              <a:t>]</a:t>
            </a:r>
            <a:endParaRPr lang="en-US" altLang="zh-CN" sz="2400"/>
          </a:p>
          <a:p>
            <a:pPr lvl="1"/>
            <a:r>
              <a:rPr lang="en-US" altLang="zh-CN" sz="2400"/>
              <a:t>kill[S] = kill[S</a:t>
            </a:r>
            <a:r>
              <a:rPr lang="en-US" altLang="zh-CN" sz="2400" baseline="-25000"/>
              <a:t>1</a:t>
            </a:r>
            <a:r>
              <a:rPr lang="en-US" altLang="zh-CN" sz="2400"/>
              <a:t>]</a:t>
            </a:r>
            <a:endParaRPr lang="en-US" altLang="zh-CN" sz="2400"/>
          </a:p>
          <a:p>
            <a:pPr lvl="1"/>
            <a:r>
              <a:rPr lang="zh-CN" altLang="en-US" sz="2400"/>
              <a:t>真实的</a:t>
            </a:r>
            <a:r>
              <a:rPr lang="en-US" altLang="zh-CN" sz="2400"/>
              <a:t>gen</a:t>
            </a:r>
            <a:r>
              <a:rPr lang="zh-CN" altLang="en-US" sz="2400"/>
              <a:t>总是估算</a:t>
            </a:r>
            <a:r>
              <a:rPr lang="en-US" altLang="zh-CN" sz="2400"/>
              <a:t>gen</a:t>
            </a:r>
            <a:r>
              <a:rPr lang="zh-CN" altLang="en-US" sz="2400"/>
              <a:t>的子集</a:t>
            </a:r>
            <a:endParaRPr lang="zh-CN" altLang="en-US" sz="2400"/>
          </a:p>
          <a:p>
            <a:pPr lvl="1"/>
            <a:r>
              <a:rPr lang="zh-CN" altLang="en-US" sz="2400"/>
              <a:t>真实的</a:t>
            </a:r>
            <a:r>
              <a:rPr lang="en-US" altLang="zh-CN" sz="2400"/>
              <a:t>kill</a:t>
            </a:r>
            <a:r>
              <a:rPr lang="zh-CN" altLang="en-US" sz="2400"/>
              <a:t>总是估算</a:t>
            </a:r>
            <a:r>
              <a:rPr lang="en-US" altLang="zh-CN" sz="2400"/>
              <a:t>kill</a:t>
            </a:r>
            <a:r>
              <a:rPr lang="zh-CN" altLang="en-US" sz="2400"/>
              <a:t>的超集</a:t>
            </a:r>
            <a:endParaRPr lang="zh-CN" altLang="en-US" sz="2400"/>
          </a:p>
          <a:p>
            <a:r>
              <a:rPr lang="zh-CN" altLang="en-US" sz="2800"/>
              <a:t>是否影响数据流分析？</a:t>
            </a:r>
            <a:endParaRPr lang="zh-CN" altLang="en-US" sz="2800"/>
          </a:p>
          <a:p>
            <a:pPr lvl="1"/>
            <a:r>
              <a:rPr lang="zh-CN" altLang="en-US" sz="2400"/>
              <a:t>过高估计定义集合并不严重</a:t>
            </a:r>
            <a:endParaRPr lang="zh-CN" altLang="en-US" sz="2400"/>
          </a:p>
          <a:p>
            <a:pPr lvl="1"/>
            <a:r>
              <a:rPr lang="zh-CN" altLang="en-US" sz="2400"/>
              <a:t>安全的、保守的，不安全的</a:t>
            </a:r>
            <a:endParaRPr lang="zh-CN" altLang="en-US" sz="24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10.5.5  in</a:t>
            </a:r>
            <a:r>
              <a:rPr lang="zh-CN" altLang="en-US"/>
              <a:t>和</a:t>
            </a:r>
            <a:r>
              <a:rPr lang="en-US" altLang="zh-CN"/>
              <a:t>out</a:t>
            </a:r>
            <a:r>
              <a:rPr lang="zh-CN" altLang="en-US"/>
              <a:t>的计算</a:t>
            </a:r>
            <a:endParaRPr lang="zh-CN" altLang="en-US"/>
          </a:p>
        </p:txBody>
      </p:sp>
      <p:sp>
        <p:nvSpPr>
          <p:cNvPr id="71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en-US" altLang="zh-CN" sz="2800"/>
              <a:t>in—</a:t>
            </a:r>
            <a:r>
              <a:rPr lang="zh-CN" altLang="en-US" sz="2800"/>
              <a:t>继承属性，</a:t>
            </a:r>
            <a:r>
              <a:rPr lang="en-US" altLang="zh-CN" sz="2800"/>
              <a:t>out—</a:t>
            </a:r>
            <a:r>
              <a:rPr lang="zh-CN" altLang="en-US" sz="2800"/>
              <a:t>依赖</a:t>
            </a:r>
            <a:r>
              <a:rPr lang="en-US" altLang="zh-CN" sz="2800"/>
              <a:t>in</a:t>
            </a:r>
            <a:r>
              <a:rPr lang="zh-CN" altLang="en-US" sz="2800"/>
              <a:t>的综合属性</a:t>
            </a:r>
            <a:endParaRPr lang="zh-CN" altLang="en-US" sz="2800"/>
          </a:p>
          <a:p>
            <a:pPr marL="609600" indent="-609600"/>
            <a:r>
              <a:rPr lang="en-US" altLang="zh-CN" sz="2800"/>
              <a:t>gen</a:t>
            </a:r>
            <a:r>
              <a:rPr lang="zh-CN" altLang="en-US" sz="2800"/>
              <a:t>和</a:t>
            </a:r>
            <a:r>
              <a:rPr lang="en-US" altLang="zh-CN" sz="2800"/>
              <a:t>out</a:t>
            </a:r>
            <a:r>
              <a:rPr lang="zh-CN" altLang="en-US" sz="2800"/>
              <a:t>的区别</a:t>
            </a:r>
            <a:endParaRPr lang="zh-CN" altLang="en-US" sz="2800"/>
          </a:p>
          <a:p>
            <a:pPr marL="609600" indent="-609600"/>
            <a:r>
              <a:rPr lang="zh-CN" altLang="en-US" sz="2800"/>
              <a:t>自底向上计算</a:t>
            </a:r>
            <a:r>
              <a:rPr lang="en-US" altLang="zh-CN" sz="2800"/>
              <a:t>gen</a:t>
            </a:r>
            <a:r>
              <a:rPr lang="zh-CN" altLang="en-US" sz="2800"/>
              <a:t>和</a:t>
            </a:r>
            <a:r>
              <a:rPr lang="en-US" altLang="zh-CN" sz="2800"/>
              <a:t>kill</a:t>
            </a:r>
            <a:r>
              <a:rPr lang="zh-CN" altLang="en-US" sz="2800"/>
              <a:t>，然后从表示完整程序的节点</a:t>
            </a:r>
            <a:r>
              <a:rPr lang="en-US" altLang="zh-CN" sz="2800"/>
              <a:t>S</a:t>
            </a:r>
            <a:r>
              <a:rPr lang="en-US" altLang="zh-CN" sz="2800" baseline="-25000"/>
              <a:t>0</a:t>
            </a:r>
            <a:r>
              <a:rPr lang="zh-CN" altLang="en-US" sz="2800"/>
              <a:t>开始计算</a:t>
            </a:r>
            <a:r>
              <a:rPr lang="en-US" altLang="zh-CN" sz="2800"/>
              <a:t>in</a:t>
            </a:r>
            <a:r>
              <a:rPr lang="zh-CN" altLang="en-US" sz="2800"/>
              <a:t>和</a:t>
            </a:r>
            <a:r>
              <a:rPr lang="en-US" altLang="zh-CN" sz="2800"/>
              <a:t>out——in[S</a:t>
            </a:r>
            <a:r>
              <a:rPr lang="en-US" altLang="zh-CN" sz="2800" baseline="-25000"/>
              <a:t>0</a:t>
            </a:r>
            <a:r>
              <a:rPr lang="en-US" altLang="zh-CN" sz="2800"/>
              <a:t>]=</a:t>
            </a:r>
            <a:r>
              <a:rPr lang="en-US" altLang="zh-CN" sz="2800">
                <a:cs typeface="Times New Roman" panose="02020603050405020304" pitchFamily="18" charset="0"/>
              </a:rPr>
              <a:t>Φ</a:t>
            </a:r>
            <a:endParaRPr lang="en-US" altLang="zh-CN" sz="2800">
              <a:cs typeface="Times New Roman" panose="02020603050405020304" pitchFamily="18" charset="0"/>
            </a:endParaRPr>
          </a:p>
          <a:p>
            <a:pPr marL="990600" lvl="1" indent="-533400">
              <a:buFont typeface="Wingdings" panose="05000000000000000000" pitchFamily="2" charset="2"/>
              <a:buAutoNum type="alphaLcParenR"/>
            </a:pPr>
            <a:r>
              <a:rPr lang="en-US" altLang="zh-CN" sz="2400"/>
              <a:t> </a:t>
            </a:r>
            <a:endParaRPr lang="en-US" altLang="zh-CN" sz="2400"/>
          </a:p>
          <a:p>
            <a:pPr marL="990600" lvl="1" indent="-533400">
              <a:buFont typeface="Wingdings" panose="05000000000000000000" pitchFamily="2" charset="2"/>
              <a:buAutoNum type="alphaLcParenR"/>
            </a:pPr>
            <a:r>
              <a:rPr lang="en-US" altLang="zh-CN" sz="2400"/>
              <a:t> </a:t>
            </a:r>
            <a:endParaRPr lang="en-US" altLang="zh-CN" sz="2400"/>
          </a:p>
          <a:p>
            <a:pPr marL="990600" lvl="1" indent="-533400">
              <a:buFont typeface="Wingdings" panose="05000000000000000000" pitchFamily="2" charset="2"/>
              <a:buAutoNum type="alphaLcParenR"/>
            </a:pPr>
            <a:r>
              <a:rPr lang="en-US" altLang="zh-CN" sz="2400"/>
              <a:t> </a:t>
            </a:r>
            <a:endParaRPr lang="en-US" altLang="zh-CN" sz="2400"/>
          </a:p>
        </p:txBody>
      </p:sp>
      <p:graphicFrame>
        <p:nvGraphicFramePr>
          <p:cNvPr id="717828" name="Object 4"/>
          <p:cNvGraphicFramePr>
            <a:graphicFrameLocks noChangeAspect="1"/>
          </p:cNvGraphicFramePr>
          <p:nvPr/>
        </p:nvGraphicFramePr>
        <p:xfrm>
          <a:off x="2057400" y="3344863"/>
          <a:ext cx="4535488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67" name="Equation" r:id="rId1" imgW="2108200" imgH="203200" progId="Equation.3">
                  <p:embed/>
                </p:oleObj>
              </mc:Choice>
              <mc:Fallback>
                <p:oleObj name="Equation" r:id="rId1" imgW="21082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344863"/>
                        <a:ext cx="4535488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829" name="Object 5"/>
          <p:cNvGraphicFramePr>
            <a:graphicFrameLocks noChangeAspect="1"/>
          </p:cNvGraphicFramePr>
          <p:nvPr/>
        </p:nvGraphicFramePr>
        <p:xfrm>
          <a:off x="2054225" y="3827463"/>
          <a:ext cx="617537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68" name="Equation" r:id="rId3" imgW="2870200" imgH="215900" progId="Equation.3">
                  <p:embed/>
                </p:oleObj>
              </mc:Choice>
              <mc:Fallback>
                <p:oleObj name="Equation" r:id="rId3" imgW="2870200" imgH="215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4225" y="3827463"/>
                        <a:ext cx="617537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830" name="Object 6"/>
          <p:cNvGraphicFramePr>
            <a:graphicFrameLocks noChangeAspect="1"/>
          </p:cNvGraphicFramePr>
          <p:nvPr/>
        </p:nvGraphicFramePr>
        <p:xfrm>
          <a:off x="1985963" y="4335463"/>
          <a:ext cx="715803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69" name="Equation" r:id="rId5" imgW="3327400" imgH="215900" progId="Equation.3">
                  <p:embed/>
                </p:oleObj>
              </mc:Choice>
              <mc:Fallback>
                <p:oleObj name="Equation" r:id="rId5" imgW="3327400" imgH="215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5963" y="4335463"/>
                        <a:ext cx="7158037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10.5.6  </a:t>
            </a:r>
            <a:r>
              <a:rPr lang="zh-CN" altLang="en-US"/>
              <a:t>循环的处理</a:t>
            </a:r>
            <a:endParaRPr lang="zh-CN" altLang="en-US"/>
          </a:p>
        </p:txBody>
      </p:sp>
      <p:sp>
        <p:nvSpPr>
          <p:cNvPr id="71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in[S</a:t>
            </a:r>
            <a:r>
              <a:rPr lang="en-US" altLang="zh-CN" baseline="-25000"/>
              <a:t>1</a:t>
            </a:r>
            <a:r>
              <a:rPr lang="en-US" altLang="zh-CN"/>
              <a:t>]</a:t>
            </a:r>
            <a:r>
              <a:rPr lang="zh-CN" altLang="en-US"/>
              <a:t>不能简单地用</a:t>
            </a:r>
            <a:r>
              <a:rPr lang="en-US" altLang="zh-CN"/>
              <a:t>in[S]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in[S</a:t>
            </a:r>
            <a:r>
              <a:rPr lang="en-US" altLang="zh-CN" baseline="-25000"/>
              <a:t>1</a:t>
            </a:r>
            <a:r>
              <a:rPr lang="en-US" altLang="zh-CN"/>
              <a:t>]</a:t>
            </a:r>
            <a:r>
              <a:rPr lang="zh-CN" altLang="en-US"/>
              <a:t>依赖</a:t>
            </a:r>
            <a:r>
              <a:rPr lang="en-US" altLang="zh-CN"/>
              <a:t>out[S</a:t>
            </a:r>
            <a:r>
              <a:rPr lang="en-US" altLang="zh-CN" baseline="-25000"/>
              <a:t>1</a:t>
            </a:r>
            <a:r>
              <a:rPr lang="en-US" altLang="zh-CN"/>
              <a:t>]</a:t>
            </a:r>
            <a:r>
              <a:rPr lang="zh-CN" altLang="en-US"/>
              <a:t>，如何处理？</a:t>
            </a:r>
            <a:endParaRPr lang="zh-CN" altLang="en-US"/>
          </a:p>
          <a:p>
            <a:r>
              <a:rPr lang="zh-CN" altLang="en-US"/>
              <a:t> </a:t>
            </a:r>
            <a:endParaRPr lang="zh-CN" altLang="en-US"/>
          </a:p>
          <a:p>
            <a:r>
              <a:rPr lang="zh-CN" altLang="en-US"/>
              <a:t>循环定义，仍未解决</a:t>
            </a:r>
            <a:endParaRPr lang="zh-CN" altLang="en-US"/>
          </a:p>
          <a:p>
            <a:r>
              <a:rPr lang="zh-CN" altLang="en-US"/>
              <a:t>解方程组</a:t>
            </a:r>
            <a:endParaRPr lang="zh-CN" altLang="en-US"/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/>
              <a:t>I = J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O</a:t>
            </a:r>
            <a:endParaRPr lang="en-US" altLang="zh-CN"/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/>
              <a:t>O = G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(I – K)</a:t>
            </a:r>
            <a:endParaRPr lang="en-US" altLang="zh-CN"/>
          </a:p>
        </p:txBody>
      </p:sp>
      <p:graphicFrame>
        <p:nvGraphicFramePr>
          <p:cNvPr id="719876" name="Object 4"/>
          <p:cNvGraphicFramePr>
            <a:graphicFrameLocks noChangeAspect="1"/>
          </p:cNvGraphicFramePr>
          <p:nvPr/>
        </p:nvGraphicFramePr>
        <p:xfrm>
          <a:off x="2209800" y="1981200"/>
          <a:ext cx="305911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108" name="Equation" r:id="rId1" imgW="1422400" imgH="215900" progId="Equation.3">
                  <p:embed/>
                </p:oleObj>
              </mc:Choice>
              <mc:Fallback>
                <p:oleObj name="Equation" r:id="rId1" imgW="1422400" imgH="215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981200"/>
                        <a:ext cx="3059113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9877" name="Object 5"/>
          <p:cNvGraphicFramePr>
            <a:graphicFrameLocks noChangeAspect="1"/>
          </p:cNvGraphicFramePr>
          <p:nvPr/>
        </p:nvGraphicFramePr>
        <p:xfrm>
          <a:off x="1600200" y="3200400"/>
          <a:ext cx="483552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109" name="Equation" r:id="rId3" imgW="2247900" imgH="215900" progId="Equation.3">
                  <p:embed/>
                </p:oleObj>
              </mc:Choice>
              <mc:Fallback>
                <p:oleObj name="Equation" r:id="rId3" imgW="2247900" imgH="215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200400"/>
                        <a:ext cx="4835525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9878" name="Freeform 6"/>
          <p:cNvSpPr/>
          <p:nvPr/>
        </p:nvSpPr>
        <p:spPr bwMode="ltGray">
          <a:xfrm>
            <a:off x="860425" y="1828800"/>
            <a:ext cx="892175" cy="3455988"/>
          </a:xfrm>
          <a:custGeom>
            <a:avLst/>
            <a:gdLst>
              <a:gd name="T0" fmla="*/ 562 w 562"/>
              <a:gd name="T1" fmla="*/ 2064 h 2177"/>
              <a:gd name="T2" fmla="*/ 93 w 562"/>
              <a:gd name="T3" fmla="*/ 2008 h 2177"/>
              <a:gd name="T4" fmla="*/ 9 w 562"/>
              <a:gd name="T5" fmla="*/ 1050 h 2177"/>
              <a:gd name="T6" fmla="*/ 144 w 562"/>
              <a:gd name="T7" fmla="*/ 390 h 2177"/>
              <a:gd name="T8" fmla="*/ 562 w 562"/>
              <a:gd name="T9" fmla="*/ 0 h 2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2" h="2177">
                <a:moveTo>
                  <a:pt x="562" y="2064"/>
                </a:moveTo>
                <a:cubicBezTo>
                  <a:pt x="484" y="2055"/>
                  <a:pt x="185" y="2177"/>
                  <a:pt x="93" y="2008"/>
                </a:cubicBezTo>
                <a:cubicBezTo>
                  <a:pt x="1" y="1839"/>
                  <a:pt x="0" y="1320"/>
                  <a:pt x="9" y="1050"/>
                </a:cubicBezTo>
                <a:cubicBezTo>
                  <a:pt x="18" y="780"/>
                  <a:pt x="52" y="565"/>
                  <a:pt x="144" y="390"/>
                </a:cubicBezTo>
                <a:cubicBezTo>
                  <a:pt x="236" y="215"/>
                  <a:pt x="475" y="81"/>
                  <a:pt x="562" y="0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879" name="Freeform 7"/>
          <p:cNvSpPr/>
          <p:nvPr/>
        </p:nvSpPr>
        <p:spPr bwMode="ltGray">
          <a:xfrm>
            <a:off x="2312988" y="1774825"/>
            <a:ext cx="4983162" cy="3227388"/>
          </a:xfrm>
          <a:custGeom>
            <a:avLst/>
            <a:gdLst>
              <a:gd name="T0" fmla="*/ 0 w 3139"/>
              <a:gd name="T1" fmla="*/ 2033 h 2033"/>
              <a:gd name="T2" fmla="*/ 1262 w 3139"/>
              <a:gd name="T3" fmla="*/ 1804 h 2033"/>
              <a:gd name="T4" fmla="*/ 2855 w 3139"/>
              <a:gd name="T5" fmla="*/ 974 h 2033"/>
              <a:gd name="T6" fmla="*/ 2965 w 3139"/>
              <a:gd name="T7" fmla="*/ 347 h 2033"/>
              <a:gd name="T8" fmla="*/ 2211 w 3139"/>
              <a:gd name="T9" fmla="*/ 0 h 2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39" h="2033">
                <a:moveTo>
                  <a:pt x="0" y="2033"/>
                </a:moveTo>
                <a:cubicBezTo>
                  <a:pt x="210" y="1995"/>
                  <a:pt x="786" y="1981"/>
                  <a:pt x="1262" y="1804"/>
                </a:cubicBezTo>
                <a:cubicBezTo>
                  <a:pt x="1738" y="1627"/>
                  <a:pt x="2571" y="1217"/>
                  <a:pt x="2855" y="974"/>
                </a:cubicBezTo>
                <a:cubicBezTo>
                  <a:pt x="3139" y="731"/>
                  <a:pt x="3072" y="509"/>
                  <a:pt x="2965" y="347"/>
                </a:cubicBezTo>
                <a:cubicBezTo>
                  <a:pt x="2858" y="185"/>
                  <a:pt x="2368" y="72"/>
                  <a:pt x="2211" y="0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880" name="Freeform 8"/>
          <p:cNvSpPr/>
          <p:nvPr/>
        </p:nvSpPr>
        <p:spPr bwMode="ltGray">
          <a:xfrm>
            <a:off x="2959100" y="2232025"/>
            <a:ext cx="4530725" cy="2917825"/>
          </a:xfrm>
          <a:custGeom>
            <a:avLst/>
            <a:gdLst>
              <a:gd name="T0" fmla="*/ 0 w 2854"/>
              <a:gd name="T1" fmla="*/ 1838 h 1838"/>
              <a:gd name="T2" fmla="*/ 951 w 2854"/>
              <a:gd name="T3" fmla="*/ 1612 h 1838"/>
              <a:gd name="T4" fmla="*/ 2544 w 2854"/>
              <a:gd name="T5" fmla="*/ 782 h 1838"/>
              <a:gd name="T6" fmla="*/ 2654 w 2854"/>
              <a:gd name="T7" fmla="*/ 155 h 1838"/>
              <a:gd name="T8" fmla="*/ 1346 w 2854"/>
              <a:gd name="T9" fmla="*/ 0 h 1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54" h="1838">
                <a:moveTo>
                  <a:pt x="0" y="1838"/>
                </a:moveTo>
                <a:cubicBezTo>
                  <a:pt x="160" y="1800"/>
                  <a:pt x="527" y="1788"/>
                  <a:pt x="951" y="1612"/>
                </a:cubicBezTo>
                <a:cubicBezTo>
                  <a:pt x="1375" y="1436"/>
                  <a:pt x="2260" y="1025"/>
                  <a:pt x="2544" y="782"/>
                </a:cubicBezTo>
                <a:cubicBezTo>
                  <a:pt x="2828" y="539"/>
                  <a:pt x="2854" y="285"/>
                  <a:pt x="2654" y="155"/>
                </a:cubicBezTo>
                <a:cubicBezTo>
                  <a:pt x="2454" y="25"/>
                  <a:pt x="1618" y="32"/>
                  <a:pt x="1346" y="0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882" name="Freeform 10"/>
          <p:cNvSpPr/>
          <p:nvPr/>
        </p:nvSpPr>
        <p:spPr bwMode="ltGray">
          <a:xfrm>
            <a:off x="2514600" y="3581400"/>
            <a:ext cx="1052513" cy="1981200"/>
          </a:xfrm>
          <a:custGeom>
            <a:avLst/>
            <a:gdLst>
              <a:gd name="T0" fmla="*/ 0 w 663"/>
              <a:gd name="T1" fmla="*/ 1248 h 1248"/>
              <a:gd name="T2" fmla="*/ 559 w 663"/>
              <a:gd name="T3" fmla="*/ 980 h 1248"/>
              <a:gd name="T4" fmla="*/ 624 w 663"/>
              <a:gd name="T5" fmla="*/ 0 h 1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63" h="1248">
                <a:moveTo>
                  <a:pt x="0" y="1248"/>
                </a:moveTo>
                <a:cubicBezTo>
                  <a:pt x="93" y="1203"/>
                  <a:pt x="455" y="1188"/>
                  <a:pt x="559" y="980"/>
                </a:cubicBezTo>
                <a:cubicBezTo>
                  <a:pt x="663" y="772"/>
                  <a:pt x="611" y="204"/>
                  <a:pt x="624" y="0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883" name="Freeform 11"/>
          <p:cNvSpPr/>
          <p:nvPr/>
        </p:nvSpPr>
        <p:spPr bwMode="ltGray">
          <a:xfrm>
            <a:off x="3733800" y="3603625"/>
            <a:ext cx="1914525" cy="1958975"/>
          </a:xfrm>
          <a:custGeom>
            <a:avLst/>
            <a:gdLst>
              <a:gd name="T0" fmla="*/ 0 w 1206"/>
              <a:gd name="T1" fmla="*/ 1234 h 1234"/>
              <a:gd name="T2" fmla="*/ 977 w 1206"/>
              <a:gd name="T3" fmla="*/ 906 h 1234"/>
              <a:gd name="T4" fmla="*/ 1206 w 1206"/>
              <a:gd name="T5" fmla="*/ 0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06" h="1234">
                <a:moveTo>
                  <a:pt x="0" y="1234"/>
                </a:moveTo>
                <a:cubicBezTo>
                  <a:pt x="163" y="1179"/>
                  <a:pt x="776" y="1112"/>
                  <a:pt x="977" y="906"/>
                </a:cubicBezTo>
                <a:cubicBezTo>
                  <a:pt x="1178" y="700"/>
                  <a:pt x="1158" y="189"/>
                  <a:pt x="1206" y="0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9.4.3  </a:t>
            </a:r>
            <a:r>
              <a:rPr lang="zh-CN" altLang="en-US"/>
              <a:t>保结构变换</a:t>
            </a:r>
            <a:endParaRPr lang="zh-CN" alt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公共子表达式删除</a:t>
            </a:r>
            <a:endParaRPr lang="zh-CN" altLang="en-US" sz="2400"/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a := b + c</a:t>
            </a:r>
            <a:endParaRPr lang="en-US" altLang="zh-CN" sz="2000"/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b := a – d</a:t>
            </a:r>
            <a:endParaRPr lang="en-US" altLang="zh-CN" sz="2000"/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c := b + c</a:t>
            </a:r>
            <a:endParaRPr lang="en-US" altLang="zh-CN" sz="2000"/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d := a – d 	</a:t>
            </a:r>
            <a:endParaRPr lang="en-US" altLang="zh-CN" sz="2000">
              <a:sym typeface="Wingdings" panose="05000000000000000000" pitchFamily="2" charset="2"/>
            </a:endParaRP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Wingdings" panose="05000000000000000000" pitchFamily="2" charset="2"/>
              </a:rPr>
              <a:t></a:t>
            </a:r>
            <a:endParaRPr lang="en-US" altLang="zh-CN" sz="2000"/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a := b + c</a:t>
            </a:r>
            <a:endParaRPr lang="en-US" altLang="zh-CN" sz="2000"/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b := a – d</a:t>
            </a:r>
            <a:endParaRPr lang="en-US" altLang="zh-CN" sz="2000"/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c := b + c</a:t>
            </a:r>
            <a:endParaRPr lang="en-US" altLang="zh-CN" sz="2000"/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d := b</a:t>
            </a:r>
            <a:endParaRPr lang="en-US" altLang="zh-CN" sz="2000"/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ltGray">
          <a:xfrm>
            <a:off x="5029200" y="3048000"/>
            <a:ext cx="184705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3300"/>
                </a:solidFill>
              </a:rPr>
              <a:t>d</a:t>
            </a:r>
            <a:r>
              <a:rPr lang="zh-CN" altLang="en-US" dirty="0">
                <a:solidFill>
                  <a:srgbClr val="FF3300"/>
                </a:solidFill>
              </a:rPr>
              <a:t>与</a:t>
            </a:r>
            <a:r>
              <a:rPr lang="en-US" altLang="zh-CN" dirty="0">
                <a:solidFill>
                  <a:srgbClr val="FF3300"/>
                </a:solidFill>
              </a:rPr>
              <a:t>b</a:t>
            </a:r>
            <a:r>
              <a:rPr lang="zh-CN" altLang="en-US" dirty="0">
                <a:solidFill>
                  <a:srgbClr val="FF3300"/>
                </a:solidFill>
              </a:rPr>
              <a:t>相同</a:t>
            </a:r>
            <a:endParaRPr lang="zh-CN" altLang="en-US" dirty="0">
              <a:solidFill>
                <a:srgbClr val="FF3300"/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3300"/>
                </a:solidFill>
              </a:rPr>
              <a:t>c</a:t>
            </a:r>
            <a:r>
              <a:rPr lang="zh-CN" altLang="en-US" dirty="0">
                <a:solidFill>
                  <a:srgbClr val="FF3300"/>
                </a:solidFill>
              </a:rPr>
              <a:t>与</a:t>
            </a:r>
            <a:r>
              <a:rPr lang="en-US" altLang="zh-CN" dirty="0">
                <a:solidFill>
                  <a:srgbClr val="FF3300"/>
                </a:solidFill>
              </a:rPr>
              <a:t>a</a:t>
            </a:r>
            <a:r>
              <a:rPr lang="zh-CN" altLang="en-US" dirty="0">
                <a:solidFill>
                  <a:srgbClr val="FF3300"/>
                </a:solidFill>
              </a:rPr>
              <a:t>不同！</a:t>
            </a:r>
            <a:endParaRPr lang="zh-CN" altLang="en-US" dirty="0">
              <a:solidFill>
                <a:srgbClr val="FF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循环的处理（续）</a:t>
            </a:r>
            <a:endParaRPr lang="zh-CN" altLang="en-US"/>
          </a:p>
        </p:txBody>
      </p:sp>
      <p:sp>
        <p:nvSpPr>
          <p:cNvPr id="72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从</a:t>
            </a:r>
            <a:r>
              <a:rPr lang="en-US" altLang="zh-CN"/>
              <a:t>O=</a:t>
            </a:r>
            <a:r>
              <a:rPr lang="en-US" altLang="zh-CN">
                <a:cs typeface="Times New Roman" panose="02020603050405020304" pitchFamily="18" charset="0"/>
              </a:rPr>
              <a:t>Φ</a:t>
            </a:r>
            <a:r>
              <a:rPr lang="zh-CN" altLang="en-US"/>
              <a:t>开始，进行迭代求解</a:t>
            </a:r>
            <a:endParaRPr lang="zh-CN" altLang="en-US"/>
          </a:p>
          <a:p>
            <a:pPr lvl="1"/>
            <a:r>
              <a:rPr lang="en-US" altLang="zh-CN"/>
              <a:t>I</a:t>
            </a:r>
            <a:r>
              <a:rPr lang="en-US" altLang="zh-CN" baseline="30000"/>
              <a:t>1 </a:t>
            </a:r>
            <a:r>
              <a:rPr lang="en-US" altLang="zh-CN"/>
              <a:t>= J, O</a:t>
            </a:r>
            <a:r>
              <a:rPr lang="en-US" altLang="zh-CN" baseline="30000"/>
              <a:t>1</a:t>
            </a:r>
            <a:r>
              <a:rPr lang="en-US" altLang="zh-CN"/>
              <a:t> = G∪(I</a:t>
            </a:r>
            <a:r>
              <a:rPr lang="en-US" altLang="zh-CN" baseline="30000"/>
              <a:t>1</a:t>
            </a:r>
            <a:r>
              <a:rPr lang="en-US" altLang="zh-CN"/>
              <a:t> – K) = G∪(J – K)</a:t>
            </a:r>
            <a:endParaRPr lang="en-US" altLang="zh-CN"/>
          </a:p>
          <a:p>
            <a:pPr lvl="1"/>
            <a:r>
              <a:rPr lang="en-US" altLang="zh-CN"/>
              <a:t>I</a:t>
            </a:r>
            <a:r>
              <a:rPr lang="en-US" altLang="zh-CN" baseline="30000"/>
              <a:t>2</a:t>
            </a:r>
            <a:r>
              <a:rPr lang="en-US" altLang="zh-CN"/>
              <a:t> = J∪O</a:t>
            </a:r>
            <a:r>
              <a:rPr lang="en-US" altLang="zh-CN" baseline="30000"/>
              <a:t>1</a:t>
            </a:r>
            <a:r>
              <a:rPr lang="en-US" altLang="zh-CN"/>
              <a:t> = J∪G∪(J-K) = J∪G</a:t>
            </a:r>
            <a:br>
              <a:rPr lang="en-US" altLang="zh-CN"/>
            </a:br>
            <a:r>
              <a:rPr lang="en-US" altLang="zh-CN"/>
              <a:t>O</a:t>
            </a:r>
            <a:r>
              <a:rPr lang="en-US" altLang="zh-CN" baseline="30000"/>
              <a:t>2</a:t>
            </a:r>
            <a:r>
              <a:rPr lang="en-US" altLang="zh-CN"/>
              <a:t> = G∪(I</a:t>
            </a:r>
            <a:r>
              <a:rPr lang="en-US" altLang="zh-CN" baseline="30000"/>
              <a:t>2</a:t>
            </a:r>
            <a:r>
              <a:rPr lang="en-US" altLang="zh-CN"/>
              <a:t> – K) = G∪(J∪G – K)= G∪(J – K)</a:t>
            </a:r>
            <a:endParaRPr lang="en-US" altLang="zh-CN"/>
          </a:p>
          <a:p>
            <a:r>
              <a:rPr lang="zh-CN" altLang="en-US"/>
              <a:t>因此</a:t>
            </a:r>
            <a:endParaRPr lang="zh-CN" altLang="en-US"/>
          </a:p>
          <a:p>
            <a:r>
              <a:rPr lang="zh-CN" altLang="en-US"/>
              <a:t>从</a:t>
            </a:r>
            <a:r>
              <a:rPr lang="en-US" altLang="zh-CN"/>
              <a:t>O=</a:t>
            </a:r>
            <a:r>
              <a:rPr lang="en-US" altLang="zh-CN">
                <a:cs typeface="Times New Roman" panose="02020603050405020304" pitchFamily="18" charset="0"/>
              </a:rPr>
              <a:t>Φ</a:t>
            </a:r>
            <a:r>
              <a:rPr lang="zh-CN" altLang="en-US"/>
              <a:t>开始为什么是安全的？</a:t>
            </a:r>
            <a:endParaRPr lang="zh-CN" altLang="en-US"/>
          </a:p>
        </p:txBody>
      </p:sp>
      <p:graphicFrame>
        <p:nvGraphicFramePr>
          <p:cNvPr id="720902" name="Object 6"/>
          <p:cNvGraphicFramePr>
            <a:graphicFrameLocks noChangeAspect="1"/>
          </p:cNvGraphicFramePr>
          <p:nvPr/>
        </p:nvGraphicFramePr>
        <p:xfrm>
          <a:off x="2514600" y="3505200"/>
          <a:ext cx="314166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015" name="Equation" r:id="rId1" imgW="1459865" imgH="215900" progId="Equation.3">
                  <p:embed/>
                </p:oleObj>
              </mc:Choice>
              <mc:Fallback>
                <p:oleObj name="Equation" r:id="rId1" imgW="1459865" imgH="215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505200"/>
                        <a:ext cx="3141663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10.5.7  </a:t>
            </a:r>
            <a:r>
              <a:rPr lang="zh-CN" altLang="en-US"/>
              <a:t>集合的表示</a:t>
            </a:r>
            <a:endParaRPr lang="zh-CN" altLang="en-US"/>
          </a:p>
        </p:txBody>
      </p:sp>
      <p:sp>
        <p:nvSpPr>
          <p:cNvPr id="72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1371600"/>
          </a:xfrm>
        </p:spPr>
        <p:txBody>
          <a:bodyPr/>
          <a:lstStyle/>
          <a:p>
            <a:r>
              <a:rPr lang="zh-CN" altLang="en-US" sz="2800"/>
              <a:t>位向量：集合运算</a:t>
            </a:r>
            <a:r>
              <a:rPr lang="zh-CN" altLang="en-US" sz="2800">
                <a:sym typeface="Wingdings" panose="05000000000000000000" pitchFamily="2" charset="2"/>
              </a:rPr>
              <a:t>位运算</a:t>
            </a:r>
            <a:endParaRPr lang="zh-CN" altLang="en-US" sz="2800">
              <a:sym typeface="Wingdings" panose="05000000000000000000" pitchFamily="2" charset="2"/>
            </a:endParaRPr>
          </a:p>
          <a:p>
            <a:r>
              <a:rPr lang="zh-CN" altLang="en-US" sz="2800">
                <a:sym typeface="Wingdings" panose="05000000000000000000" pitchFamily="2" charset="2"/>
              </a:rPr>
              <a:t>例</a:t>
            </a:r>
            <a:r>
              <a:rPr lang="en-US" altLang="zh-CN" sz="2800">
                <a:sym typeface="Wingdings" panose="05000000000000000000" pitchFamily="2" charset="2"/>
              </a:rPr>
              <a:t>10.13</a:t>
            </a:r>
            <a:endParaRPr lang="en-US" altLang="zh-CN" sz="2800"/>
          </a:p>
        </p:txBody>
      </p:sp>
      <p:sp>
        <p:nvSpPr>
          <p:cNvPr id="721924" name="Text Box 4"/>
          <p:cNvSpPr txBox="1">
            <a:spLocks noChangeArrowheads="1"/>
          </p:cNvSpPr>
          <p:nvPr/>
        </p:nvSpPr>
        <p:spPr bwMode="ltGray">
          <a:xfrm>
            <a:off x="1066800" y="2384425"/>
            <a:ext cx="76962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/* d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 */		i := m – 1;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/* d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 */		j := n;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/* d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 */		a := u1;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		do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/* d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 */			i := i + 1;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/* d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r>
              <a:rPr lang="en-US" altLang="zh-CN" sz="2000" baseline="0">
                <a:latin typeface="Times New Roman" panose="02020603050405020304" pitchFamily="18" charset="0"/>
              </a:rPr>
              <a:t> */			j := j – 1;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lvl="1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			if e1 then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/* d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r>
              <a:rPr lang="en-US" altLang="zh-CN" sz="2000" baseline="0">
                <a:latin typeface="Times New Roman" panose="02020603050405020304" pitchFamily="18" charset="0"/>
              </a:rPr>
              <a:t> */				a := u2;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			else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/* d</a:t>
            </a:r>
            <a:r>
              <a:rPr lang="en-US" altLang="zh-CN" sz="2000">
                <a:latin typeface="Times New Roman" panose="02020603050405020304" pitchFamily="18" charset="0"/>
              </a:rPr>
              <a:t>7</a:t>
            </a:r>
            <a:r>
              <a:rPr lang="en-US" altLang="zh-CN" sz="2000" baseline="0">
                <a:latin typeface="Times New Roman" panose="02020603050405020304" pitchFamily="18" charset="0"/>
              </a:rPr>
              <a:t> */				i := u3;	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		while e2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10.13</a:t>
            </a:r>
            <a:r>
              <a:rPr lang="zh-CN" altLang="en-US"/>
              <a:t>（续）</a:t>
            </a:r>
            <a:endParaRPr lang="zh-CN" altLang="en-US"/>
          </a:p>
        </p:txBody>
      </p:sp>
      <p:pic>
        <p:nvPicPr>
          <p:cNvPr id="722948" name="Picture 4" descr="C:\Documents and Settings\Administrator\My Documents\wg\编译原理\jiangyi\figures\10\genkill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1416050"/>
            <a:ext cx="5919787" cy="351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2949" name="Text Box 5"/>
          <p:cNvSpPr txBox="1">
            <a:spLocks noChangeArrowheads="1"/>
          </p:cNvSpPr>
          <p:nvPr/>
        </p:nvSpPr>
        <p:spPr bwMode="ltGray">
          <a:xfrm>
            <a:off x="5943600" y="4983163"/>
            <a:ext cx="2971800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2000">
                <a:solidFill>
                  <a:srgbClr val="FF3300"/>
                </a:solidFill>
                <a:latin typeface="Times New Roman" panose="02020603050405020304" pitchFamily="18" charset="0"/>
              </a:rPr>
              <a:t>7</a:t>
            </a:r>
            <a:r>
              <a:rPr lang="zh-CN" altLang="en-US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为</a:t>
            </a:r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赋值，</a:t>
            </a:r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2000">
                <a:solidFill>
                  <a:srgbClr val="FF33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2000">
                <a:solidFill>
                  <a:srgbClr val="FF330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也是</a:t>
            </a:r>
            <a:r>
              <a:rPr lang="zh-CN" altLang="en-US" sz="2000" baseline="0">
                <a:solidFill>
                  <a:srgbClr val="FF33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</a:t>
            </a:r>
            <a:endParaRPr lang="zh-CN" altLang="en-US" sz="2000" baseline="0">
              <a:solidFill>
                <a:srgbClr val="FF3300"/>
              </a:solidFill>
              <a:latin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spcBef>
                <a:spcPct val="10000"/>
              </a:spcBef>
            </a:pPr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gen={d</a:t>
            </a:r>
            <a:r>
              <a:rPr lang="en-US" altLang="zh-CN" sz="2000">
                <a:solidFill>
                  <a:srgbClr val="FF33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7</a:t>
            </a:r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}, kill={d</a:t>
            </a:r>
            <a:r>
              <a:rPr lang="en-US" altLang="zh-CN" sz="2000">
                <a:solidFill>
                  <a:srgbClr val="FF33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, d</a:t>
            </a:r>
            <a:r>
              <a:rPr lang="en-US" altLang="zh-CN" sz="2000">
                <a:solidFill>
                  <a:srgbClr val="FF33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4</a:t>
            </a:r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}</a:t>
            </a:r>
            <a:endParaRPr lang="en-US" altLang="zh-CN" sz="2000" baseline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2950" name="Line 6"/>
          <p:cNvSpPr>
            <a:spLocks noChangeShapeType="1"/>
          </p:cNvSpPr>
          <p:nvPr/>
        </p:nvSpPr>
        <p:spPr bwMode="ltGray">
          <a:xfrm flipH="1" flipV="1">
            <a:off x="7086600" y="4648200"/>
            <a:ext cx="120650" cy="3048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22951" name="Object 7"/>
          <p:cNvGraphicFramePr>
            <a:graphicFrameLocks noChangeAspect="1"/>
          </p:cNvGraphicFramePr>
          <p:nvPr/>
        </p:nvGraphicFramePr>
        <p:xfrm>
          <a:off x="6248400" y="1295400"/>
          <a:ext cx="28194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181" name="Equation" r:id="rId2" imgW="1701800" imgH="457200" progId="Equation.3">
                  <p:embed/>
                </p:oleObj>
              </mc:Choice>
              <mc:Fallback>
                <p:oleObj name="Equation" r:id="rId2" imgW="170180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295400"/>
                        <a:ext cx="2819400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2953" name="Line 9"/>
          <p:cNvSpPr>
            <a:spLocks noChangeShapeType="1"/>
          </p:cNvSpPr>
          <p:nvPr/>
        </p:nvSpPr>
        <p:spPr bwMode="ltGray">
          <a:xfrm flipH="1">
            <a:off x="6248400" y="1981200"/>
            <a:ext cx="1600200" cy="18288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22954" name="Object 10"/>
          <p:cNvGraphicFramePr>
            <a:graphicFrameLocks noChangeAspect="1"/>
          </p:cNvGraphicFramePr>
          <p:nvPr/>
        </p:nvGraphicFramePr>
        <p:xfrm>
          <a:off x="685800" y="4575175"/>
          <a:ext cx="39624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182" name="Equation" r:id="rId4" imgW="2387600" imgH="457200" progId="Equation.3">
                  <p:embed/>
                </p:oleObj>
              </mc:Choice>
              <mc:Fallback>
                <p:oleObj name="Equation" r:id="rId4" imgW="2387600" imgH="457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575175"/>
                        <a:ext cx="3962400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2956" name="Line 12"/>
          <p:cNvSpPr>
            <a:spLocks noChangeShapeType="1"/>
          </p:cNvSpPr>
          <p:nvPr/>
        </p:nvSpPr>
        <p:spPr bwMode="ltGray">
          <a:xfrm flipV="1">
            <a:off x="3657600" y="3886200"/>
            <a:ext cx="762000" cy="7620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实现策略</a:t>
            </a:r>
            <a:endParaRPr lang="zh-CN" altLang="en-US"/>
          </a:p>
        </p:txBody>
      </p:sp>
      <p:sp>
        <p:nvSpPr>
          <p:cNvPr id="72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10.5.8  </a:t>
            </a:r>
            <a:r>
              <a:rPr lang="zh-CN" altLang="en-US"/>
              <a:t>局部到达定义</a:t>
            </a:r>
            <a:endParaRPr lang="zh-CN" altLang="en-US"/>
          </a:p>
          <a:p>
            <a:pPr lvl="1"/>
            <a:r>
              <a:rPr lang="zh-CN" altLang="en-US"/>
              <a:t>只保存基本块开始点信息，需要时计算基本块内每个点的信息</a:t>
            </a:r>
            <a:endParaRPr lang="zh-CN" altLang="en-US"/>
          </a:p>
          <a:p>
            <a:r>
              <a:rPr lang="en-US" altLang="zh-CN"/>
              <a:t>10.5.9  </a:t>
            </a:r>
            <a:r>
              <a:rPr lang="zh-CN" altLang="en-US"/>
              <a:t>引用</a:t>
            </a:r>
            <a:r>
              <a:rPr lang="en-US" altLang="zh-CN"/>
              <a:t>-</a:t>
            </a:r>
            <a:r>
              <a:rPr lang="zh-CN" altLang="en-US"/>
              <a:t>定义链，</a:t>
            </a:r>
            <a:r>
              <a:rPr lang="en-US" altLang="zh-CN"/>
              <a:t>u-d</a:t>
            </a:r>
            <a:r>
              <a:rPr lang="zh-CN" altLang="en-US"/>
              <a:t>链</a:t>
            </a:r>
            <a:endParaRPr lang="zh-CN" altLang="en-US"/>
          </a:p>
          <a:p>
            <a:pPr lvl="1"/>
            <a:r>
              <a:rPr lang="zh-CN" altLang="en-US"/>
              <a:t>列表：对每个变量引用，到达该引用的所有定义</a:t>
            </a:r>
            <a:endParaRPr lang="zh-CN" altLang="en-US"/>
          </a:p>
          <a:p>
            <a:r>
              <a:rPr lang="en-US" altLang="zh-CN"/>
              <a:t>10.5.10  </a:t>
            </a:r>
            <a:r>
              <a:rPr lang="zh-CN" altLang="en-US"/>
              <a:t>计算顺序</a:t>
            </a:r>
            <a:endParaRPr lang="zh-CN" altLang="en-US"/>
          </a:p>
          <a:p>
            <a:pPr lvl="1"/>
            <a:r>
              <a:rPr lang="zh-CN" altLang="en-US"/>
              <a:t>方程给定的依赖关系，内存分配</a:t>
            </a:r>
            <a:endParaRPr lang="zh-CN" alt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10.5.11  </a:t>
            </a:r>
            <a:r>
              <a:rPr lang="zh-CN" altLang="en-US"/>
              <a:t>一般控制流</a:t>
            </a:r>
            <a:endParaRPr lang="zh-CN" altLang="en-US"/>
          </a:p>
        </p:txBody>
      </p:sp>
      <p:sp>
        <p:nvSpPr>
          <p:cNvPr id="72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>
              <a:spcBef>
                <a:spcPct val="10000"/>
              </a:spcBef>
              <a:buClrTx/>
              <a:buSzTx/>
              <a:buFontTx/>
              <a:buNone/>
            </a:pPr>
            <a:r>
              <a:rPr lang="zh-CN" altLang="en-US" sz="2800"/>
              <a:t>例</a:t>
            </a:r>
            <a:r>
              <a:rPr lang="en-US" altLang="zh-CN" sz="2800"/>
              <a:t>10.14</a:t>
            </a:r>
            <a:endParaRPr lang="en-US" altLang="zh-CN" sz="2800"/>
          </a:p>
          <a:p>
            <a:pPr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/>
              <a:t>/* d</a:t>
            </a:r>
            <a:r>
              <a:rPr lang="en-US" altLang="zh-CN" sz="2000" baseline="-25000"/>
              <a:t>1</a:t>
            </a:r>
            <a:r>
              <a:rPr lang="en-US" altLang="zh-CN" sz="2000"/>
              <a:t> */		i := m – 1;</a:t>
            </a:r>
            <a:endParaRPr lang="en-US" altLang="zh-CN" sz="2000"/>
          </a:p>
          <a:p>
            <a:pPr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/>
              <a:t>/* d</a:t>
            </a:r>
            <a:r>
              <a:rPr lang="en-US" altLang="zh-CN" sz="2000" baseline="-25000"/>
              <a:t>2</a:t>
            </a:r>
            <a:r>
              <a:rPr lang="en-US" altLang="zh-CN" sz="2000"/>
              <a:t> */		j := n;</a:t>
            </a:r>
            <a:endParaRPr lang="en-US" altLang="zh-CN" sz="2000"/>
          </a:p>
          <a:p>
            <a:pPr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/>
              <a:t>/* d</a:t>
            </a:r>
            <a:r>
              <a:rPr lang="en-US" altLang="zh-CN" sz="2000" baseline="-25000"/>
              <a:t>3</a:t>
            </a:r>
            <a:r>
              <a:rPr lang="en-US" altLang="zh-CN" sz="2000"/>
              <a:t> */		a := u1;</a:t>
            </a:r>
            <a:endParaRPr lang="en-US" altLang="zh-CN" sz="2000"/>
          </a:p>
          <a:p>
            <a:pPr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/>
              <a:t>			do</a:t>
            </a:r>
            <a:endParaRPr lang="en-US" altLang="zh-CN" sz="2000"/>
          </a:p>
          <a:p>
            <a:pPr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/>
              <a:t>/* d</a:t>
            </a:r>
            <a:r>
              <a:rPr lang="en-US" altLang="zh-CN" sz="2000" baseline="-25000"/>
              <a:t>4</a:t>
            </a:r>
            <a:r>
              <a:rPr lang="en-US" altLang="zh-CN" sz="2000"/>
              <a:t> */			i := i + 1;</a:t>
            </a:r>
            <a:endParaRPr lang="en-US" altLang="zh-CN" sz="2000"/>
          </a:p>
          <a:p>
            <a:pPr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/>
              <a:t>/* d</a:t>
            </a:r>
            <a:r>
              <a:rPr lang="en-US" altLang="zh-CN" sz="2000" baseline="-25000"/>
              <a:t>5</a:t>
            </a:r>
            <a:r>
              <a:rPr lang="en-US" altLang="zh-CN" sz="2000"/>
              <a:t> */			j := j – 1;</a:t>
            </a:r>
            <a:endParaRPr lang="en-US" altLang="zh-CN" sz="2000"/>
          </a:p>
          <a:p>
            <a:pPr lvl="1"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</a:rPr>
              <a:t>				if e1 then</a:t>
            </a:r>
            <a:endParaRPr lang="en-US" altLang="zh-CN" sz="2000">
              <a:solidFill>
                <a:schemeClr val="tx1"/>
              </a:solidFill>
            </a:endParaRPr>
          </a:p>
          <a:p>
            <a:pPr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/>
              <a:t>/* d</a:t>
            </a:r>
            <a:r>
              <a:rPr lang="en-US" altLang="zh-CN" sz="2000" baseline="-25000"/>
              <a:t>6</a:t>
            </a:r>
            <a:r>
              <a:rPr lang="en-US" altLang="zh-CN" sz="2000"/>
              <a:t> */				a := u2;</a:t>
            </a:r>
            <a:endParaRPr lang="en-US" altLang="zh-CN" sz="2000"/>
          </a:p>
          <a:p>
            <a:pPr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/>
              <a:t>				else	begin</a:t>
            </a:r>
            <a:endParaRPr lang="en-US" altLang="zh-CN" sz="2000"/>
          </a:p>
          <a:p>
            <a:pPr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/>
              <a:t>/* d</a:t>
            </a:r>
            <a:r>
              <a:rPr lang="en-US" altLang="zh-CN" sz="2000" baseline="-25000"/>
              <a:t>7</a:t>
            </a:r>
            <a:r>
              <a:rPr lang="en-US" altLang="zh-CN" sz="2000"/>
              <a:t> */				i := u3;</a:t>
            </a:r>
            <a:endParaRPr lang="en-US" altLang="zh-CN" sz="2000"/>
          </a:p>
          <a:p>
            <a:pPr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/>
              <a:t>					</a:t>
            </a:r>
            <a:r>
              <a:rPr lang="en-US" altLang="zh-CN" sz="2000">
                <a:solidFill>
                  <a:srgbClr val="FF3300"/>
                </a:solidFill>
              </a:rPr>
              <a:t>break</a:t>
            </a:r>
            <a:endParaRPr lang="en-US" altLang="zh-CN" sz="2000">
              <a:solidFill>
                <a:srgbClr val="FF3300"/>
              </a:solidFill>
            </a:endParaRPr>
          </a:p>
          <a:p>
            <a:pPr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/>
              <a:t>				end	</a:t>
            </a:r>
            <a:endParaRPr lang="en-US" altLang="zh-CN" sz="2000"/>
          </a:p>
          <a:p>
            <a:pPr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/>
              <a:t>			while e2</a:t>
            </a:r>
            <a:endParaRPr lang="en-US" altLang="zh-CN" sz="2000"/>
          </a:p>
        </p:txBody>
      </p:sp>
      <p:sp>
        <p:nvSpPr>
          <p:cNvPr id="724996" name="AutoShape 4"/>
          <p:cNvSpPr/>
          <p:nvPr/>
        </p:nvSpPr>
        <p:spPr bwMode="ltGray">
          <a:xfrm>
            <a:off x="6019800" y="3962400"/>
            <a:ext cx="304800" cy="1828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5400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4997" name="Text Box 5"/>
          <p:cNvSpPr txBox="1">
            <a:spLocks noChangeArrowheads="1"/>
          </p:cNvSpPr>
          <p:nvPr/>
        </p:nvSpPr>
        <p:spPr bwMode="ltGray">
          <a:xfrm>
            <a:off x="6400800" y="3581400"/>
            <a:ext cx="26670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aseline="0">
                <a:solidFill>
                  <a:srgbClr val="FF3300"/>
                </a:solidFill>
              </a:rPr>
              <a:t>gen</a:t>
            </a:r>
            <a:r>
              <a:rPr lang="zh-CN" altLang="en-US" baseline="0">
                <a:solidFill>
                  <a:srgbClr val="FF3300"/>
                </a:solidFill>
              </a:rPr>
              <a:t>？</a:t>
            </a:r>
            <a:endParaRPr lang="zh-CN" altLang="en-US" baseline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US" altLang="zh-CN" baseline="0">
                <a:solidFill>
                  <a:srgbClr val="FF3300"/>
                </a:solidFill>
                <a:latin typeface="Times New Roman" panose="02020603050405020304" pitchFamily="18" charset="0"/>
              </a:rPr>
              <a:t>{d</a:t>
            </a:r>
            <a:r>
              <a:rPr lang="en-US" altLang="zh-CN">
                <a:solidFill>
                  <a:srgbClr val="FF3300"/>
                </a:solidFill>
                <a:latin typeface="Times New Roman" panose="02020603050405020304" pitchFamily="18" charset="0"/>
              </a:rPr>
              <a:t>6</a:t>
            </a:r>
            <a:r>
              <a:rPr lang="en-US" altLang="zh-CN" baseline="0">
                <a:solidFill>
                  <a:srgbClr val="FF3300"/>
                </a:solidFill>
                <a:latin typeface="Times New Roman" panose="02020603050405020304" pitchFamily="18" charset="0"/>
              </a:rPr>
              <a:t>}</a:t>
            </a:r>
            <a:br>
              <a:rPr lang="en-US" altLang="zh-CN" baseline="0">
                <a:solidFill>
                  <a:srgbClr val="FF3300"/>
                </a:solidFill>
                <a:latin typeface="Times New Roman" panose="02020603050405020304" pitchFamily="18" charset="0"/>
              </a:rPr>
            </a:br>
            <a:r>
              <a:rPr lang="en-US" altLang="zh-CN" baseline="0">
                <a:solidFill>
                  <a:srgbClr val="FF3300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>
                <a:solidFill>
                  <a:srgbClr val="FF3300"/>
                </a:solidFill>
                <a:latin typeface="Times New Roman" panose="02020603050405020304" pitchFamily="18" charset="0"/>
              </a:rPr>
              <a:t>7</a:t>
            </a:r>
            <a:r>
              <a:rPr lang="zh-CN" altLang="en-US" baseline="0">
                <a:solidFill>
                  <a:srgbClr val="FF3300"/>
                </a:solidFill>
                <a:latin typeface="Times New Roman" panose="02020603050405020304" pitchFamily="18" charset="0"/>
              </a:rPr>
              <a:t>后为</a:t>
            </a:r>
            <a:r>
              <a:rPr lang="en-US" altLang="zh-CN" baseline="0">
                <a:solidFill>
                  <a:srgbClr val="FF3300"/>
                </a:solidFill>
                <a:latin typeface="Times New Roman" panose="02020603050405020304" pitchFamily="18" charset="0"/>
              </a:rPr>
              <a:t>break</a:t>
            </a:r>
            <a:r>
              <a:rPr lang="zh-CN" altLang="en-US" baseline="0">
                <a:solidFill>
                  <a:srgbClr val="FF3300"/>
                </a:solidFill>
                <a:latin typeface="Times New Roman" panose="02020603050405020304" pitchFamily="18" charset="0"/>
              </a:rPr>
              <a:t>，未到</a:t>
            </a:r>
            <a:r>
              <a:rPr lang="en-US" altLang="zh-CN" baseline="0">
                <a:solidFill>
                  <a:srgbClr val="FF3300"/>
                </a:solidFill>
                <a:latin typeface="Times New Roman" panose="02020603050405020304" pitchFamily="18" charset="0"/>
              </a:rPr>
              <a:t>if</a:t>
            </a:r>
            <a:r>
              <a:rPr lang="zh-CN" altLang="en-US" baseline="0">
                <a:solidFill>
                  <a:srgbClr val="FF3300"/>
                </a:solidFill>
                <a:latin typeface="Times New Roman" panose="02020603050405020304" pitchFamily="18" charset="0"/>
              </a:rPr>
              <a:t>语句结束点，在</a:t>
            </a:r>
            <a:r>
              <a:rPr lang="en-US" altLang="zh-CN" baseline="0">
                <a:solidFill>
                  <a:srgbClr val="FF3300"/>
                </a:solidFill>
                <a:latin typeface="Times New Roman" panose="02020603050405020304" pitchFamily="18" charset="0"/>
              </a:rPr>
              <a:t>do-while</a:t>
            </a:r>
            <a:r>
              <a:rPr lang="zh-CN" altLang="en-US" baseline="0">
                <a:solidFill>
                  <a:srgbClr val="FF3300"/>
                </a:solidFill>
                <a:latin typeface="Times New Roman" panose="02020603050405020304" pitchFamily="18" charset="0"/>
              </a:rPr>
              <a:t>中才考虑</a:t>
            </a:r>
            <a:endParaRPr lang="zh-CN" altLang="en-US" baseline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021" name="Picture 5" descr="C:\Documents and Settings\Administrator\My Documents\wg\编译原理\jiangyi\figures\10\break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88" y="1295400"/>
            <a:ext cx="5027612" cy="391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10.14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72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371600"/>
            <a:ext cx="8116888" cy="5486400"/>
          </a:xfrm>
        </p:spPr>
        <p:txBody>
          <a:bodyPr/>
          <a:lstStyle/>
          <a:p>
            <a:r>
              <a:rPr lang="en-US" altLang="zh-CN" sz="2800"/>
              <a:t>do</a:t>
            </a:r>
            <a:r>
              <a:rPr lang="zh-CN" altLang="en-US" sz="2800"/>
              <a:t>循环到达</a:t>
            </a:r>
            <a:r>
              <a:rPr lang="en-US" altLang="zh-CN" sz="2800"/>
              <a:t>break</a:t>
            </a:r>
            <a:r>
              <a:rPr lang="zh-CN" altLang="en-US" sz="2800"/>
              <a:t>的结果</a:t>
            </a:r>
            <a:r>
              <a:rPr lang="en-US" altLang="zh-CN" sz="2800"/>
              <a:t>G</a:t>
            </a:r>
            <a:r>
              <a:rPr lang="zh-CN" altLang="en-US" sz="2800"/>
              <a:t>、</a:t>
            </a:r>
            <a:r>
              <a:rPr lang="en-US" altLang="zh-CN" sz="2800"/>
              <a:t>K</a:t>
            </a:r>
            <a:endParaRPr lang="en-US" altLang="zh-CN" sz="2800"/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folHlink"/>
                </a:solidFill>
              </a:rPr>
              <a:t>到达</a:t>
            </a:r>
            <a:r>
              <a:rPr lang="en-US" altLang="zh-CN" sz="2400">
                <a:solidFill>
                  <a:schemeClr val="folHlink"/>
                </a:solidFill>
              </a:rPr>
              <a:t>if</a:t>
            </a:r>
            <a:r>
              <a:rPr lang="zh-CN" altLang="en-US" sz="2400">
                <a:solidFill>
                  <a:schemeClr val="folHlink"/>
                </a:solidFill>
              </a:rPr>
              <a:t>之前</a:t>
            </a:r>
            <a:endParaRPr lang="zh-CN" altLang="en-US" sz="2400">
              <a:solidFill>
                <a:schemeClr val="folHlink"/>
              </a:solidFill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folHlink"/>
                </a:solidFill>
              </a:rPr>
              <a:t>G=gen[S</a:t>
            </a:r>
            <a:r>
              <a:rPr lang="en-US" altLang="zh-CN" sz="2400" baseline="-25000">
                <a:solidFill>
                  <a:schemeClr val="folHlink"/>
                </a:solidFill>
              </a:rPr>
              <a:t>2</a:t>
            </a:r>
            <a:r>
              <a:rPr lang="en-US" altLang="zh-CN" sz="2400">
                <a:solidFill>
                  <a:schemeClr val="folHlink"/>
                </a:solidFill>
              </a:rPr>
              <a:t>]={d</a:t>
            </a:r>
            <a:r>
              <a:rPr lang="en-US" altLang="zh-CN" sz="2400" baseline="-25000">
                <a:solidFill>
                  <a:schemeClr val="folHlink"/>
                </a:solidFill>
              </a:rPr>
              <a:t>4</a:t>
            </a:r>
            <a:r>
              <a:rPr lang="en-US" altLang="zh-CN" sz="2400">
                <a:solidFill>
                  <a:schemeClr val="folHlink"/>
                </a:solidFill>
              </a:rPr>
              <a:t>,d</a:t>
            </a:r>
            <a:r>
              <a:rPr lang="en-US" altLang="zh-CN" sz="2400" baseline="-25000">
                <a:solidFill>
                  <a:schemeClr val="folHlink"/>
                </a:solidFill>
              </a:rPr>
              <a:t>5</a:t>
            </a:r>
            <a:r>
              <a:rPr lang="en-US" altLang="zh-CN" sz="2400">
                <a:solidFill>
                  <a:schemeClr val="folHlink"/>
                </a:solidFill>
              </a:rPr>
              <a:t>}</a:t>
            </a:r>
            <a:endParaRPr lang="en-US" altLang="zh-CN" sz="2400">
              <a:solidFill>
                <a:schemeClr val="folHlink"/>
              </a:solidFill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folHlink"/>
                </a:solidFill>
              </a:rPr>
              <a:t>K=kill[S</a:t>
            </a:r>
            <a:r>
              <a:rPr lang="en-US" altLang="zh-CN" sz="2400" baseline="-25000">
                <a:solidFill>
                  <a:schemeClr val="folHlink"/>
                </a:solidFill>
              </a:rPr>
              <a:t>2</a:t>
            </a:r>
            <a:r>
              <a:rPr lang="en-US" altLang="zh-CN" sz="2400">
                <a:solidFill>
                  <a:schemeClr val="folHlink"/>
                </a:solidFill>
              </a:rPr>
              <a:t>]={d</a:t>
            </a:r>
            <a:r>
              <a:rPr lang="en-US" altLang="zh-CN" sz="2400" baseline="-25000">
                <a:solidFill>
                  <a:schemeClr val="folHlink"/>
                </a:solidFill>
              </a:rPr>
              <a:t>1</a:t>
            </a:r>
            <a:r>
              <a:rPr lang="en-US" altLang="zh-CN" sz="2400">
                <a:solidFill>
                  <a:schemeClr val="folHlink"/>
                </a:solidFill>
              </a:rPr>
              <a:t>,d</a:t>
            </a:r>
            <a:r>
              <a:rPr lang="en-US" altLang="zh-CN" sz="2400" baseline="-25000">
                <a:solidFill>
                  <a:schemeClr val="folHlink"/>
                </a:solidFill>
              </a:rPr>
              <a:t>2</a:t>
            </a:r>
            <a:r>
              <a:rPr lang="en-US" altLang="zh-CN" sz="2400">
                <a:solidFill>
                  <a:schemeClr val="folHlink"/>
                </a:solidFill>
              </a:rPr>
              <a:t>,d</a:t>
            </a:r>
            <a:r>
              <a:rPr lang="en-US" altLang="zh-CN" sz="2400" baseline="-25000">
                <a:solidFill>
                  <a:schemeClr val="folHlink"/>
                </a:solidFill>
              </a:rPr>
              <a:t>7</a:t>
            </a:r>
            <a:r>
              <a:rPr lang="en-US" altLang="zh-CN" sz="2400">
                <a:solidFill>
                  <a:schemeClr val="folHlink"/>
                </a:solidFill>
              </a:rPr>
              <a:t>}</a:t>
            </a:r>
            <a:endParaRPr lang="en-US" altLang="zh-CN" sz="2400">
              <a:solidFill>
                <a:schemeClr val="folHlink"/>
              </a:solidFill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folHlink"/>
                </a:solidFill>
              </a:rPr>
              <a:t>然后是语句序列，</a:t>
            </a:r>
            <a:endParaRPr lang="zh-CN" altLang="en-US" sz="2400">
              <a:solidFill>
                <a:schemeClr val="folHlink"/>
              </a:solidFill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folHlink"/>
                </a:solidFill>
              </a:rPr>
              <a:t>用</a:t>
            </a:r>
            <a:r>
              <a:rPr lang="en-US" altLang="zh-CN" sz="2400">
                <a:solidFill>
                  <a:schemeClr val="folHlink"/>
                </a:solidFill>
              </a:rPr>
              <a:t>S</a:t>
            </a:r>
            <a:r>
              <a:rPr lang="en-US" altLang="zh-CN" sz="2400" baseline="-25000">
                <a:solidFill>
                  <a:schemeClr val="folHlink"/>
                </a:solidFill>
              </a:rPr>
              <a:t>3</a:t>
            </a:r>
            <a:r>
              <a:rPr lang="zh-CN" altLang="en-US" sz="2400">
                <a:solidFill>
                  <a:schemeClr val="folHlink"/>
                </a:solidFill>
              </a:rPr>
              <a:t>表示左孩子</a:t>
            </a:r>
            <a:endParaRPr lang="zh-CN" altLang="en-US" sz="2400">
              <a:solidFill>
                <a:schemeClr val="folHlink"/>
              </a:solidFill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folHlink"/>
                </a:solidFill>
              </a:rPr>
              <a:t>G:=gen[S</a:t>
            </a:r>
            <a:r>
              <a:rPr lang="en-US" altLang="zh-CN" sz="2400" baseline="-25000">
                <a:solidFill>
                  <a:schemeClr val="folHlink"/>
                </a:solidFill>
              </a:rPr>
              <a:t>3</a:t>
            </a:r>
            <a:r>
              <a:rPr lang="en-US" altLang="zh-CN" sz="2400">
                <a:solidFill>
                  <a:schemeClr val="folHlink"/>
                </a:solidFill>
              </a:rPr>
              <a:t>]</a:t>
            </a:r>
            <a:r>
              <a:rPr lang="en-US" altLang="zh-CN" sz="2400">
                <a:solidFill>
                  <a:schemeClr val="folHlink"/>
                </a:solidFill>
                <a:latin typeface="宋体" panose="02010600030101010101" pitchFamily="2" charset="-122"/>
              </a:rPr>
              <a:t>∪</a:t>
            </a:r>
            <a:r>
              <a:rPr lang="en-US" altLang="zh-CN" sz="2400">
                <a:solidFill>
                  <a:schemeClr val="folHlink"/>
                </a:solidFill>
              </a:rPr>
              <a:t>(G-kill[S</a:t>
            </a:r>
            <a:r>
              <a:rPr lang="en-US" altLang="zh-CN" sz="2400" baseline="-25000">
                <a:solidFill>
                  <a:schemeClr val="folHlink"/>
                </a:solidFill>
              </a:rPr>
              <a:t>3</a:t>
            </a:r>
            <a:r>
              <a:rPr lang="en-US" altLang="zh-CN" sz="2400">
                <a:solidFill>
                  <a:schemeClr val="folHlink"/>
                </a:solidFill>
              </a:rPr>
              <a:t>])</a:t>
            </a:r>
            <a:endParaRPr lang="en-US" altLang="zh-CN" sz="2400">
              <a:solidFill>
                <a:schemeClr val="folHlink"/>
              </a:solidFill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folHlink"/>
                </a:solidFill>
              </a:rPr>
              <a:t>K:=kill[S</a:t>
            </a:r>
            <a:r>
              <a:rPr lang="en-US" altLang="zh-CN" sz="2400" baseline="-25000">
                <a:solidFill>
                  <a:schemeClr val="folHlink"/>
                </a:solidFill>
              </a:rPr>
              <a:t>3</a:t>
            </a:r>
            <a:r>
              <a:rPr lang="en-US" altLang="zh-CN" sz="2400">
                <a:solidFill>
                  <a:schemeClr val="folHlink"/>
                </a:solidFill>
              </a:rPr>
              <a:t>]</a:t>
            </a:r>
            <a:r>
              <a:rPr lang="en-US" altLang="zh-CN" sz="2400">
                <a:solidFill>
                  <a:schemeClr val="folHlink"/>
                </a:solidFill>
                <a:latin typeface="宋体" panose="02010600030101010101" pitchFamily="2" charset="-122"/>
              </a:rPr>
              <a:t>∪</a:t>
            </a:r>
            <a:r>
              <a:rPr lang="en-US" altLang="zh-CN" sz="2400">
                <a:solidFill>
                  <a:schemeClr val="folHlink"/>
                </a:solidFill>
              </a:rPr>
              <a:t>(K-gen[S</a:t>
            </a:r>
            <a:r>
              <a:rPr lang="en-US" altLang="zh-CN" sz="2400" baseline="-25000">
                <a:solidFill>
                  <a:schemeClr val="folHlink"/>
                </a:solidFill>
              </a:rPr>
              <a:t>3</a:t>
            </a:r>
            <a:r>
              <a:rPr lang="en-US" altLang="zh-CN" sz="2400">
                <a:solidFill>
                  <a:schemeClr val="folHlink"/>
                </a:solidFill>
              </a:rPr>
              <a:t>])</a:t>
            </a:r>
            <a:endParaRPr lang="en-US" altLang="zh-CN" sz="2400">
              <a:solidFill>
                <a:schemeClr val="folHlink"/>
              </a:solidFill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folHlink"/>
                </a:solidFill>
              </a:rPr>
              <a:t>G={d</a:t>
            </a:r>
            <a:r>
              <a:rPr lang="en-US" altLang="zh-CN" sz="2400" baseline="-25000">
                <a:solidFill>
                  <a:schemeClr val="folHlink"/>
                </a:solidFill>
              </a:rPr>
              <a:t>5</a:t>
            </a:r>
            <a:r>
              <a:rPr lang="en-US" altLang="zh-CN" sz="2400">
                <a:solidFill>
                  <a:schemeClr val="folHlink"/>
                </a:solidFill>
              </a:rPr>
              <a:t>,d</a:t>
            </a:r>
            <a:r>
              <a:rPr lang="en-US" altLang="zh-CN" sz="2400" baseline="-25000">
                <a:solidFill>
                  <a:schemeClr val="folHlink"/>
                </a:solidFill>
              </a:rPr>
              <a:t>7</a:t>
            </a:r>
            <a:r>
              <a:rPr lang="en-US" altLang="zh-CN" sz="2400">
                <a:solidFill>
                  <a:schemeClr val="folHlink"/>
                </a:solidFill>
              </a:rPr>
              <a:t>} K={d</a:t>
            </a:r>
            <a:r>
              <a:rPr lang="en-US" altLang="zh-CN" sz="2400" baseline="-25000">
                <a:solidFill>
                  <a:schemeClr val="folHlink"/>
                </a:solidFill>
              </a:rPr>
              <a:t>1</a:t>
            </a:r>
            <a:r>
              <a:rPr lang="en-US" altLang="zh-CN" sz="2400">
                <a:solidFill>
                  <a:schemeClr val="folHlink"/>
                </a:solidFill>
              </a:rPr>
              <a:t>,d</a:t>
            </a:r>
            <a:r>
              <a:rPr lang="en-US" altLang="zh-CN" sz="2400" baseline="-25000">
                <a:solidFill>
                  <a:schemeClr val="folHlink"/>
                </a:solidFill>
              </a:rPr>
              <a:t>2</a:t>
            </a:r>
            <a:r>
              <a:rPr lang="en-US" altLang="zh-CN" sz="2400">
                <a:solidFill>
                  <a:schemeClr val="folHlink"/>
                </a:solidFill>
              </a:rPr>
              <a:t>,d</a:t>
            </a:r>
            <a:r>
              <a:rPr lang="en-US" altLang="zh-CN" sz="2400" baseline="-25000">
                <a:solidFill>
                  <a:schemeClr val="folHlink"/>
                </a:solidFill>
              </a:rPr>
              <a:t>4</a:t>
            </a:r>
            <a:r>
              <a:rPr lang="en-US" altLang="zh-CN" sz="2400">
                <a:solidFill>
                  <a:schemeClr val="folHlink"/>
                </a:solidFill>
              </a:rPr>
              <a:t>}</a:t>
            </a:r>
            <a:endParaRPr lang="en-US" altLang="zh-CN" sz="2400">
              <a:solidFill>
                <a:schemeClr val="folHlink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10.6  </a:t>
            </a:r>
            <a:r>
              <a:rPr lang="zh-CN" altLang="en-US"/>
              <a:t>数据流方程迭代解</a:t>
            </a:r>
            <a:endParaRPr lang="zh-CN" altLang="en-US"/>
          </a:p>
        </p:txBody>
      </p:sp>
      <p:sp>
        <p:nvSpPr>
          <p:cNvPr id="72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zh-CN" altLang="en-US" sz="2800"/>
              <a:t>任意流图</a:t>
            </a:r>
            <a:endParaRPr lang="zh-CN" altLang="en-US" sz="2800"/>
          </a:p>
          <a:p>
            <a:pPr marL="609600" indent="-609600"/>
            <a:r>
              <a:rPr lang="en-US" altLang="zh-CN" sz="2800"/>
              <a:t>in</a:t>
            </a:r>
            <a:r>
              <a:rPr lang="zh-CN" altLang="en-US" sz="2800"/>
              <a:t>、</a:t>
            </a:r>
            <a:r>
              <a:rPr lang="en-US" altLang="zh-CN" sz="2800"/>
              <a:t>out</a:t>
            </a:r>
            <a:r>
              <a:rPr lang="zh-CN" altLang="en-US" sz="2800"/>
              <a:t>的计算不依赖语法树</a:t>
            </a:r>
            <a:endParaRPr lang="zh-CN" altLang="en-US" sz="2800"/>
          </a:p>
          <a:p>
            <a:pPr marL="609600" indent="-609600"/>
            <a:r>
              <a:rPr lang="zh-CN" altLang="en-US" sz="2800"/>
              <a:t>数据流方程的细节区别</a:t>
            </a:r>
            <a:endParaRPr lang="zh-CN" altLang="en-US" sz="2800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 sz="2400"/>
              <a:t>上一节</a:t>
            </a:r>
            <a:r>
              <a:rPr lang="en-US" altLang="zh-CN" sz="2400"/>
              <a:t>——</a:t>
            </a:r>
            <a:r>
              <a:rPr lang="zh-CN" altLang="en-US" sz="2400"/>
              <a:t>前向方程，</a:t>
            </a:r>
            <a:r>
              <a:rPr lang="en-US" altLang="zh-CN" sz="2400"/>
              <a:t>out</a:t>
            </a:r>
            <a:r>
              <a:rPr lang="zh-CN" altLang="en-US" sz="2400"/>
              <a:t>计算依赖</a:t>
            </a:r>
            <a:r>
              <a:rPr lang="en-US" altLang="zh-CN" sz="2400"/>
              <a:t>in</a:t>
            </a:r>
            <a:br>
              <a:rPr lang="en-US" altLang="zh-CN" sz="2400"/>
            </a:br>
            <a:r>
              <a:rPr lang="zh-CN" altLang="en-US" sz="2400"/>
              <a:t>存在后向方程，</a:t>
            </a:r>
            <a:r>
              <a:rPr lang="en-US" altLang="zh-CN" sz="2400"/>
              <a:t>in</a:t>
            </a:r>
            <a:r>
              <a:rPr lang="zh-CN" altLang="en-US" sz="2400"/>
              <a:t>的计算依赖</a:t>
            </a:r>
            <a:r>
              <a:rPr lang="en-US" altLang="zh-CN" sz="2400"/>
              <a:t>out</a:t>
            </a:r>
            <a:endParaRPr lang="en-US" altLang="zh-CN" sz="2400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 sz="2400"/>
              <a:t>多条边进入块</a:t>
            </a:r>
            <a:r>
              <a:rPr lang="en-US" altLang="zh-CN" sz="2400"/>
              <a:t>B</a:t>
            </a:r>
            <a:r>
              <a:rPr lang="zh-CN" altLang="en-US" sz="2400"/>
              <a:t>，到达</a:t>
            </a:r>
            <a:r>
              <a:rPr lang="en-US" altLang="zh-CN" sz="2400"/>
              <a:t>B</a:t>
            </a:r>
            <a:r>
              <a:rPr lang="zh-CN" altLang="en-US" sz="2400"/>
              <a:t>开始点的定义为每条路径到达定义的并</a:t>
            </a:r>
            <a:r>
              <a:rPr lang="en-US" altLang="zh-CN" sz="2400"/>
              <a:t>——</a:t>
            </a:r>
            <a:r>
              <a:rPr lang="zh-CN" altLang="en-US" sz="2400"/>
              <a:t>聚合操作</a:t>
            </a:r>
            <a:br>
              <a:rPr lang="zh-CN" altLang="en-US" sz="2400"/>
            </a:br>
            <a:r>
              <a:rPr lang="zh-CN" altLang="en-US" sz="2400"/>
              <a:t>聚合操作可为交集计算</a:t>
            </a:r>
            <a:r>
              <a:rPr lang="en-US" altLang="zh-CN" sz="2400"/>
              <a:t>——</a:t>
            </a:r>
            <a:r>
              <a:rPr lang="zh-CN" altLang="en-US" sz="2400"/>
              <a:t>全局可用表达式</a:t>
            </a:r>
            <a:endParaRPr lang="zh-CN" altLang="en-US" sz="24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10.6.1  </a:t>
            </a:r>
            <a:r>
              <a:rPr lang="zh-CN" altLang="en-US"/>
              <a:t>到达定义的迭代计算</a:t>
            </a:r>
            <a:endParaRPr lang="zh-CN" altLang="en-US"/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块</a:t>
            </a:r>
            <a:r>
              <a:rPr lang="en-US" altLang="zh-CN"/>
              <a:t>B</a:t>
            </a:r>
            <a:r>
              <a:rPr lang="zh-CN" altLang="en-US"/>
              <a:t>：</a:t>
            </a:r>
            <a:r>
              <a:rPr lang="en-US" altLang="zh-CN"/>
              <a:t>out[B], gen[B], kill[B], in[B]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汇聚操作为并</a:t>
            </a:r>
            <a:endParaRPr lang="zh-CN" altLang="en-US"/>
          </a:p>
          <a:p>
            <a:r>
              <a:rPr lang="en-US" altLang="zh-CN"/>
              <a:t>in[B]=</a:t>
            </a:r>
            <a:r>
              <a:rPr lang="en-US" altLang="zh-CN">
                <a:cs typeface="Times New Roman" panose="02020603050405020304" pitchFamily="18" charset="0"/>
              </a:rPr>
              <a:t>Φ</a:t>
            </a:r>
            <a:r>
              <a:rPr lang="zh-CN" altLang="en-US"/>
              <a:t>作为迭代起始</a:t>
            </a:r>
            <a:endParaRPr lang="zh-CN" altLang="en-US"/>
          </a:p>
        </p:txBody>
      </p:sp>
      <p:graphicFrame>
        <p:nvGraphicFramePr>
          <p:cNvPr id="728068" name="Object 4"/>
          <p:cNvGraphicFramePr>
            <a:graphicFrameLocks noChangeAspect="1"/>
          </p:cNvGraphicFramePr>
          <p:nvPr/>
        </p:nvGraphicFramePr>
        <p:xfrm>
          <a:off x="1524000" y="2130425"/>
          <a:ext cx="5045075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81" name="Equation" r:id="rId1" imgW="2145665" imgH="584200" progId="Equation.3">
                  <p:embed/>
                </p:oleObj>
              </mc:Choice>
              <mc:Fallback>
                <p:oleObj name="Equation" r:id="rId1" imgW="2145665" imgH="584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130425"/>
                        <a:ext cx="5045075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10.2  </a:t>
            </a:r>
            <a:r>
              <a:rPr lang="zh-CN" altLang="en-US"/>
              <a:t>到达定义的迭代计算</a:t>
            </a:r>
            <a:endParaRPr lang="zh-CN" altLang="en-US"/>
          </a:p>
        </p:txBody>
      </p:sp>
      <p:sp>
        <p:nvSpPr>
          <p:cNvPr id="72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输入：已计算出每个块</a:t>
            </a:r>
            <a:r>
              <a:rPr lang="en-US" altLang="zh-CN" sz="2800"/>
              <a:t>B</a:t>
            </a:r>
            <a:r>
              <a:rPr lang="zh-CN" altLang="en-US" sz="2800"/>
              <a:t>的</a:t>
            </a:r>
            <a:r>
              <a:rPr lang="en-US" altLang="zh-CN" sz="2800"/>
              <a:t>kill[B]</a:t>
            </a:r>
            <a:r>
              <a:rPr lang="zh-CN" altLang="en-US" sz="2800"/>
              <a:t>、</a:t>
            </a:r>
            <a:r>
              <a:rPr lang="en-US" altLang="zh-CN" sz="2800"/>
              <a:t>gen[B]</a:t>
            </a:r>
            <a:r>
              <a:rPr lang="zh-CN" altLang="en-US" sz="2800"/>
              <a:t>的流图</a:t>
            </a:r>
            <a:endParaRPr lang="zh-CN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输出：每个块</a:t>
            </a:r>
            <a:r>
              <a:rPr lang="en-US" altLang="zh-CN" sz="2800"/>
              <a:t>B</a:t>
            </a:r>
            <a:r>
              <a:rPr lang="zh-CN" altLang="en-US" sz="2800"/>
              <a:t>的</a:t>
            </a:r>
            <a:r>
              <a:rPr lang="en-US" altLang="zh-CN" sz="2800"/>
              <a:t>in[B]</a:t>
            </a:r>
            <a:r>
              <a:rPr lang="zh-CN" altLang="en-US" sz="2800"/>
              <a:t>和</a:t>
            </a:r>
            <a:r>
              <a:rPr lang="en-US" altLang="zh-CN" sz="2800"/>
              <a:t>out[B]</a:t>
            </a:r>
            <a:endParaRPr lang="en-US" altLang="zh-CN" sz="28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方法：</a:t>
            </a:r>
            <a:endParaRPr lang="zh-CN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从“估计”</a:t>
            </a:r>
            <a:r>
              <a:rPr lang="en-US" altLang="zh-CN" sz="2800"/>
              <a:t>in[B]=</a:t>
            </a:r>
            <a:r>
              <a:rPr lang="en-US" altLang="zh-CN" sz="2800">
                <a:cs typeface="Times New Roman" panose="02020603050405020304" pitchFamily="18" charset="0"/>
              </a:rPr>
              <a:t>Φ</a:t>
            </a:r>
            <a:r>
              <a:rPr lang="zh-CN" altLang="en-US" sz="2800"/>
              <a:t>开始，进行迭代计算，逐步收敛到</a:t>
            </a:r>
            <a:r>
              <a:rPr lang="en-US" altLang="zh-CN" sz="2800"/>
              <a:t>in</a:t>
            </a:r>
            <a:r>
              <a:rPr lang="zh-CN" altLang="en-US" sz="2800"/>
              <a:t>和</a:t>
            </a:r>
            <a:r>
              <a:rPr lang="en-US" altLang="zh-CN" sz="2800"/>
              <a:t>out</a:t>
            </a:r>
            <a:r>
              <a:rPr lang="zh-CN" altLang="en-US" sz="2800"/>
              <a:t>的期待值。用一个布尔变量</a:t>
            </a:r>
            <a:r>
              <a:rPr lang="en-US" altLang="zh-CN" sz="2800"/>
              <a:t>change</a:t>
            </a:r>
            <a:r>
              <a:rPr lang="zh-CN" altLang="en-US" sz="2800"/>
              <a:t>记录每次迭代值</a:t>
            </a:r>
            <a:r>
              <a:rPr lang="en-US" altLang="zh-CN" sz="2800"/>
              <a:t>in</a:t>
            </a:r>
            <a:r>
              <a:rPr lang="zh-CN" altLang="en-US" sz="2800"/>
              <a:t>是否发生变化（收敛）。</a:t>
            </a:r>
            <a:endParaRPr lang="zh-CN" altLang="en-US" sz="28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10.2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73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000" b="1"/>
              <a:t>for</a:t>
            </a:r>
            <a:r>
              <a:rPr lang="en-US" altLang="zh-CN" sz="2000"/>
              <a:t> </a:t>
            </a:r>
            <a:r>
              <a:rPr lang="zh-CN" altLang="en-US" sz="2000"/>
              <a:t>每个块</a:t>
            </a:r>
            <a:r>
              <a:rPr lang="en-US" altLang="zh-CN" sz="2000"/>
              <a:t>B </a:t>
            </a:r>
            <a:r>
              <a:rPr lang="en-US" altLang="zh-CN" sz="2000" b="1"/>
              <a:t>do</a:t>
            </a:r>
            <a:r>
              <a:rPr lang="en-US" altLang="zh-CN" sz="2000"/>
              <a:t>  out[B] := gen[B];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change := true;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b="1"/>
              <a:t>while</a:t>
            </a:r>
            <a:r>
              <a:rPr lang="en-US" altLang="zh-CN" sz="2000"/>
              <a:t> change </a:t>
            </a:r>
            <a:r>
              <a:rPr lang="en-US" altLang="zh-CN" sz="2000" b="1"/>
              <a:t>do</a:t>
            </a:r>
            <a:r>
              <a:rPr lang="en-US" altLang="zh-CN" sz="2000"/>
              <a:t> </a:t>
            </a:r>
            <a:r>
              <a:rPr lang="en-US" altLang="zh-CN" sz="2000" b="1"/>
              <a:t>begin</a:t>
            </a:r>
            <a:endParaRPr lang="en-US" altLang="zh-CN" sz="2000" b="1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	change := false;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	</a:t>
            </a:r>
            <a:r>
              <a:rPr lang="en-US" altLang="zh-CN" sz="2000" b="1"/>
              <a:t>for</a:t>
            </a:r>
            <a:r>
              <a:rPr lang="en-US" altLang="zh-CN" sz="2000"/>
              <a:t> </a:t>
            </a:r>
            <a:r>
              <a:rPr lang="zh-CN" altLang="en-US" sz="2000"/>
              <a:t>每个块</a:t>
            </a:r>
            <a:r>
              <a:rPr lang="en-US" altLang="zh-CN" sz="2000"/>
              <a:t>B </a:t>
            </a:r>
            <a:r>
              <a:rPr lang="en-US" altLang="zh-CN" sz="2000" b="1"/>
              <a:t>do</a:t>
            </a:r>
            <a:r>
              <a:rPr lang="en-US" altLang="zh-CN" sz="2000"/>
              <a:t> </a:t>
            </a:r>
            <a:r>
              <a:rPr lang="en-US" altLang="zh-CN" sz="2000" b="1"/>
              <a:t>begin</a:t>
            </a:r>
            <a:endParaRPr lang="en-US" altLang="zh-CN" sz="2000" b="1"/>
          </a:p>
          <a:p>
            <a:pPr>
              <a:buFont typeface="Wingdings" panose="05000000000000000000" pitchFamily="2" charset="2"/>
              <a:buNone/>
            </a:pPr>
            <a:br>
              <a:rPr lang="en-US" altLang="zh-CN" sz="2000"/>
            </a:b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		</a:t>
            </a:r>
            <a:r>
              <a:rPr lang="en-US" altLang="zh-CN" sz="2000" b="1"/>
              <a:t>if</a:t>
            </a:r>
            <a:r>
              <a:rPr lang="en-US" altLang="zh-CN" sz="2000"/>
              <a:t> out[B] &lt;&gt; oldout </a:t>
            </a:r>
            <a:r>
              <a:rPr lang="en-US" altLang="zh-CN" sz="2000" b="1"/>
              <a:t>then</a:t>
            </a:r>
            <a:r>
              <a:rPr lang="en-US" altLang="zh-CN" sz="2000"/>
              <a:t> change := true;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	</a:t>
            </a:r>
            <a:r>
              <a:rPr lang="en-US" altLang="zh-CN" sz="2000" b="1"/>
              <a:t>end</a:t>
            </a:r>
            <a:endParaRPr lang="en-US" altLang="zh-CN" sz="2000" b="1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b="1"/>
              <a:t>end</a:t>
            </a:r>
            <a:endParaRPr lang="en-US" altLang="zh-CN" sz="2000" b="1"/>
          </a:p>
        </p:txBody>
      </p:sp>
      <p:graphicFrame>
        <p:nvGraphicFramePr>
          <p:cNvPr id="730116" name="Object 4"/>
          <p:cNvGraphicFramePr>
            <a:graphicFrameLocks noChangeAspect="1"/>
          </p:cNvGraphicFramePr>
          <p:nvPr/>
        </p:nvGraphicFramePr>
        <p:xfrm>
          <a:off x="2133600" y="3124200"/>
          <a:ext cx="4038600" cy="150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229" name="Equation" r:id="rId1" imgW="2184400" imgH="812800" progId="Equation.3">
                  <p:embed/>
                </p:oleObj>
              </mc:Choice>
              <mc:Fallback>
                <p:oleObj name="Equation" r:id="rId1" imgW="2184400" imgH="812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124200"/>
                        <a:ext cx="4038600" cy="150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保结构变换（续）</a:t>
            </a:r>
            <a:endParaRPr lang="zh-CN" alt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 startAt="2"/>
            </a:pPr>
            <a:r>
              <a:rPr lang="zh-CN" altLang="en-US" sz="2800" dirty="0"/>
              <a:t>无用代码删除</a:t>
            </a:r>
            <a:endParaRPr lang="zh-CN" altLang="en-US" sz="2800" dirty="0"/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x := y + z</a:t>
            </a:r>
            <a:endParaRPr lang="en-US" altLang="zh-CN" sz="2400" dirty="0"/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x</a:t>
            </a:r>
            <a:r>
              <a:rPr lang="zh-CN" altLang="en-US" sz="2400" dirty="0"/>
              <a:t>在后续代码中未被使用，则可将此语句删除</a:t>
            </a:r>
            <a:endParaRPr lang="zh-CN" altLang="en-US" sz="2400" dirty="0"/>
          </a:p>
          <a:p>
            <a:pPr marL="609600" indent="-609600" eaLnBrk="1" hangingPunct="1">
              <a:buFont typeface="Wingdings" panose="05000000000000000000" pitchFamily="2" charset="2"/>
              <a:buAutoNum type="arabicPeriod" startAt="2"/>
            </a:pPr>
            <a:r>
              <a:rPr lang="zh-CN" altLang="en-US" sz="2800" dirty="0"/>
              <a:t>重命名临时变量</a:t>
            </a:r>
            <a:endParaRPr lang="zh-CN" altLang="en-US" sz="2800" dirty="0"/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t := b + c</a:t>
            </a:r>
            <a:r>
              <a:rPr lang="zh-CN" altLang="en-US" sz="2400" dirty="0"/>
              <a:t>，</a:t>
            </a:r>
            <a:r>
              <a:rPr lang="en-US" altLang="zh-CN" sz="2400" dirty="0"/>
              <a:t>t——</a:t>
            </a:r>
            <a:r>
              <a:rPr lang="zh-CN" altLang="en-US" sz="2400" dirty="0"/>
              <a:t>临时变量  </a:t>
            </a:r>
            <a:r>
              <a:rPr lang="zh-CN" altLang="en-US" sz="2400" dirty="0">
                <a:sym typeface="Wingdings" panose="05000000000000000000" pitchFamily="2" charset="2"/>
              </a:rPr>
              <a:t></a:t>
            </a:r>
            <a:endParaRPr lang="zh-CN" altLang="en-US" sz="2400" dirty="0"/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u := b +c</a:t>
            </a:r>
            <a:r>
              <a:rPr lang="zh-CN" altLang="en-US" sz="2400" dirty="0"/>
              <a:t>，</a:t>
            </a:r>
            <a:r>
              <a:rPr lang="en-US" altLang="zh-CN" sz="2400" dirty="0"/>
              <a:t>u——</a:t>
            </a:r>
            <a:r>
              <a:rPr lang="zh-CN" altLang="en-US" sz="2400" dirty="0"/>
              <a:t>新临时变量，后续代码对</a:t>
            </a:r>
            <a:r>
              <a:rPr lang="en-US" altLang="zh-CN" sz="2400" dirty="0"/>
              <a:t>t</a:t>
            </a:r>
            <a:r>
              <a:rPr lang="zh-CN" altLang="en-US" sz="2400" dirty="0"/>
              <a:t>的引用</a:t>
            </a:r>
            <a:r>
              <a:rPr lang="zh-CN" altLang="en-US" sz="2400" dirty="0">
                <a:sym typeface="Wingdings" panose="05000000000000000000" pitchFamily="2" charset="2"/>
              </a:rPr>
              <a:t>对</a:t>
            </a:r>
            <a:r>
              <a:rPr lang="en-US" altLang="zh-CN" sz="2400" dirty="0">
                <a:sym typeface="Wingdings" panose="05000000000000000000" pitchFamily="2" charset="2"/>
              </a:rPr>
              <a:t>u</a:t>
            </a:r>
            <a:r>
              <a:rPr lang="zh-CN" altLang="en-US" sz="2400" dirty="0">
                <a:sym typeface="Wingdings" panose="05000000000000000000" pitchFamily="2" charset="2"/>
              </a:rPr>
              <a:t>的引用，基本块结果不变</a:t>
            </a:r>
            <a:endParaRPr lang="zh-CN" altLang="en-US" sz="2400" dirty="0">
              <a:sym typeface="Wingdings" panose="05000000000000000000" pitchFamily="2" charset="2"/>
            </a:endParaRP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3300"/>
                </a:solidFill>
                <a:sym typeface="Wingdings" panose="05000000000000000000" pitchFamily="2" charset="2"/>
              </a:rPr>
              <a:t>定义</a:t>
            </a:r>
            <a:r>
              <a:rPr lang="zh-CN" altLang="en-US" sz="2400" dirty="0">
                <a:sym typeface="Wingdings" panose="05000000000000000000" pitchFamily="2" charset="2"/>
              </a:rPr>
              <a:t>临时变量的语句都定义新的临时变量</a:t>
            </a:r>
            <a:endParaRPr lang="zh-CN" altLang="en-US" sz="2400" dirty="0">
              <a:sym typeface="Wingdings" panose="05000000000000000000" pitchFamily="2" charset="2"/>
            </a:endParaRP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sym typeface="Wingdings" panose="05000000000000000000" pitchFamily="2" charset="2"/>
              </a:rPr>
              <a:t>基本块等价变换，</a:t>
            </a:r>
            <a:r>
              <a:rPr lang="zh-CN" altLang="en-US" sz="2400" dirty="0">
                <a:solidFill>
                  <a:srgbClr val="FF3300"/>
                </a:solidFill>
                <a:sym typeface="Wingdings" panose="05000000000000000000" pitchFamily="2" charset="2"/>
              </a:rPr>
              <a:t>范式基本块</a:t>
            </a:r>
            <a:endParaRPr lang="zh-CN" altLang="en-US" sz="2400" dirty="0">
              <a:solidFill>
                <a:srgbClr val="FF3300"/>
              </a:solidFill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10.15</a:t>
            </a:r>
            <a:endParaRPr lang="en-US" altLang="zh-CN"/>
          </a:p>
        </p:txBody>
      </p:sp>
      <p:sp>
        <p:nvSpPr>
          <p:cNvPr id="73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19600" y="1371600"/>
            <a:ext cx="4535488" cy="5029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gen[B</a:t>
            </a:r>
            <a:r>
              <a:rPr lang="en-US" altLang="zh-CN" sz="2000" baseline="-25000"/>
              <a:t>1</a:t>
            </a:r>
            <a:r>
              <a:rPr lang="en-US" altLang="zh-CN" sz="2000"/>
              <a:t>] = { d</a:t>
            </a:r>
            <a:r>
              <a:rPr lang="en-US" altLang="zh-CN" sz="2000" baseline="-25000"/>
              <a:t>1</a:t>
            </a:r>
            <a:r>
              <a:rPr lang="en-US" altLang="zh-CN" sz="2000"/>
              <a:t>, d</a:t>
            </a:r>
            <a:r>
              <a:rPr lang="en-US" altLang="zh-CN" sz="2000" baseline="-25000"/>
              <a:t>2</a:t>
            </a:r>
            <a:r>
              <a:rPr lang="en-US" altLang="zh-CN" sz="2000"/>
              <a:t>, d</a:t>
            </a:r>
            <a:r>
              <a:rPr lang="en-US" altLang="zh-CN" sz="2000" baseline="-25000"/>
              <a:t>3</a:t>
            </a:r>
            <a:r>
              <a:rPr lang="en-US" altLang="zh-CN" sz="2000"/>
              <a:t> }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kill[B</a:t>
            </a:r>
            <a:r>
              <a:rPr lang="en-US" altLang="zh-CN" sz="2000" baseline="-25000"/>
              <a:t>1</a:t>
            </a:r>
            <a:r>
              <a:rPr lang="en-US" altLang="zh-CN" sz="2000"/>
              <a:t>] = { d</a:t>
            </a:r>
            <a:r>
              <a:rPr lang="en-US" altLang="zh-CN" sz="2000" baseline="-25000"/>
              <a:t>4</a:t>
            </a:r>
            <a:r>
              <a:rPr lang="en-US" altLang="zh-CN" sz="2000"/>
              <a:t>, d</a:t>
            </a:r>
            <a:r>
              <a:rPr lang="en-US" altLang="zh-CN" sz="2000" baseline="-25000"/>
              <a:t>5</a:t>
            </a:r>
            <a:r>
              <a:rPr lang="en-US" altLang="zh-CN" sz="2000"/>
              <a:t>, d</a:t>
            </a:r>
            <a:r>
              <a:rPr lang="en-US" altLang="zh-CN" sz="2000" baseline="-25000"/>
              <a:t>6</a:t>
            </a:r>
            <a:r>
              <a:rPr lang="en-US" altLang="zh-CN" sz="2000"/>
              <a:t>, d</a:t>
            </a:r>
            <a:r>
              <a:rPr lang="en-US" altLang="zh-CN" sz="2000" baseline="-25000"/>
              <a:t>7</a:t>
            </a:r>
            <a:r>
              <a:rPr lang="en-US" altLang="zh-CN" sz="2000"/>
              <a:t> }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gen[B</a:t>
            </a:r>
            <a:r>
              <a:rPr lang="en-US" altLang="zh-CN" sz="2000" baseline="-25000"/>
              <a:t>2</a:t>
            </a:r>
            <a:r>
              <a:rPr lang="en-US" altLang="zh-CN" sz="2000"/>
              <a:t>] = { d</a:t>
            </a:r>
            <a:r>
              <a:rPr lang="en-US" altLang="zh-CN" sz="2000" baseline="-25000"/>
              <a:t>4</a:t>
            </a:r>
            <a:r>
              <a:rPr lang="en-US" altLang="zh-CN" sz="2000"/>
              <a:t>, d</a:t>
            </a:r>
            <a:r>
              <a:rPr lang="en-US" altLang="zh-CN" sz="2000" baseline="-25000"/>
              <a:t>5</a:t>
            </a:r>
            <a:r>
              <a:rPr lang="en-US" altLang="zh-CN" sz="2000"/>
              <a:t> }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kill[B</a:t>
            </a:r>
            <a:r>
              <a:rPr lang="en-US" altLang="zh-CN" sz="2000" baseline="-25000"/>
              <a:t>2</a:t>
            </a:r>
            <a:r>
              <a:rPr lang="en-US" altLang="zh-CN" sz="2000"/>
              <a:t>] = { d</a:t>
            </a:r>
            <a:r>
              <a:rPr lang="en-US" altLang="zh-CN" sz="2000" baseline="-25000"/>
              <a:t>1</a:t>
            </a:r>
            <a:r>
              <a:rPr lang="en-US" altLang="zh-CN" sz="2000"/>
              <a:t>, d</a:t>
            </a:r>
            <a:r>
              <a:rPr lang="en-US" altLang="zh-CN" sz="2000" baseline="-25000"/>
              <a:t>2</a:t>
            </a:r>
            <a:r>
              <a:rPr lang="en-US" altLang="zh-CN" sz="2000"/>
              <a:t>, d</a:t>
            </a:r>
            <a:r>
              <a:rPr lang="en-US" altLang="zh-CN" sz="2000" baseline="-25000"/>
              <a:t>7</a:t>
            </a:r>
            <a:r>
              <a:rPr lang="en-US" altLang="zh-CN" sz="2000"/>
              <a:t> }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gen[B</a:t>
            </a:r>
            <a:r>
              <a:rPr lang="en-US" altLang="zh-CN" sz="2000" baseline="-25000"/>
              <a:t>3</a:t>
            </a:r>
            <a:r>
              <a:rPr lang="en-US" altLang="zh-CN" sz="2000"/>
              <a:t>] = { d</a:t>
            </a:r>
            <a:r>
              <a:rPr lang="en-US" altLang="zh-CN" sz="2000" baseline="-25000"/>
              <a:t>6</a:t>
            </a:r>
            <a:r>
              <a:rPr lang="en-US" altLang="zh-CN" sz="2000"/>
              <a:t> }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kill[B</a:t>
            </a:r>
            <a:r>
              <a:rPr lang="en-US" altLang="zh-CN" sz="2000" baseline="-25000"/>
              <a:t>3</a:t>
            </a:r>
            <a:r>
              <a:rPr lang="en-US" altLang="zh-CN" sz="2000"/>
              <a:t>] = { d</a:t>
            </a:r>
            <a:r>
              <a:rPr lang="en-US" altLang="zh-CN" sz="2000" baseline="-25000"/>
              <a:t>3</a:t>
            </a:r>
            <a:r>
              <a:rPr lang="en-US" altLang="zh-CN" sz="2000"/>
              <a:t> }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gen[B</a:t>
            </a:r>
            <a:r>
              <a:rPr lang="en-US" altLang="zh-CN" sz="2000" baseline="-25000"/>
              <a:t>4</a:t>
            </a:r>
            <a:r>
              <a:rPr lang="en-US" altLang="zh-CN" sz="2000"/>
              <a:t>] = { d</a:t>
            </a:r>
            <a:r>
              <a:rPr lang="en-US" altLang="zh-CN" sz="2000" baseline="-25000"/>
              <a:t>7</a:t>
            </a:r>
            <a:r>
              <a:rPr lang="en-US" altLang="zh-CN" sz="2000"/>
              <a:t> }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kill[B</a:t>
            </a:r>
            <a:r>
              <a:rPr lang="en-US" altLang="zh-CN" sz="2000" baseline="-25000"/>
              <a:t>4</a:t>
            </a:r>
            <a:r>
              <a:rPr lang="en-US" altLang="zh-CN" sz="2000"/>
              <a:t>] = { d</a:t>
            </a:r>
            <a:r>
              <a:rPr lang="en-US" altLang="zh-CN" sz="2000" baseline="-25000"/>
              <a:t>1</a:t>
            </a:r>
            <a:r>
              <a:rPr lang="en-US" altLang="zh-CN" sz="2000"/>
              <a:t>, d</a:t>
            </a:r>
            <a:r>
              <a:rPr lang="en-US" altLang="zh-CN" sz="2000" baseline="-25000"/>
              <a:t>4 </a:t>
            </a:r>
            <a:r>
              <a:rPr lang="en-US" altLang="zh-CN" sz="2000"/>
              <a:t>}</a:t>
            </a:r>
            <a:endParaRPr lang="en-US" altLang="zh-CN" sz="2000"/>
          </a:p>
        </p:txBody>
      </p:sp>
      <p:sp>
        <p:nvSpPr>
          <p:cNvPr id="731140" name="Text Box 4"/>
          <p:cNvSpPr txBox="1">
            <a:spLocks noChangeArrowheads="1"/>
          </p:cNvSpPr>
          <p:nvPr/>
        </p:nvSpPr>
        <p:spPr bwMode="ltGray">
          <a:xfrm>
            <a:off x="1371600" y="1371600"/>
            <a:ext cx="1846263" cy="11604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r>
              <a:rPr lang="en-US" altLang="zh-CN" baseline="0">
                <a:latin typeface="Times New Roman" panose="02020603050405020304" pitchFamily="18" charset="0"/>
              </a:rPr>
              <a:t>: i := m – 1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en-US" altLang="zh-CN" baseline="0">
                <a:latin typeface="Times New Roman" panose="02020603050405020304" pitchFamily="18" charset="0"/>
              </a:rPr>
              <a:t>: j := n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r>
              <a:rPr lang="en-US" altLang="zh-CN" baseline="0">
                <a:latin typeface="Times New Roman" panose="02020603050405020304" pitchFamily="18" charset="0"/>
              </a:rPr>
              <a:t>: a := u1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31141" name="Text Box 5"/>
          <p:cNvSpPr txBox="1">
            <a:spLocks noChangeArrowheads="1"/>
          </p:cNvSpPr>
          <p:nvPr/>
        </p:nvSpPr>
        <p:spPr bwMode="ltGray">
          <a:xfrm>
            <a:off x="1389063" y="2827338"/>
            <a:ext cx="1828800" cy="906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r>
              <a:rPr lang="en-US" altLang="zh-CN" baseline="0">
                <a:latin typeface="Times New Roman" panose="02020603050405020304" pitchFamily="18" charset="0"/>
              </a:rPr>
              <a:t>: i := i + 1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5</a:t>
            </a:r>
            <a:r>
              <a:rPr lang="en-US" altLang="zh-CN" baseline="0">
                <a:latin typeface="Times New Roman" panose="02020603050405020304" pitchFamily="18" charset="0"/>
              </a:rPr>
              <a:t>: j := j - 1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31142" name="Text Box 6"/>
          <p:cNvSpPr txBox="1">
            <a:spLocks noChangeArrowheads="1"/>
          </p:cNvSpPr>
          <p:nvPr/>
        </p:nvSpPr>
        <p:spPr bwMode="ltGray">
          <a:xfrm>
            <a:off x="304800" y="4370388"/>
            <a:ext cx="1828800" cy="430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6</a:t>
            </a:r>
            <a:r>
              <a:rPr lang="en-US" altLang="zh-CN" baseline="0">
                <a:latin typeface="Times New Roman" panose="02020603050405020304" pitchFamily="18" charset="0"/>
              </a:rPr>
              <a:t>: a := u2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31143" name="Text Box 7"/>
          <p:cNvSpPr txBox="1">
            <a:spLocks noChangeArrowheads="1"/>
          </p:cNvSpPr>
          <p:nvPr/>
        </p:nvSpPr>
        <p:spPr bwMode="ltGray">
          <a:xfrm>
            <a:off x="3217863" y="1447800"/>
            <a:ext cx="5334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31144" name="Text Box 8"/>
          <p:cNvSpPr txBox="1">
            <a:spLocks noChangeArrowheads="1"/>
          </p:cNvSpPr>
          <p:nvPr/>
        </p:nvSpPr>
        <p:spPr bwMode="ltGray">
          <a:xfrm>
            <a:off x="3314700" y="273367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31145" name="Text Box 9"/>
          <p:cNvSpPr txBox="1">
            <a:spLocks noChangeArrowheads="1"/>
          </p:cNvSpPr>
          <p:nvPr/>
        </p:nvSpPr>
        <p:spPr bwMode="ltGray">
          <a:xfrm>
            <a:off x="2133600" y="43434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31146" name="Text Box 10"/>
          <p:cNvSpPr txBox="1">
            <a:spLocks noChangeArrowheads="1"/>
          </p:cNvSpPr>
          <p:nvPr/>
        </p:nvSpPr>
        <p:spPr bwMode="ltGray">
          <a:xfrm>
            <a:off x="3200400" y="5181600"/>
            <a:ext cx="60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31147" name="Line 11"/>
          <p:cNvSpPr>
            <a:spLocks noChangeShapeType="1"/>
          </p:cNvSpPr>
          <p:nvPr/>
        </p:nvSpPr>
        <p:spPr bwMode="ltGray">
          <a:xfrm flipH="1">
            <a:off x="2282825" y="2522538"/>
            <a:ext cx="20638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1148" name="Line 12"/>
          <p:cNvSpPr>
            <a:spLocks noChangeShapeType="1"/>
          </p:cNvSpPr>
          <p:nvPr/>
        </p:nvSpPr>
        <p:spPr bwMode="ltGray">
          <a:xfrm flipH="1">
            <a:off x="1219200" y="37338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1149" name="Text Box 13"/>
          <p:cNvSpPr txBox="1">
            <a:spLocks noChangeArrowheads="1"/>
          </p:cNvSpPr>
          <p:nvPr/>
        </p:nvSpPr>
        <p:spPr bwMode="ltGray">
          <a:xfrm>
            <a:off x="1371600" y="5181600"/>
            <a:ext cx="1828800" cy="439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7</a:t>
            </a:r>
            <a:r>
              <a:rPr lang="en-US" altLang="zh-CN" baseline="0">
                <a:latin typeface="Times New Roman" panose="02020603050405020304" pitchFamily="18" charset="0"/>
              </a:rPr>
              <a:t>: i := u3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31150" name="Line 14"/>
          <p:cNvSpPr>
            <a:spLocks noChangeShapeType="1"/>
          </p:cNvSpPr>
          <p:nvPr/>
        </p:nvSpPr>
        <p:spPr bwMode="ltGray">
          <a:xfrm flipH="1">
            <a:off x="2590800" y="3733800"/>
            <a:ext cx="20638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1151" name="Freeform 15"/>
          <p:cNvSpPr/>
          <p:nvPr/>
        </p:nvSpPr>
        <p:spPr bwMode="ltGray">
          <a:xfrm>
            <a:off x="2659063" y="2319338"/>
            <a:ext cx="1387475" cy="3905250"/>
          </a:xfrm>
          <a:custGeom>
            <a:avLst/>
            <a:gdLst>
              <a:gd name="T0" fmla="*/ 0 w 874"/>
              <a:gd name="T1" fmla="*/ 2092 h 2460"/>
              <a:gd name="T2" fmla="*/ 638 w 874"/>
              <a:gd name="T3" fmla="*/ 2163 h 2460"/>
              <a:gd name="T4" fmla="*/ 797 w 874"/>
              <a:gd name="T5" fmla="*/ 311 h 2460"/>
              <a:gd name="T6" fmla="*/ 177 w 874"/>
              <a:gd name="T7" fmla="*/ 294 h 2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4" h="2460">
                <a:moveTo>
                  <a:pt x="0" y="2092"/>
                </a:moveTo>
                <a:cubicBezTo>
                  <a:pt x="106" y="2104"/>
                  <a:pt x="505" y="2460"/>
                  <a:pt x="638" y="2163"/>
                </a:cubicBezTo>
                <a:cubicBezTo>
                  <a:pt x="771" y="1866"/>
                  <a:pt x="874" y="622"/>
                  <a:pt x="797" y="311"/>
                </a:cubicBezTo>
                <a:cubicBezTo>
                  <a:pt x="720" y="0"/>
                  <a:pt x="306" y="298"/>
                  <a:pt x="177" y="29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1152" name="Freeform 16"/>
          <p:cNvSpPr/>
          <p:nvPr/>
        </p:nvSpPr>
        <p:spPr bwMode="ltGray">
          <a:xfrm>
            <a:off x="34925" y="2274888"/>
            <a:ext cx="1878013" cy="3051175"/>
          </a:xfrm>
          <a:custGeom>
            <a:avLst/>
            <a:gdLst>
              <a:gd name="T0" fmla="*/ 705 w 1183"/>
              <a:gd name="T1" fmla="*/ 1589 h 1922"/>
              <a:gd name="T2" fmla="*/ 93 w 1183"/>
              <a:gd name="T3" fmla="*/ 1695 h 1922"/>
              <a:gd name="T4" fmla="*/ 182 w 1183"/>
              <a:gd name="T5" fmla="*/ 224 h 1922"/>
              <a:gd name="T6" fmla="*/ 1183 w 1183"/>
              <a:gd name="T7" fmla="*/ 348 h 1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3" h="1922">
                <a:moveTo>
                  <a:pt x="705" y="1589"/>
                </a:moveTo>
                <a:cubicBezTo>
                  <a:pt x="603" y="1607"/>
                  <a:pt x="180" y="1922"/>
                  <a:pt x="93" y="1695"/>
                </a:cubicBezTo>
                <a:cubicBezTo>
                  <a:pt x="6" y="1468"/>
                  <a:pt x="0" y="448"/>
                  <a:pt x="182" y="224"/>
                </a:cubicBezTo>
                <a:cubicBezTo>
                  <a:pt x="364" y="0"/>
                  <a:pt x="975" y="322"/>
                  <a:pt x="1183" y="34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10.15</a:t>
            </a:r>
            <a:r>
              <a:rPr lang="zh-CN" altLang="en-US"/>
              <a:t>（续）</a:t>
            </a:r>
            <a:endParaRPr lang="zh-CN" altLang="en-US"/>
          </a:p>
        </p:txBody>
      </p:sp>
      <p:graphicFrame>
        <p:nvGraphicFramePr>
          <p:cNvPr id="732238" name="Group 78"/>
          <p:cNvGraphicFramePr>
            <a:graphicFrameLocks noGrp="1"/>
          </p:cNvGraphicFramePr>
          <p:nvPr/>
        </p:nvGraphicFramePr>
        <p:xfrm>
          <a:off x="838200" y="2057400"/>
          <a:ext cx="7848600" cy="3276600"/>
        </p:xfrm>
        <a:graphic>
          <a:graphicData uri="http://schemas.openxmlformats.org/drawingml/2006/table">
            <a:tbl>
              <a:tblPr/>
              <a:tblGrid>
                <a:gridCol w="914400"/>
                <a:gridCol w="1219200"/>
                <a:gridCol w="1143000"/>
                <a:gridCol w="1143000"/>
                <a:gridCol w="1066800"/>
                <a:gridCol w="1239838"/>
                <a:gridCol w="1122362"/>
              </a:tblGrid>
              <a:tr h="54610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块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初始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遍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遍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</a:tr>
              <a:tr h="546100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in[B]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out [B]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in[B]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out [B]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in[B]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out [B]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6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1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000 0000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111 0000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000 0000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111 0000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000 0000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111 0000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6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1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000 0000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000 1100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111 0011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001 1110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111 1111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001 1110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6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1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000 0000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000 0010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001 1110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000 1110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001 1110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000 1110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6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1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000 0000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000 0001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001 1110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001 0111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001 1110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001 0111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10.6.2  </a:t>
            </a:r>
            <a:r>
              <a:rPr lang="zh-CN" altLang="en-US"/>
              <a:t>可用表达式</a:t>
            </a:r>
            <a:endParaRPr lang="zh-CN" altLang="en-US"/>
          </a:p>
        </p:txBody>
      </p:sp>
      <p:sp>
        <p:nvSpPr>
          <p:cNvPr id="73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表达式</a:t>
            </a:r>
            <a:r>
              <a:rPr lang="en-US" altLang="zh-CN" sz="2800"/>
              <a:t>x+y</a:t>
            </a:r>
            <a:r>
              <a:rPr lang="zh-CN" altLang="en-US" sz="2800"/>
              <a:t>在</a:t>
            </a:r>
            <a:r>
              <a:rPr lang="en-US" altLang="zh-CN" sz="2800"/>
              <a:t>p</a:t>
            </a:r>
            <a:r>
              <a:rPr lang="zh-CN" altLang="en-US" sz="2800"/>
              <a:t>点可用（</a:t>
            </a:r>
            <a:r>
              <a:rPr lang="en-US" altLang="zh-CN" sz="2800">
                <a:solidFill>
                  <a:srgbClr val="FF3300"/>
                </a:solidFill>
              </a:rPr>
              <a:t>available</a:t>
            </a:r>
            <a:r>
              <a:rPr lang="zh-CN" altLang="en-US" sz="2800"/>
              <a:t>）</a:t>
            </a:r>
            <a:endParaRPr lang="zh-CN" altLang="en-US" sz="2800"/>
          </a:p>
          <a:p>
            <a:pPr lvl="1"/>
            <a:r>
              <a:rPr lang="zh-CN" altLang="en-US" sz="2400"/>
              <a:t>开始节点到</a:t>
            </a:r>
            <a:r>
              <a:rPr lang="en-US" altLang="zh-CN" sz="2400"/>
              <a:t>p</a:t>
            </a:r>
            <a:r>
              <a:rPr lang="zh-CN" altLang="en-US" sz="2400"/>
              <a:t>的每条路径都计算</a:t>
            </a:r>
            <a:r>
              <a:rPr lang="en-US" altLang="zh-CN" sz="2400"/>
              <a:t>x+y</a:t>
            </a:r>
            <a:endParaRPr lang="en-US" altLang="zh-CN" sz="2400"/>
          </a:p>
          <a:p>
            <a:pPr lvl="1"/>
            <a:r>
              <a:rPr lang="zh-CN" altLang="en-US" sz="2400"/>
              <a:t>最后一次计算后，再无对</a:t>
            </a:r>
            <a:r>
              <a:rPr lang="en-US" altLang="zh-CN" sz="2400"/>
              <a:t>x</a:t>
            </a:r>
            <a:r>
              <a:rPr lang="zh-CN" altLang="en-US" sz="2400"/>
              <a:t>、</a:t>
            </a:r>
            <a:r>
              <a:rPr lang="en-US" altLang="zh-CN" sz="2400"/>
              <a:t>y</a:t>
            </a:r>
            <a:r>
              <a:rPr lang="zh-CN" altLang="en-US" sz="2400"/>
              <a:t>的赋值</a:t>
            </a:r>
            <a:endParaRPr lang="zh-CN" altLang="en-US" sz="2400"/>
          </a:p>
          <a:p>
            <a:r>
              <a:rPr lang="zh-CN" altLang="en-US" sz="2800"/>
              <a:t>注销（</a:t>
            </a:r>
            <a:r>
              <a:rPr lang="en-US" altLang="zh-CN" sz="2800">
                <a:solidFill>
                  <a:srgbClr val="FF3300"/>
                </a:solidFill>
              </a:rPr>
              <a:t>kill</a:t>
            </a:r>
            <a:r>
              <a:rPr lang="zh-CN" altLang="en-US" sz="2800"/>
              <a:t>）</a:t>
            </a:r>
            <a:endParaRPr lang="zh-CN" altLang="en-US" sz="2800"/>
          </a:p>
          <a:p>
            <a:pPr lvl="1"/>
            <a:r>
              <a:rPr lang="zh-CN" altLang="en-US" sz="2400"/>
              <a:t>块对</a:t>
            </a:r>
            <a:r>
              <a:rPr lang="en-US" altLang="zh-CN" sz="2400"/>
              <a:t>x</a:t>
            </a:r>
            <a:r>
              <a:rPr lang="zh-CN" altLang="en-US" sz="2400"/>
              <a:t>、</a:t>
            </a:r>
            <a:r>
              <a:rPr lang="en-US" altLang="zh-CN" sz="2400"/>
              <a:t>y</a:t>
            </a:r>
            <a:r>
              <a:rPr lang="zh-CN" altLang="en-US" sz="2400"/>
              <a:t>赋值后没有重新计算表达式</a:t>
            </a:r>
            <a:endParaRPr lang="zh-CN" altLang="en-US" sz="2400"/>
          </a:p>
          <a:p>
            <a:r>
              <a:rPr lang="zh-CN" altLang="en-US" sz="2800"/>
              <a:t>生成（</a:t>
            </a:r>
            <a:r>
              <a:rPr lang="en-US" altLang="zh-CN" sz="2800">
                <a:solidFill>
                  <a:srgbClr val="FF3300"/>
                </a:solidFill>
              </a:rPr>
              <a:t>generate</a:t>
            </a:r>
            <a:r>
              <a:rPr lang="zh-CN" altLang="en-US" sz="2800"/>
              <a:t>）</a:t>
            </a:r>
            <a:endParaRPr lang="zh-CN" altLang="en-US" sz="2800"/>
          </a:p>
          <a:p>
            <a:pPr lvl="1"/>
            <a:r>
              <a:rPr lang="zh-CN" altLang="en-US" sz="2400"/>
              <a:t>块计算表达式后，没有重新定义</a:t>
            </a:r>
            <a:r>
              <a:rPr lang="en-US" altLang="zh-CN" sz="2400"/>
              <a:t>x</a:t>
            </a:r>
            <a:r>
              <a:rPr lang="zh-CN" altLang="en-US" sz="2400"/>
              <a:t>、</a:t>
            </a:r>
            <a:r>
              <a:rPr lang="en-US" altLang="zh-CN" sz="2400"/>
              <a:t>y</a:t>
            </a:r>
            <a:endParaRPr lang="en-US" altLang="zh-CN" sz="2400"/>
          </a:p>
          <a:p>
            <a:r>
              <a:rPr lang="zh-CN" altLang="en-US" sz="2800"/>
              <a:t>与到达定义概念相似，可类似计算</a:t>
            </a:r>
            <a:endParaRPr lang="zh-CN" altLang="en-US" sz="28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可用表达式</a:t>
            </a:r>
            <a:endParaRPr lang="zh-CN" altLang="en-US"/>
          </a:p>
        </p:txBody>
      </p:sp>
      <p:sp>
        <p:nvSpPr>
          <p:cNvPr id="73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609600" indent="-609600"/>
            <a:r>
              <a:rPr lang="zh-CN" altLang="en-US" sz="2800"/>
              <a:t>用途：检测公共表达式</a:t>
            </a:r>
            <a:endParaRPr lang="zh-CN" altLang="en-US" sz="2800"/>
          </a:p>
          <a:p>
            <a:pPr marL="609600" indent="-609600"/>
            <a:r>
              <a:rPr lang="zh-CN" altLang="en-US" sz="2800"/>
              <a:t>块生成的表达式集合的计算</a:t>
            </a:r>
            <a:endParaRPr lang="zh-CN" altLang="en-US" sz="2800"/>
          </a:p>
          <a:p>
            <a:pPr marL="990600" lvl="1" indent="-533400"/>
            <a:r>
              <a:rPr lang="zh-CN" altLang="en-US" sz="2400"/>
              <a:t>假定块前的点没有可用表达式</a:t>
            </a:r>
            <a:endParaRPr lang="zh-CN" altLang="en-US" sz="2400"/>
          </a:p>
          <a:p>
            <a:pPr marL="990600" lvl="1" indent="-533400"/>
            <a:r>
              <a:rPr lang="zh-CN" altLang="en-US" sz="2400"/>
              <a:t>点</a:t>
            </a:r>
            <a:r>
              <a:rPr lang="en-US" altLang="zh-CN" sz="2400"/>
              <a:t>p</a:t>
            </a:r>
            <a:r>
              <a:rPr lang="zh-CN" altLang="en-US" sz="2400"/>
              <a:t>处表达式集合</a:t>
            </a:r>
            <a:r>
              <a:rPr lang="en-US" altLang="zh-CN" sz="2400"/>
              <a:t>A</a:t>
            </a:r>
            <a:r>
              <a:rPr lang="zh-CN" altLang="en-US" sz="2400"/>
              <a:t>是可用的</a:t>
            </a:r>
            <a:endParaRPr lang="zh-CN" altLang="en-US" sz="2400"/>
          </a:p>
          <a:p>
            <a:pPr marL="990600" lvl="1" indent="-533400"/>
            <a:r>
              <a:rPr lang="en-US" altLang="zh-CN" sz="2400"/>
              <a:t>q</a:t>
            </a:r>
            <a:r>
              <a:rPr lang="zh-CN" altLang="en-US" sz="2400"/>
              <a:t>是</a:t>
            </a:r>
            <a:r>
              <a:rPr lang="en-US" altLang="zh-CN" sz="2400"/>
              <a:t>p</a:t>
            </a:r>
            <a:r>
              <a:rPr lang="zh-CN" altLang="en-US" sz="2400"/>
              <a:t>之后的点，之间有语句</a:t>
            </a:r>
            <a:r>
              <a:rPr lang="en-US" altLang="zh-CN" sz="2400"/>
              <a:t>x := y + z</a:t>
            </a:r>
            <a:endParaRPr lang="en-US" altLang="zh-CN" sz="2400"/>
          </a:p>
          <a:p>
            <a:pPr marL="990600" lvl="1" indent="-533400"/>
            <a:r>
              <a:rPr lang="zh-CN" altLang="en-US" sz="2400"/>
              <a:t>点</a:t>
            </a:r>
            <a:r>
              <a:rPr lang="en-US" altLang="zh-CN" sz="2400"/>
              <a:t>p</a:t>
            </a:r>
            <a:r>
              <a:rPr lang="zh-CN" altLang="en-US" sz="2400"/>
              <a:t>处可用表达式的计算</a:t>
            </a:r>
            <a:endParaRPr lang="zh-CN" altLang="en-US" sz="2400"/>
          </a:p>
          <a:p>
            <a:pPr marL="1371600" lvl="2" indent="-457200">
              <a:buFont typeface="Wingdings" panose="05000000000000000000" pitchFamily="2" charset="2"/>
              <a:buAutoNum type="arabicPeriod"/>
            </a:pPr>
            <a:r>
              <a:rPr lang="zh-CN" altLang="en-US" sz="2000"/>
              <a:t>将表达式</a:t>
            </a:r>
            <a:r>
              <a:rPr lang="en-US" altLang="zh-CN" sz="2000"/>
              <a:t>y+z</a:t>
            </a:r>
            <a:r>
              <a:rPr lang="zh-CN" altLang="en-US" sz="2000"/>
              <a:t>添加到</a:t>
            </a:r>
            <a:r>
              <a:rPr lang="en-US" altLang="zh-CN" sz="2000"/>
              <a:t>A</a:t>
            </a:r>
            <a:r>
              <a:rPr lang="zh-CN" altLang="en-US" sz="2000"/>
              <a:t>中</a:t>
            </a:r>
            <a:endParaRPr lang="zh-CN" altLang="en-US" sz="2000"/>
          </a:p>
          <a:p>
            <a:pPr marL="1371600" lvl="2" indent="-457200">
              <a:buFont typeface="Wingdings" panose="05000000000000000000" pitchFamily="2" charset="2"/>
              <a:buAutoNum type="arabicPeriod"/>
            </a:pPr>
            <a:r>
              <a:rPr lang="zh-CN" altLang="en-US" sz="2000"/>
              <a:t>从</a:t>
            </a:r>
            <a:r>
              <a:rPr lang="en-US" altLang="zh-CN" sz="2000"/>
              <a:t>A</a:t>
            </a:r>
            <a:r>
              <a:rPr lang="zh-CN" altLang="en-US" sz="2000"/>
              <a:t>中删除任何含有</a:t>
            </a:r>
            <a:r>
              <a:rPr lang="en-US" altLang="zh-CN" sz="2000"/>
              <a:t>x</a:t>
            </a:r>
            <a:r>
              <a:rPr lang="zh-CN" altLang="en-US" sz="2000"/>
              <a:t>的表达式</a:t>
            </a:r>
            <a:endParaRPr lang="zh-CN" altLang="en-US" sz="2000"/>
          </a:p>
          <a:p>
            <a:pPr marL="990600" lvl="1" indent="-533400"/>
            <a:r>
              <a:rPr lang="zh-CN" altLang="en-US" sz="2400"/>
              <a:t>注销表达式集合的计算</a:t>
            </a:r>
            <a:endParaRPr lang="zh-CN" altLang="en-US" sz="2400"/>
          </a:p>
          <a:p>
            <a:pPr marL="1371600" lvl="2" indent="-457200"/>
            <a:r>
              <a:rPr lang="en-US" altLang="zh-CN" sz="2000"/>
              <a:t>y+z</a:t>
            </a:r>
            <a:r>
              <a:rPr lang="zh-CN" altLang="en-US" sz="2000"/>
              <a:t>：</a:t>
            </a:r>
            <a:r>
              <a:rPr lang="en-US" altLang="zh-CN" sz="2000"/>
              <a:t>y</a:t>
            </a:r>
            <a:r>
              <a:rPr lang="zh-CN" altLang="en-US" sz="2000"/>
              <a:t>、</a:t>
            </a:r>
            <a:r>
              <a:rPr lang="en-US" altLang="zh-CN" sz="2000"/>
              <a:t>z</a:t>
            </a:r>
            <a:r>
              <a:rPr lang="zh-CN" altLang="en-US" sz="2000"/>
              <a:t>在块中定义，</a:t>
            </a:r>
            <a:r>
              <a:rPr lang="en-US" altLang="zh-CN" sz="2000"/>
              <a:t>y+z</a:t>
            </a:r>
            <a:r>
              <a:rPr lang="zh-CN" altLang="en-US" sz="2000"/>
              <a:t>不由该块生成</a:t>
            </a:r>
            <a:endParaRPr lang="zh-CN" altLang="en-US" sz="20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10.16</a:t>
            </a:r>
            <a:endParaRPr lang="en-US" altLang="zh-CN"/>
          </a:p>
        </p:txBody>
      </p:sp>
      <p:graphicFrame>
        <p:nvGraphicFramePr>
          <p:cNvPr id="735390" name="Group 158"/>
          <p:cNvGraphicFramePr>
            <a:graphicFrameLocks noGrp="1"/>
          </p:cNvGraphicFramePr>
          <p:nvPr/>
        </p:nvGraphicFramePr>
        <p:xfrm>
          <a:off x="1524000" y="1295400"/>
          <a:ext cx="6096000" cy="4053840"/>
        </p:xfrm>
        <a:graphic>
          <a:graphicData uri="http://schemas.openxmlformats.org/drawingml/2006/table">
            <a:tbl>
              <a:tblPr/>
              <a:tblGrid>
                <a:gridCol w="3048000"/>
                <a:gridCol w="3048000"/>
              </a:tblGrid>
              <a:tr h="355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语句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可用表达式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无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 := b + c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仅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b+c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 := a – d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仅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a-d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 := b + c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仅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a-d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 := a – d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......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无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可用表达式的计算</a:t>
            </a:r>
            <a:endParaRPr lang="zh-CN" altLang="en-US"/>
          </a:p>
        </p:txBody>
      </p:sp>
      <p:sp>
        <p:nvSpPr>
          <p:cNvPr id="73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371600"/>
            <a:ext cx="7964488" cy="5486400"/>
          </a:xfrm>
        </p:spPr>
        <p:txBody>
          <a:bodyPr/>
          <a:lstStyle/>
          <a:p>
            <a:r>
              <a:rPr lang="en-US" altLang="zh-CN" sz="2800" dirty="0"/>
              <a:t>in[B], out[B], </a:t>
            </a:r>
            <a:r>
              <a:rPr lang="en-US" altLang="zh-CN" sz="2800" dirty="0" err="1"/>
              <a:t>e_gen</a:t>
            </a:r>
            <a:r>
              <a:rPr lang="en-US" altLang="zh-CN" sz="2800" dirty="0"/>
              <a:t>[B], </a:t>
            </a:r>
            <a:r>
              <a:rPr lang="en-US" altLang="zh-CN" sz="2800" dirty="0" err="1"/>
              <a:t>e_kill</a:t>
            </a:r>
            <a:r>
              <a:rPr lang="en-US" altLang="zh-CN" sz="2800" dirty="0"/>
              <a:t>[B]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聚合操作为交集</a:t>
            </a:r>
            <a:endParaRPr lang="zh-CN" altLang="en-US" sz="2800" dirty="0"/>
          </a:p>
          <a:p>
            <a:pPr lvl="1"/>
            <a:r>
              <a:rPr lang="zh-CN" altLang="en-US" sz="2400" dirty="0"/>
              <a:t>所有前驱末尾都可用，表达式才在块的开始可用</a:t>
            </a:r>
            <a:endParaRPr lang="zh-CN" altLang="en-US" sz="2400" dirty="0"/>
          </a:p>
          <a:p>
            <a:r>
              <a:rPr lang="zh-CN" altLang="en-US" sz="2800" dirty="0"/>
              <a:t>到达定义计算</a:t>
            </a:r>
            <a:r>
              <a:rPr lang="en-US" altLang="zh-CN" sz="2800" dirty="0"/>
              <a:t>——</a:t>
            </a:r>
            <a:r>
              <a:rPr lang="zh-CN" altLang="en-US" sz="2800" dirty="0"/>
              <a:t>“最小解”，空集开始逐渐增大</a:t>
            </a:r>
            <a:br>
              <a:rPr lang="zh-CN" altLang="en-US" sz="2800" dirty="0"/>
            </a:br>
            <a:r>
              <a:rPr lang="zh-CN" altLang="en-US" sz="2800" dirty="0"/>
              <a:t>可用表达式计算</a:t>
            </a:r>
            <a:r>
              <a:rPr lang="en-US" altLang="zh-CN" sz="2800" dirty="0"/>
              <a:t>——</a:t>
            </a:r>
            <a:r>
              <a:rPr lang="zh-CN" altLang="en-US" sz="2800" dirty="0"/>
              <a:t>“最大解”，非常大的解开始逐渐减小</a:t>
            </a:r>
            <a:endParaRPr lang="zh-CN" altLang="en-US" sz="2800" dirty="0"/>
          </a:p>
        </p:txBody>
      </p:sp>
      <p:graphicFrame>
        <p:nvGraphicFramePr>
          <p:cNvPr id="736260" name="Object 4"/>
          <p:cNvGraphicFramePr>
            <a:graphicFrameLocks noChangeAspect="1"/>
          </p:cNvGraphicFramePr>
          <p:nvPr/>
        </p:nvGraphicFramePr>
        <p:xfrm>
          <a:off x="1371600" y="1828800"/>
          <a:ext cx="5029200" cy="163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73" name="Equation" r:id="rId1" imgW="2540000" imgH="825500" progId="Equation.3">
                  <p:embed/>
                </p:oleObj>
              </mc:Choice>
              <mc:Fallback>
                <p:oleObj name="Equation" r:id="rId1" imgW="2540000" imgH="825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828800"/>
                        <a:ext cx="5029200" cy="163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10.17</a:t>
            </a:r>
            <a:endParaRPr lang="en-US" altLang="zh-CN"/>
          </a:p>
        </p:txBody>
      </p:sp>
      <p:sp>
        <p:nvSpPr>
          <p:cNvPr id="73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86200" y="1371600"/>
            <a:ext cx="5068888" cy="47244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e_gen[B</a:t>
            </a:r>
            <a:r>
              <a:rPr lang="en-US" altLang="zh-CN" sz="2400" baseline="-25000"/>
              <a:t>2</a:t>
            </a:r>
            <a:r>
              <a:rPr lang="en-US" altLang="zh-CN" sz="2400"/>
              <a:t>]: G		e_kill[B</a:t>
            </a:r>
            <a:r>
              <a:rPr lang="en-US" altLang="zh-CN" sz="2400" baseline="-25000"/>
              <a:t>2</a:t>
            </a:r>
            <a:r>
              <a:rPr lang="en-US" altLang="zh-CN" sz="2400"/>
              <a:t>]: K</a:t>
            </a:r>
            <a:endParaRPr lang="en-US" altLang="zh-CN" sz="24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out[B</a:t>
            </a:r>
            <a:r>
              <a:rPr lang="en-US" altLang="zh-CN" sz="2400" baseline="-25000"/>
              <a:t>2</a:t>
            </a:r>
            <a:r>
              <a:rPr lang="en-US" altLang="zh-CN" sz="2400"/>
              <a:t>]: O</a:t>
            </a:r>
            <a:r>
              <a:rPr lang="en-US" altLang="zh-CN" sz="2400" baseline="30000"/>
              <a:t>j+1 </a:t>
            </a:r>
            <a:r>
              <a:rPr lang="en-US" altLang="zh-CN" sz="2400"/>
              <a:t>= G</a:t>
            </a:r>
            <a:r>
              <a:rPr lang="en-US" altLang="zh-CN" sz="2400">
                <a:latin typeface="宋体" panose="02010600030101010101" pitchFamily="2" charset="-122"/>
              </a:rPr>
              <a:t>∪</a:t>
            </a:r>
            <a:r>
              <a:rPr lang="en-US" altLang="zh-CN" sz="2400"/>
              <a:t>(I</a:t>
            </a:r>
            <a:r>
              <a:rPr lang="en-US" altLang="zh-CN" sz="2400" baseline="30000"/>
              <a:t>j</a:t>
            </a:r>
            <a:r>
              <a:rPr lang="en-US" altLang="zh-CN" sz="2400"/>
              <a:t> – K)</a:t>
            </a:r>
            <a:endParaRPr lang="en-US" altLang="zh-CN" sz="24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in[B</a:t>
            </a:r>
            <a:r>
              <a:rPr lang="en-US" altLang="zh-CN" sz="2400" baseline="-25000"/>
              <a:t>2</a:t>
            </a:r>
            <a:r>
              <a:rPr lang="en-US" altLang="zh-CN" sz="2400"/>
              <a:t>]: I</a:t>
            </a:r>
            <a:r>
              <a:rPr lang="en-US" altLang="zh-CN" sz="2400" baseline="30000"/>
              <a:t>j+1</a:t>
            </a:r>
            <a:r>
              <a:rPr lang="en-US" altLang="zh-CN" sz="2400"/>
              <a:t> = out[B</a:t>
            </a:r>
            <a:r>
              <a:rPr lang="en-US" altLang="zh-CN" sz="2400" baseline="-25000"/>
              <a:t>1</a:t>
            </a:r>
            <a:r>
              <a:rPr lang="en-US" altLang="zh-CN" sz="2400"/>
              <a:t>]</a:t>
            </a: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</a:rPr>
              <a:t>∩</a:t>
            </a:r>
            <a:r>
              <a:rPr lang="en-US" altLang="zh-CN" sz="2400"/>
              <a:t>O</a:t>
            </a:r>
            <a:r>
              <a:rPr lang="en-US" altLang="zh-CN" sz="2400" baseline="30000"/>
              <a:t>j+1</a:t>
            </a:r>
            <a:endParaRPr lang="en-US" altLang="zh-CN" sz="24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U: </a:t>
            </a:r>
            <a:r>
              <a:rPr lang="zh-CN" altLang="en-US" sz="2400"/>
              <a:t>表达式全集</a:t>
            </a:r>
            <a:endParaRPr lang="zh-CN" altLang="en-US" sz="2400"/>
          </a:p>
          <a:p>
            <a:pPr>
              <a:buFont typeface="Wingdings" panose="05000000000000000000" pitchFamily="2" charset="2"/>
              <a:buNone/>
            </a:pPr>
            <a:endParaRPr lang="zh-CN" altLang="en-US" sz="24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I</a:t>
            </a:r>
            <a:r>
              <a:rPr lang="en-US" altLang="zh-CN" sz="2400" baseline="30000"/>
              <a:t>0</a:t>
            </a:r>
            <a:r>
              <a:rPr lang="en-US" altLang="zh-CN" sz="2400"/>
              <a:t> = U</a:t>
            </a:r>
            <a:endParaRPr lang="en-US" altLang="zh-CN" sz="24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O</a:t>
            </a:r>
            <a:r>
              <a:rPr lang="en-US" altLang="zh-CN" sz="2400" baseline="30000"/>
              <a:t>1</a:t>
            </a:r>
            <a:r>
              <a:rPr lang="en-US" altLang="zh-CN" sz="2400"/>
              <a:t> = U – K</a:t>
            </a:r>
            <a:endParaRPr lang="en-US" altLang="zh-CN" sz="24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I</a:t>
            </a:r>
            <a:r>
              <a:rPr lang="en-US" altLang="zh-CN" sz="2400" baseline="30000"/>
              <a:t>1</a:t>
            </a:r>
            <a:r>
              <a:rPr lang="en-US" altLang="zh-CN" sz="2400"/>
              <a:t> = out[B</a:t>
            </a:r>
            <a:r>
              <a:rPr lang="en-US" altLang="zh-CN" sz="2400" baseline="-25000"/>
              <a:t>1</a:t>
            </a:r>
            <a:r>
              <a:rPr lang="en-US" altLang="zh-CN" sz="2400"/>
              <a:t>] – K</a:t>
            </a:r>
            <a:endParaRPr lang="en-US" altLang="zh-CN" sz="24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O</a:t>
            </a:r>
            <a:r>
              <a:rPr lang="en-US" altLang="zh-CN" sz="2400" baseline="30000"/>
              <a:t>2</a:t>
            </a:r>
            <a:r>
              <a:rPr lang="en-US" altLang="zh-CN" sz="2400"/>
              <a:t> = G</a:t>
            </a:r>
            <a:r>
              <a:rPr lang="en-US" altLang="zh-CN" sz="2400">
                <a:latin typeface="宋体" panose="02010600030101010101" pitchFamily="2" charset="-122"/>
              </a:rPr>
              <a:t>∪</a:t>
            </a:r>
            <a:r>
              <a:rPr lang="en-US" altLang="zh-CN" sz="2400"/>
              <a:t>(out[B</a:t>
            </a:r>
            <a:r>
              <a:rPr lang="en-US" altLang="zh-CN" sz="2400" baseline="-25000"/>
              <a:t>1</a:t>
            </a:r>
            <a:r>
              <a:rPr lang="en-US" altLang="zh-CN" sz="2400"/>
              <a:t>] – K)</a:t>
            </a:r>
            <a:endParaRPr lang="en-US" altLang="zh-CN" sz="2400"/>
          </a:p>
        </p:txBody>
      </p:sp>
      <p:sp>
        <p:nvSpPr>
          <p:cNvPr id="737284" name="Text Box 4"/>
          <p:cNvSpPr txBox="1">
            <a:spLocks noChangeArrowheads="1"/>
          </p:cNvSpPr>
          <p:nvPr/>
        </p:nvSpPr>
        <p:spPr bwMode="ltGray">
          <a:xfrm>
            <a:off x="1146175" y="1676400"/>
            <a:ext cx="16002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37285" name="Text Box 5"/>
          <p:cNvSpPr txBox="1">
            <a:spLocks noChangeArrowheads="1"/>
          </p:cNvSpPr>
          <p:nvPr/>
        </p:nvSpPr>
        <p:spPr bwMode="ltGray">
          <a:xfrm>
            <a:off x="1146175" y="2514600"/>
            <a:ext cx="16002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37286" name="Line 6"/>
          <p:cNvSpPr>
            <a:spLocks noChangeShapeType="1"/>
          </p:cNvSpPr>
          <p:nvPr/>
        </p:nvSpPr>
        <p:spPr bwMode="ltGray">
          <a:xfrm>
            <a:off x="1984375" y="2133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288" name="Line 8"/>
          <p:cNvSpPr>
            <a:spLocks noChangeShapeType="1"/>
          </p:cNvSpPr>
          <p:nvPr/>
        </p:nvSpPr>
        <p:spPr bwMode="ltGray">
          <a:xfrm>
            <a:off x="1984375" y="299085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289" name="Freeform 9"/>
          <p:cNvSpPr/>
          <p:nvPr/>
        </p:nvSpPr>
        <p:spPr bwMode="ltGray">
          <a:xfrm>
            <a:off x="609600" y="2282825"/>
            <a:ext cx="536575" cy="892175"/>
          </a:xfrm>
          <a:custGeom>
            <a:avLst/>
            <a:gdLst>
              <a:gd name="T0" fmla="*/ 338 w 338"/>
              <a:gd name="T1" fmla="*/ 434 h 562"/>
              <a:gd name="T2" fmla="*/ 115 w 338"/>
              <a:gd name="T3" fmla="*/ 538 h 562"/>
              <a:gd name="T4" fmla="*/ 2 w 338"/>
              <a:gd name="T5" fmla="*/ 290 h 562"/>
              <a:gd name="T6" fmla="*/ 106 w 338"/>
              <a:gd name="T7" fmla="*/ 24 h 562"/>
              <a:gd name="T8" fmla="*/ 338 w 338"/>
              <a:gd name="T9" fmla="*/ 146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8" h="562">
                <a:moveTo>
                  <a:pt x="338" y="434"/>
                </a:moveTo>
                <a:cubicBezTo>
                  <a:pt x="301" y="451"/>
                  <a:pt x="171" y="562"/>
                  <a:pt x="115" y="538"/>
                </a:cubicBezTo>
                <a:cubicBezTo>
                  <a:pt x="59" y="514"/>
                  <a:pt x="4" y="376"/>
                  <a:pt x="2" y="290"/>
                </a:cubicBezTo>
                <a:cubicBezTo>
                  <a:pt x="0" y="204"/>
                  <a:pt x="50" y="48"/>
                  <a:pt x="106" y="24"/>
                </a:cubicBezTo>
                <a:cubicBezTo>
                  <a:pt x="162" y="0"/>
                  <a:pt x="290" y="121"/>
                  <a:pt x="338" y="14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290" name="Rectangle 10"/>
          <p:cNvSpPr>
            <a:spLocks noChangeArrowheads="1"/>
          </p:cNvSpPr>
          <p:nvPr/>
        </p:nvSpPr>
        <p:spPr bwMode="auto">
          <a:xfrm>
            <a:off x="1103313" y="3581400"/>
            <a:ext cx="3240087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aseline="0"/>
              <a:t>I</a:t>
            </a:r>
            <a:r>
              <a:rPr lang="en-US" altLang="zh-CN" baseline="30000"/>
              <a:t>0</a:t>
            </a:r>
            <a:r>
              <a:rPr lang="en-US" altLang="zh-CN" baseline="0"/>
              <a:t> = </a:t>
            </a:r>
            <a:r>
              <a:rPr lang="en-US" altLang="zh-CN" baseline="0">
                <a:cs typeface="Times New Roman" panose="02020603050405020304" pitchFamily="18" charset="0"/>
              </a:rPr>
              <a:t>Φ</a:t>
            </a:r>
            <a:endParaRPr lang="en-US" altLang="zh-CN" baseline="0"/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aseline="0"/>
              <a:t>O</a:t>
            </a:r>
            <a:r>
              <a:rPr lang="en-US" altLang="zh-CN" baseline="30000"/>
              <a:t>1</a:t>
            </a:r>
            <a:r>
              <a:rPr lang="en-US" altLang="zh-CN" baseline="0"/>
              <a:t> = G</a:t>
            </a:r>
            <a:endParaRPr lang="en-US" altLang="zh-CN" baseline="0"/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aseline="0"/>
              <a:t>I</a:t>
            </a:r>
            <a:r>
              <a:rPr lang="en-US" altLang="zh-CN" baseline="30000"/>
              <a:t>1</a:t>
            </a:r>
            <a:r>
              <a:rPr lang="en-US" altLang="zh-CN" baseline="0"/>
              <a:t> = out[B</a:t>
            </a:r>
            <a:r>
              <a:rPr lang="en-US" altLang="zh-CN"/>
              <a:t>1</a:t>
            </a:r>
            <a:r>
              <a:rPr lang="en-US" altLang="zh-CN" baseline="0"/>
              <a:t>]</a:t>
            </a:r>
            <a:r>
              <a:rPr lang="en-US" altLang="zh-CN" baseline="0">
                <a:solidFill>
                  <a:srgbClr val="000000"/>
                </a:solidFill>
              </a:rPr>
              <a:t>∩G</a:t>
            </a:r>
            <a:endParaRPr lang="en-US" altLang="zh-CN" baseline="0"/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aseline="0"/>
              <a:t>O</a:t>
            </a:r>
            <a:r>
              <a:rPr lang="en-US" altLang="zh-CN" baseline="30000"/>
              <a:t>2</a:t>
            </a:r>
            <a:r>
              <a:rPr lang="en-US" altLang="zh-CN" baseline="0"/>
              <a:t> = G</a:t>
            </a:r>
            <a:endParaRPr lang="en-US" altLang="zh-CN" baseline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10.3  </a:t>
            </a:r>
            <a:r>
              <a:rPr lang="zh-CN" altLang="en-US"/>
              <a:t>可用表达式计算</a:t>
            </a:r>
            <a:endParaRPr lang="zh-CN" altLang="en-US"/>
          </a:p>
        </p:txBody>
      </p:sp>
      <p:sp>
        <p:nvSpPr>
          <p:cNvPr id="73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10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/>
              <a:t>输入：流图</a:t>
            </a:r>
            <a:r>
              <a:rPr lang="en-US" altLang="zh-CN" sz="2400"/>
              <a:t>G</a:t>
            </a:r>
            <a:r>
              <a:rPr lang="zh-CN" altLang="en-US" sz="2400"/>
              <a:t>，块的</a:t>
            </a:r>
            <a:r>
              <a:rPr lang="en-US" altLang="zh-CN" sz="2400"/>
              <a:t>e_gen</a:t>
            </a:r>
            <a:r>
              <a:rPr lang="zh-CN" altLang="en-US" sz="2400"/>
              <a:t>和</a:t>
            </a:r>
            <a:r>
              <a:rPr lang="en-US" altLang="zh-CN" sz="2400"/>
              <a:t>e_kill</a:t>
            </a:r>
            <a:r>
              <a:rPr lang="zh-CN" altLang="en-US" sz="2400"/>
              <a:t>都已算出，开始块</a:t>
            </a:r>
            <a:r>
              <a:rPr lang="en-US" altLang="zh-CN" sz="2400"/>
              <a:t>B</a:t>
            </a:r>
            <a:r>
              <a:rPr lang="en-US" altLang="zh-CN" sz="2400" baseline="-25000"/>
              <a:t>1</a:t>
            </a:r>
            <a:endParaRPr lang="en-US" altLang="zh-CN" sz="24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/>
              <a:t>输出：每个块的</a:t>
            </a:r>
            <a:r>
              <a:rPr lang="en-US" altLang="zh-CN" sz="2400"/>
              <a:t>in</a:t>
            </a:r>
            <a:r>
              <a:rPr lang="zh-CN" altLang="en-US" sz="2400"/>
              <a:t>集合</a:t>
            </a:r>
            <a:endParaRPr lang="zh-CN" altLang="en-US" sz="24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/>
              <a:t>方法：</a:t>
            </a:r>
            <a:endParaRPr lang="zh-CN" altLang="en-US" sz="24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in[B</a:t>
            </a:r>
            <a:r>
              <a:rPr lang="en-US" altLang="zh-CN" sz="2000" baseline="-25000"/>
              <a:t>1</a:t>
            </a:r>
            <a:r>
              <a:rPr lang="en-US" altLang="zh-CN" sz="2000"/>
              <a:t>] := </a:t>
            </a:r>
            <a:r>
              <a:rPr lang="en-US" altLang="zh-CN" sz="2000">
                <a:cs typeface="Times New Roman" panose="02020603050405020304" pitchFamily="18" charset="0"/>
              </a:rPr>
              <a:t>Φ</a:t>
            </a:r>
            <a:endParaRPr lang="en-US" altLang="zh-CN" sz="200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out[B</a:t>
            </a:r>
            <a:r>
              <a:rPr lang="en-US" altLang="zh-CN" sz="2000" baseline="-25000">
                <a:cs typeface="Times New Roman" panose="02020603050405020304" pitchFamily="18" charset="0"/>
              </a:rPr>
              <a:t>1</a:t>
            </a:r>
            <a:r>
              <a:rPr lang="en-US" altLang="zh-CN" sz="2000">
                <a:cs typeface="Times New Roman" panose="02020603050405020304" pitchFamily="18" charset="0"/>
              </a:rPr>
              <a:t>] := e_gen[B</a:t>
            </a:r>
            <a:r>
              <a:rPr lang="en-US" altLang="zh-CN" sz="2000" baseline="-25000">
                <a:cs typeface="Times New Roman" panose="02020603050405020304" pitchFamily="18" charset="0"/>
              </a:rPr>
              <a:t>1</a:t>
            </a:r>
            <a:r>
              <a:rPr lang="en-US" altLang="zh-CN" sz="2000">
                <a:cs typeface="Times New Roman" panose="02020603050405020304" pitchFamily="18" charset="0"/>
              </a:rPr>
              <a:t>]</a:t>
            </a:r>
            <a:endParaRPr lang="en-US" altLang="zh-CN" sz="200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 b="1">
                <a:cs typeface="Times New Roman" panose="02020603050405020304" pitchFamily="18" charset="0"/>
              </a:rPr>
              <a:t>for</a:t>
            </a:r>
            <a:r>
              <a:rPr lang="en-US" altLang="zh-CN" sz="2000">
                <a:cs typeface="Times New Roman" panose="02020603050405020304" pitchFamily="18" charset="0"/>
              </a:rPr>
              <a:t> B &lt;&gt; B</a:t>
            </a:r>
            <a:r>
              <a:rPr lang="en-US" altLang="zh-CN" sz="2000" baseline="-25000">
                <a:cs typeface="Times New Roman" panose="02020603050405020304" pitchFamily="18" charset="0"/>
              </a:rPr>
              <a:t>1</a:t>
            </a:r>
            <a:r>
              <a:rPr lang="en-US" altLang="zh-CN" sz="2000"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cs typeface="Times New Roman" panose="02020603050405020304" pitchFamily="18" charset="0"/>
              </a:rPr>
              <a:t>do</a:t>
            </a:r>
            <a:r>
              <a:rPr lang="en-US" altLang="zh-CN" sz="2000">
                <a:cs typeface="Times New Roman" panose="02020603050405020304" pitchFamily="18" charset="0"/>
              </a:rPr>
              <a:t> out[B] := U – e</a:t>
            </a:r>
            <a:r>
              <a:rPr lang="en-US" altLang="zh-CN" sz="2000"/>
              <a:t>_kill[B];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change := true;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 b="1"/>
              <a:t>while</a:t>
            </a:r>
            <a:r>
              <a:rPr lang="en-US" altLang="zh-CN" sz="2000"/>
              <a:t> change </a:t>
            </a:r>
            <a:r>
              <a:rPr lang="en-US" altLang="zh-CN" sz="2000" b="1"/>
              <a:t>do</a:t>
            </a:r>
            <a:r>
              <a:rPr lang="en-US" altLang="zh-CN" sz="2000"/>
              <a:t> </a:t>
            </a:r>
            <a:r>
              <a:rPr lang="en-US" altLang="zh-CN" sz="2000" b="1"/>
              <a:t>begin</a:t>
            </a:r>
            <a:endParaRPr lang="en-US" altLang="zh-CN" sz="2000" b="1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change := false;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</a:t>
            </a:r>
            <a:r>
              <a:rPr lang="en-US" altLang="zh-CN" sz="2000" b="1"/>
              <a:t>for</a:t>
            </a:r>
            <a:r>
              <a:rPr lang="en-US" altLang="zh-CN" sz="2000"/>
              <a:t> B &lt;&gt; B</a:t>
            </a:r>
            <a:r>
              <a:rPr lang="en-US" altLang="zh-CN" sz="2000" baseline="-25000"/>
              <a:t>1</a:t>
            </a:r>
            <a:r>
              <a:rPr lang="en-US" altLang="zh-CN" sz="2000"/>
              <a:t> </a:t>
            </a:r>
            <a:r>
              <a:rPr lang="en-US" altLang="zh-CN" sz="2000" b="1"/>
              <a:t>do</a:t>
            </a:r>
            <a:r>
              <a:rPr lang="en-US" altLang="zh-CN" sz="2000"/>
              <a:t> </a:t>
            </a:r>
            <a:r>
              <a:rPr lang="en-US" altLang="zh-CN" sz="2000" b="1"/>
              <a:t>begin</a:t>
            </a:r>
            <a:endParaRPr lang="en-US" altLang="zh-CN" sz="2000" b="1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</a:t>
            </a:r>
            <a:r>
              <a:rPr lang="en-US" altLang="zh-CN" sz="2000" b="1"/>
              <a:t>end</a:t>
            </a:r>
            <a:endParaRPr lang="en-US" altLang="zh-CN" sz="2000" b="1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 b="1"/>
              <a:t>end</a:t>
            </a:r>
            <a:endParaRPr lang="en-US" altLang="zh-CN" sz="2000" b="1"/>
          </a:p>
        </p:txBody>
      </p:sp>
      <p:graphicFrame>
        <p:nvGraphicFramePr>
          <p:cNvPr id="738309" name="Object 5"/>
          <p:cNvGraphicFramePr>
            <a:graphicFrameLocks noChangeAspect="1"/>
          </p:cNvGraphicFramePr>
          <p:nvPr/>
        </p:nvGraphicFramePr>
        <p:xfrm>
          <a:off x="1603375" y="4762500"/>
          <a:ext cx="4264025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422" name="Equation" r:id="rId1" imgW="2603500" imgH="812800" progId="Equation.3">
                  <p:embed/>
                </p:oleObj>
              </mc:Choice>
              <mc:Fallback>
                <p:oleObj name="Equation" r:id="rId1" imgW="2603500" imgH="812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3375" y="4762500"/>
                        <a:ext cx="4264025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10.6.3  </a:t>
            </a:r>
            <a:r>
              <a:rPr lang="zh-CN" altLang="en-US"/>
              <a:t>活跃变量分析</a:t>
            </a:r>
            <a:endParaRPr lang="zh-CN" altLang="en-US"/>
          </a:p>
        </p:txBody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变量</a:t>
            </a:r>
            <a:r>
              <a:rPr lang="en-US" altLang="zh-CN" sz="2800"/>
              <a:t>x</a:t>
            </a:r>
            <a:r>
              <a:rPr lang="zh-CN" altLang="en-US" sz="2800"/>
              <a:t>和点</a:t>
            </a:r>
            <a:r>
              <a:rPr lang="en-US" altLang="zh-CN" sz="2800"/>
              <a:t>p</a:t>
            </a:r>
            <a:r>
              <a:rPr lang="zh-CN" altLang="en-US" sz="2800"/>
              <a:t>，</a:t>
            </a:r>
            <a:r>
              <a:rPr lang="en-US" altLang="zh-CN" sz="2800"/>
              <a:t>x</a:t>
            </a:r>
            <a:r>
              <a:rPr lang="zh-CN" altLang="en-US" sz="2800"/>
              <a:t>在</a:t>
            </a:r>
            <a:r>
              <a:rPr lang="en-US" altLang="zh-CN" sz="2800"/>
              <a:t>p</a:t>
            </a:r>
            <a:r>
              <a:rPr lang="zh-CN" altLang="en-US" sz="2800"/>
              <a:t>点是活跃的</a:t>
            </a:r>
            <a:endParaRPr lang="zh-CN" altLang="en-US" sz="2800"/>
          </a:p>
          <a:p>
            <a:pPr lvl="1"/>
            <a:r>
              <a:rPr lang="zh-CN" altLang="en-US" sz="2400"/>
              <a:t>从</a:t>
            </a:r>
            <a:r>
              <a:rPr lang="en-US" altLang="zh-CN" sz="2400"/>
              <a:t>p</a:t>
            </a:r>
            <a:r>
              <a:rPr lang="zh-CN" altLang="en-US" sz="2400"/>
              <a:t>开始的路径可以引用</a:t>
            </a:r>
            <a:r>
              <a:rPr lang="en-US" altLang="zh-CN" sz="2400"/>
              <a:t>x</a:t>
            </a:r>
            <a:r>
              <a:rPr lang="zh-CN" altLang="en-US" sz="2400"/>
              <a:t>在</a:t>
            </a:r>
            <a:r>
              <a:rPr lang="en-US" altLang="zh-CN" sz="2400"/>
              <a:t>p</a:t>
            </a:r>
            <a:r>
              <a:rPr lang="zh-CN" altLang="en-US" sz="2400"/>
              <a:t>点的值</a:t>
            </a:r>
            <a:endParaRPr lang="zh-CN" altLang="en-US" sz="2400"/>
          </a:p>
          <a:p>
            <a:r>
              <a:rPr lang="zh-CN" altLang="en-US" sz="2800"/>
              <a:t>影响代码生成</a:t>
            </a:r>
            <a:r>
              <a:rPr lang="en-US" altLang="zh-CN" sz="2800"/>
              <a:t>——</a:t>
            </a:r>
            <a:r>
              <a:rPr lang="zh-CN" altLang="en-US" sz="2800"/>
              <a:t>寄存器的分配</a:t>
            </a:r>
            <a:endParaRPr lang="zh-CN" altLang="en-US" sz="2800"/>
          </a:p>
          <a:p>
            <a:endParaRPr lang="en-US" altLang="zh-CN" sz="2800"/>
          </a:p>
        </p:txBody>
      </p:sp>
      <p:graphicFrame>
        <p:nvGraphicFramePr>
          <p:cNvPr id="739332" name="Object 4"/>
          <p:cNvGraphicFramePr>
            <a:graphicFrameLocks noChangeAspect="1"/>
          </p:cNvGraphicFramePr>
          <p:nvPr/>
        </p:nvGraphicFramePr>
        <p:xfrm>
          <a:off x="2743200" y="3859213"/>
          <a:ext cx="5943600" cy="162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453" name="Equation" r:id="rId1" imgW="2133600" imgH="584200" progId="Equation.3">
                  <p:embed/>
                </p:oleObj>
              </mc:Choice>
              <mc:Fallback>
                <p:oleObj name="Equation" r:id="rId1" imgW="2133600" imgH="584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859213"/>
                        <a:ext cx="5943600" cy="162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9333" name="Text Box 5"/>
          <p:cNvSpPr txBox="1">
            <a:spLocks noChangeArrowheads="1"/>
          </p:cNvSpPr>
          <p:nvPr/>
        </p:nvSpPr>
        <p:spPr bwMode="ltGray">
          <a:xfrm>
            <a:off x="381000" y="2803525"/>
            <a:ext cx="2133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紧靠</a:t>
            </a:r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之前点的活跃变量集</a:t>
            </a:r>
            <a:endParaRPr lang="zh-CN" altLang="en-US" sz="2000" baseline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9334" name="Line 6"/>
          <p:cNvSpPr>
            <a:spLocks noChangeShapeType="1"/>
          </p:cNvSpPr>
          <p:nvPr/>
        </p:nvSpPr>
        <p:spPr bwMode="ltGray">
          <a:xfrm>
            <a:off x="1524000" y="3505200"/>
            <a:ext cx="1295400" cy="6096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9335" name="Text Box 7"/>
          <p:cNvSpPr txBox="1">
            <a:spLocks noChangeArrowheads="1"/>
          </p:cNvSpPr>
          <p:nvPr/>
        </p:nvSpPr>
        <p:spPr bwMode="ltGray">
          <a:xfrm>
            <a:off x="304800" y="4343400"/>
            <a:ext cx="2133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紧靠</a:t>
            </a:r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之后的点活跃变量集</a:t>
            </a:r>
            <a:endParaRPr lang="zh-CN" altLang="en-US" sz="2000" baseline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9336" name="Line 8"/>
          <p:cNvSpPr>
            <a:spLocks noChangeShapeType="1"/>
          </p:cNvSpPr>
          <p:nvPr/>
        </p:nvSpPr>
        <p:spPr bwMode="ltGray">
          <a:xfrm flipV="1">
            <a:off x="2133600" y="4800600"/>
            <a:ext cx="6858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9337" name="Text Box 9"/>
          <p:cNvSpPr txBox="1">
            <a:spLocks noChangeArrowheads="1"/>
          </p:cNvSpPr>
          <p:nvPr/>
        </p:nvSpPr>
        <p:spPr bwMode="ltGray">
          <a:xfrm>
            <a:off x="6248400" y="2819400"/>
            <a:ext cx="2133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使用之前明确赋值的变量集</a:t>
            </a:r>
            <a:endParaRPr lang="zh-CN" altLang="en-US" sz="2000" baseline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9338" name="Line 10"/>
          <p:cNvSpPr>
            <a:spLocks noChangeShapeType="1"/>
          </p:cNvSpPr>
          <p:nvPr/>
        </p:nvSpPr>
        <p:spPr bwMode="ltGray">
          <a:xfrm>
            <a:off x="7162800" y="3581400"/>
            <a:ext cx="381000" cy="3810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9339" name="Text Box 11"/>
          <p:cNvSpPr txBox="1">
            <a:spLocks noChangeArrowheads="1"/>
          </p:cNvSpPr>
          <p:nvPr/>
        </p:nvSpPr>
        <p:spPr bwMode="ltGray">
          <a:xfrm>
            <a:off x="3048000" y="2743200"/>
            <a:ext cx="2133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定义之前引用的变量集</a:t>
            </a:r>
            <a:endParaRPr lang="zh-CN" altLang="en-US" sz="2000" baseline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9340" name="Line 12"/>
          <p:cNvSpPr>
            <a:spLocks noChangeShapeType="1"/>
          </p:cNvSpPr>
          <p:nvPr/>
        </p:nvSpPr>
        <p:spPr bwMode="ltGray">
          <a:xfrm>
            <a:off x="3962400" y="3505200"/>
            <a:ext cx="381000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10.4  </a:t>
            </a:r>
            <a:r>
              <a:rPr lang="zh-CN" altLang="en-US"/>
              <a:t>活跃变量分析算法</a:t>
            </a:r>
            <a:endParaRPr lang="zh-CN" altLang="en-US"/>
          </a:p>
        </p:txBody>
      </p:sp>
      <p:sp>
        <p:nvSpPr>
          <p:cNvPr id="74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输入：已计算</a:t>
            </a:r>
            <a:r>
              <a:rPr lang="en-US" altLang="zh-CN" sz="2800"/>
              <a:t>def</a:t>
            </a:r>
            <a:r>
              <a:rPr lang="zh-CN" altLang="en-US" sz="2800"/>
              <a:t>和</a:t>
            </a:r>
            <a:r>
              <a:rPr lang="en-US" altLang="zh-CN" sz="2800"/>
              <a:t>use</a:t>
            </a:r>
            <a:r>
              <a:rPr lang="zh-CN" altLang="en-US" sz="2800"/>
              <a:t>的流图</a:t>
            </a:r>
            <a:endParaRPr lang="zh-CN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输出：</a:t>
            </a:r>
            <a:r>
              <a:rPr lang="en-US" altLang="zh-CN" sz="2800"/>
              <a:t>out[B]</a:t>
            </a:r>
            <a:r>
              <a:rPr lang="zh-CN" altLang="en-US" sz="2800"/>
              <a:t>，每个块</a:t>
            </a:r>
            <a:r>
              <a:rPr lang="en-US" altLang="zh-CN" sz="2800"/>
              <a:t>B</a:t>
            </a:r>
            <a:r>
              <a:rPr lang="zh-CN" altLang="en-US" sz="2800"/>
              <a:t>出口活跃变量集</a:t>
            </a:r>
            <a:endParaRPr lang="zh-CN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方法：</a:t>
            </a:r>
            <a:endParaRPr lang="zh-CN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for </a:t>
            </a:r>
            <a:r>
              <a:rPr lang="zh-CN" altLang="en-US" sz="2000"/>
              <a:t>每个块</a:t>
            </a:r>
            <a:r>
              <a:rPr lang="en-US" altLang="zh-CN" sz="2000"/>
              <a:t>B do in[B] := </a:t>
            </a:r>
            <a:r>
              <a:rPr lang="en-US" altLang="zh-CN" sz="2000">
                <a:cs typeface="Times New Roman" panose="02020603050405020304" pitchFamily="18" charset="0"/>
              </a:rPr>
              <a:t>Φ;</a:t>
            </a:r>
            <a:endParaRPr lang="en-US" altLang="zh-CN" sz="200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while </a:t>
            </a:r>
            <a:r>
              <a:rPr lang="zh-CN" altLang="en-US" sz="2000"/>
              <a:t>集合</a:t>
            </a:r>
            <a:r>
              <a:rPr lang="en-US" altLang="zh-CN" sz="2000"/>
              <a:t>in</a:t>
            </a:r>
            <a:r>
              <a:rPr lang="zh-CN" altLang="en-US" sz="2000"/>
              <a:t>发生变化 </a:t>
            </a:r>
            <a:r>
              <a:rPr lang="en-US" altLang="zh-CN" sz="2000"/>
              <a:t>do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	for </a:t>
            </a:r>
            <a:r>
              <a:rPr lang="zh-CN" altLang="en-US" sz="2000"/>
              <a:t>每个块</a:t>
            </a:r>
            <a:r>
              <a:rPr lang="en-US" altLang="zh-CN" sz="2000"/>
              <a:t>B do begin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	end</a:t>
            </a:r>
            <a:endParaRPr lang="en-US" altLang="zh-CN" sz="2000"/>
          </a:p>
        </p:txBody>
      </p:sp>
      <p:graphicFrame>
        <p:nvGraphicFramePr>
          <p:cNvPr id="740356" name="Object 4"/>
          <p:cNvGraphicFramePr>
            <a:graphicFrameLocks noChangeAspect="1"/>
          </p:cNvGraphicFramePr>
          <p:nvPr/>
        </p:nvGraphicFramePr>
        <p:xfrm>
          <a:off x="1676400" y="4060825"/>
          <a:ext cx="4648200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469" name="Equation" r:id="rId1" imgW="2133600" imgH="584200" progId="Equation.3">
                  <p:embed/>
                </p:oleObj>
              </mc:Choice>
              <mc:Fallback>
                <p:oleObj name="Equation" r:id="rId1" imgW="2133600" imgH="584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060825"/>
                        <a:ext cx="4648200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保结构变换（续）</a:t>
            </a:r>
            <a:endParaRPr lang="zh-CN" alt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 startAt="4"/>
            </a:pPr>
            <a:r>
              <a:rPr lang="zh-CN" altLang="en-US"/>
              <a:t>语句交换</a:t>
            </a:r>
            <a:endParaRPr lang="zh-CN" altLang="en-US"/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/>
              <a:t>t</a:t>
            </a:r>
            <a:r>
              <a:rPr lang="en-US" altLang="zh-CN" baseline="-25000"/>
              <a:t>1</a:t>
            </a:r>
            <a:r>
              <a:rPr lang="en-US" altLang="zh-CN"/>
              <a:t> := b + c</a:t>
            </a:r>
            <a:endParaRPr lang="en-US" altLang="zh-CN"/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en-US" altLang="zh-CN"/>
              <a:t> := x + y</a:t>
            </a:r>
            <a:endParaRPr lang="en-US" altLang="zh-CN"/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zh-CN" altLang="en-US"/>
              <a:t>两个语句交换位置不影响运算结果</a:t>
            </a:r>
            <a:r>
              <a:rPr lang="zh-CN" altLang="en-US">
                <a:sym typeface="Wingdings" panose="05000000000000000000" pitchFamily="2" charset="2"/>
              </a:rPr>
              <a:t></a:t>
            </a:r>
            <a:endParaRPr lang="zh-CN" altLang="en-US">
              <a:sym typeface="Wingdings" panose="05000000000000000000" pitchFamily="2" charset="2"/>
            </a:endParaRP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>
                <a:sym typeface="Wingdings" panose="05000000000000000000" pitchFamily="2" charset="2"/>
              </a:rPr>
              <a:t>x</a:t>
            </a:r>
            <a:r>
              <a:rPr lang="zh-CN" altLang="en-US">
                <a:sym typeface="Wingdings" panose="05000000000000000000" pitchFamily="2" charset="2"/>
              </a:rPr>
              <a:t>、</a:t>
            </a:r>
            <a:r>
              <a:rPr lang="en-US" altLang="zh-CN">
                <a:sym typeface="Wingdings" panose="05000000000000000000" pitchFamily="2" charset="2"/>
              </a:rPr>
              <a:t>y</a:t>
            </a:r>
            <a:r>
              <a:rPr lang="zh-CN" altLang="en-US">
                <a:sym typeface="Wingdings" panose="05000000000000000000" pitchFamily="2" charset="2"/>
              </a:rPr>
              <a:t>都不是</a:t>
            </a:r>
            <a:r>
              <a:rPr lang="en-US" altLang="zh-CN">
                <a:sym typeface="Wingdings" panose="05000000000000000000" pitchFamily="2" charset="2"/>
              </a:rPr>
              <a:t>t</a:t>
            </a:r>
            <a:r>
              <a:rPr lang="en-US" altLang="zh-CN" baseline="-25000">
                <a:sym typeface="Wingdings" panose="05000000000000000000" pitchFamily="2" charset="2"/>
              </a:rPr>
              <a:t>1</a:t>
            </a:r>
            <a:r>
              <a:rPr lang="zh-CN" altLang="en-US">
                <a:sym typeface="Wingdings" panose="05000000000000000000" pitchFamily="2" charset="2"/>
              </a:rPr>
              <a:t>，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zh-CN" altLang="en-US">
                <a:sym typeface="Wingdings" panose="05000000000000000000" pitchFamily="2" charset="2"/>
              </a:rPr>
              <a:t>、</a:t>
            </a:r>
            <a:r>
              <a:rPr lang="en-US" altLang="zh-CN">
                <a:sym typeface="Wingdings" panose="05000000000000000000" pitchFamily="2" charset="2"/>
              </a:rPr>
              <a:t>c</a:t>
            </a:r>
            <a:r>
              <a:rPr lang="zh-CN" altLang="en-US">
                <a:sym typeface="Wingdings" panose="05000000000000000000" pitchFamily="2" charset="2"/>
              </a:rPr>
              <a:t>都不是</a:t>
            </a:r>
            <a:r>
              <a:rPr lang="en-US" altLang="zh-CN">
                <a:sym typeface="Wingdings" panose="05000000000000000000" pitchFamily="2" charset="2"/>
              </a:rPr>
              <a:t>t</a:t>
            </a:r>
            <a:r>
              <a:rPr lang="en-US" altLang="zh-CN" baseline="-25000">
                <a:sym typeface="Wingdings" panose="05000000000000000000" pitchFamily="2" charset="2"/>
              </a:rPr>
              <a:t>2</a:t>
            </a:r>
            <a:endParaRPr lang="en-US" altLang="zh-CN">
              <a:sym typeface="Wingdings" panose="05000000000000000000" pitchFamily="2" charset="2"/>
            </a:endParaRP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FF3300"/>
                </a:solidFill>
                <a:sym typeface="Wingdings" panose="05000000000000000000" pitchFamily="2" charset="2"/>
              </a:rPr>
              <a:t>注意</a:t>
            </a:r>
            <a:r>
              <a:rPr lang="zh-CN" altLang="en-US">
                <a:sym typeface="Wingdings" panose="05000000000000000000" pitchFamily="2" charset="2"/>
              </a:rPr>
              <a:t>：范式基本块允许所有可能的语句交换</a:t>
            </a:r>
            <a:endParaRPr lang="zh-CN" alt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10.6.4  </a:t>
            </a:r>
            <a:r>
              <a:rPr lang="zh-CN" altLang="en-US"/>
              <a:t>定义</a:t>
            </a:r>
            <a:r>
              <a:rPr lang="en-US" altLang="zh-CN"/>
              <a:t>-</a:t>
            </a:r>
            <a:r>
              <a:rPr lang="zh-CN" altLang="en-US"/>
              <a:t>引用链（</a:t>
            </a:r>
            <a:r>
              <a:rPr lang="en-US" altLang="zh-CN"/>
              <a:t>du</a:t>
            </a:r>
            <a:r>
              <a:rPr lang="zh-CN" altLang="en-US"/>
              <a:t>链）</a:t>
            </a:r>
            <a:endParaRPr lang="zh-CN" altLang="en-US"/>
          </a:p>
        </p:txBody>
      </p:sp>
      <p:sp>
        <p:nvSpPr>
          <p:cNvPr id="74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334000"/>
          </a:xfrm>
        </p:spPr>
        <p:txBody>
          <a:bodyPr/>
          <a:lstStyle/>
          <a:p>
            <a:r>
              <a:rPr lang="zh-CN" altLang="en-US" sz="2800"/>
              <a:t>变量</a:t>
            </a:r>
            <a:r>
              <a:rPr lang="en-US" altLang="zh-CN" sz="2800"/>
              <a:t>x</a:t>
            </a:r>
            <a:r>
              <a:rPr lang="zh-CN" altLang="en-US" sz="2800"/>
              <a:t>在语句</a:t>
            </a:r>
            <a:r>
              <a:rPr lang="en-US" altLang="zh-CN" sz="2800"/>
              <a:t>s</a:t>
            </a:r>
            <a:r>
              <a:rPr lang="zh-CN" altLang="en-US" sz="2800"/>
              <a:t>中被</a:t>
            </a:r>
            <a:r>
              <a:rPr lang="zh-CN" altLang="en-US" sz="2800">
                <a:solidFill>
                  <a:schemeClr val="folHlink"/>
                </a:solidFill>
                <a:ea typeface="黑体" panose="02010609060101010101" pitchFamily="49" charset="-122"/>
              </a:rPr>
              <a:t>引用</a:t>
            </a:r>
            <a:r>
              <a:rPr lang="zh-CN" altLang="en-US" sz="2800"/>
              <a:t>：</a:t>
            </a:r>
            <a:r>
              <a:rPr lang="en-US" altLang="zh-CN" sz="2800"/>
              <a:t>s</a:t>
            </a:r>
            <a:r>
              <a:rPr lang="zh-CN" altLang="en-US" sz="2800"/>
              <a:t>需要</a:t>
            </a:r>
            <a:r>
              <a:rPr lang="en-US" altLang="zh-CN" sz="2800"/>
              <a:t>x</a:t>
            </a:r>
            <a:r>
              <a:rPr lang="zh-CN" altLang="en-US" sz="2800"/>
              <a:t>的右值</a:t>
            </a:r>
            <a:endParaRPr lang="zh-CN" altLang="en-US" sz="2800"/>
          </a:p>
          <a:p>
            <a:r>
              <a:rPr lang="zh-CN" altLang="en-US" sz="2800"/>
              <a:t>定义</a:t>
            </a:r>
            <a:r>
              <a:rPr lang="en-US" altLang="zh-CN" sz="2800"/>
              <a:t>-</a:t>
            </a:r>
            <a:r>
              <a:rPr lang="zh-CN" altLang="en-US" sz="2800"/>
              <a:t>引用链问题</a:t>
            </a:r>
            <a:endParaRPr lang="zh-CN" altLang="en-US" sz="2800"/>
          </a:p>
          <a:p>
            <a:pPr lvl="1"/>
            <a:r>
              <a:rPr lang="zh-CN" altLang="en-US" sz="2400"/>
              <a:t>对点</a:t>
            </a:r>
            <a:r>
              <a:rPr lang="en-US" altLang="zh-CN" sz="2400"/>
              <a:t>p</a:t>
            </a:r>
            <a:r>
              <a:rPr lang="zh-CN" altLang="en-US" sz="2400"/>
              <a:t>计算</a:t>
            </a:r>
            <a:r>
              <a:rPr lang="en-US" altLang="zh-CN" sz="2400"/>
              <a:t>x</a:t>
            </a:r>
            <a:r>
              <a:rPr lang="zh-CN" altLang="en-US" sz="2400"/>
              <a:t>的引用</a:t>
            </a:r>
            <a:r>
              <a:rPr lang="en-US" altLang="zh-CN" sz="2400"/>
              <a:t>s</a:t>
            </a:r>
            <a:r>
              <a:rPr lang="zh-CN" altLang="en-US" sz="2400"/>
              <a:t>的集合，使得</a:t>
            </a:r>
            <a:r>
              <a:rPr lang="en-US" altLang="zh-CN" sz="2400"/>
              <a:t>——</a:t>
            </a:r>
            <a:br>
              <a:rPr lang="en-US" altLang="zh-CN" sz="2400"/>
            </a:br>
            <a:r>
              <a:rPr lang="zh-CN" altLang="en-US" sz="2400"/>
              <a:t>从</a:t>
            </a:r>
            <a:r>
              <a:rPr lang="en-US" altLang="zh-CN" sz="2400"/>
              <a:t>p</a:t>
            </a:r>
            <a:r>
              <a:rPr lang="zh-CN" altLang="en-US" sz="2400"/>
              <a:t>到</a:t>
            </a:r>
            <a:r>
              <a:rPr lang="en-US" altLang="zh-CN" sz="2400"/>
              <a:t>s</a:t>
            </a:r>
            <a:r>
              <a:rPr lang="zh-CN" altLang="en-US" sz="2400"/>
              <a:t>有一条没有重新定义</a:t>
            </a:r>
            <a:r>
              <a:rPr lang="en-US" altLang="zh-CN" sz="2400"/>
              <a:t>x</a:t>
            </a:r>
            <a:r>
              <a:rPr lang="zh-CN" altLang="en-US" sz="2400"/>
              <a:t>的路径</a:t>
            </a:r>
            <a:endParaRPr lang="zh-CN" altLang="en-US" sz="2400"/>
          </a:p>
          <a:p>
            <a:r>
              <a:rPr lang="zh-CN" altLang="en-US" sz="2800"/>
              <a:t>与活跃变量计算类似</a:t>
            </a:r>
            <a:endParaRPr lang="zh-CN" altLang="en-US" sz="2800"/>
          </a:p>
          <a:p>
            <a:pPr lvl="1">
              <a:spcBef>
                <a:spcPct val="0"/>
              </a:spcBef>
            </a:pPr>
            <a:r>
              <a:rPr lang="en-US" altLang="zh-CN" sz="2400"/>
              <a:t>use[B]</a:t>
            </a:r>
            <a:r>
              <a:rPr lang="en-US" altLang="zh-CN" sz="2400">
                <a:sym typeface="Wingdings" panose="05000000000000000000" pitchFamily="2" charset="2"/>
              </a:rPr>
              <a:t>B</a:t>
            </a:r>
            <a:r>
              <a:rPr lang="zh-CN" altLang="en-US" sz="2400">
                <a:sym typeface="Wingdings" panose="05000000000000000000" pitchFamily="2" charset="2"/>
              </a:rPr>
              <a:t>中向上</a:t>
            </a:r>
            <a:r>
              <a:rPr lang="zh-CN" altLang="en-US" sz="2400">
                <a:solidFill>
                  <a:srgbClr val="FF3300"/>
                </a:solidFill>
                <a:sym typeface="Wingdings" panose="05000000000000000000" pitchFamily="2" charset="2"/>
              </a:rPr>
              <a:t>暴露</a:t>
            </a:r>
            <a:r>
              <a:rPr lang="zh-CN" altLang="en-US" sz="2400">
                <a:sym typeface="Wingdings" panose="05000000000000000000" pitchFamily="2" charset="2"/>
              </a:rPr>
              <a:t>的引用集合</a:t>
            </a:r>
            <a:r>
              <a:rPr lang="en-US" altLang="zh-CN" sz="2400">
                <a:sym typeface="Wingdings" panose="05000000000000000000" pitchFamily="2" charset="2"/>
              </a:rPr>
              <a:t>——</a:t>
            </a:r>
            <a:br>
              <a:rPr lang="en-US" altLang="zh-CN" sz="2400">
                <a:sym typeface="Wingdings" panose="05000000000000000000" pitchFamily="2" charset="2"/>
              </a:rPr>
            </a:br>
            <a:r>
              <a:rPr lang="en-US" altLang="zh-CN" sz="2400">
                <a:sym typeface="Wingdings" panose="05000000000000000000" pitchFamily="2" charset="2"/>
              </a:rPr>
              <a:t>(s, x)</a:t>
            </a:r>
            <a:r>
              <a:rPr lang="zh-CN" altLang="en-US" sz="2400">
                <a:sym typeface="Wingdings" panose="05000000000000000000" pitchFamily="2" charset="2"/>
              </a:rPr>
              <a:t>集合，</a:t>
            </a:r>
            <a:r>
              <a:rPr lang="en-US" altLang="zh-CN" sz="2400">
                <a:sym typeface="Wingdings" panose="05000000000000000000" pitchFamily="2" charset="2"/>
              </a:rPr>
              <a:t>s——B</a:t>
            </a:r>
            <a:r>
              <a:rPr lang="zh-CN" altLang="en-US" sz="2400">
                <a:sym typeface="Wingdings" panose="05000000000000000000" pitchFamily="2" charset="2"/>
              </a:rPr>
              <a:t>中引用</a:t>
            </a:r>
            <a:r>
              <a:rPr lang="en-US" altLang="zh-CN" sz="2400">
                <a:sym typeface="Wingdings" panose="05000000000000000000" pitchFamily="2" charset="2"/>
              </a:rPr>
              <a:t>x</a:t>
            </a:r>
            <a:r>
              <a:rPr lang="zh-CN" altLang="en-US" sz="2400">
                <a:sym typeface="Wingdings" panose="05000000000000000000" pitchFamily="2" charset="2"/>
              </a:rPr>
              <a:t>的语句，且它之前没有</a:t>
            </a:r>
            <a:r>
              <a:rPr lang="en-US" altLang="zh-CN" sz="2400">
                <a:sym typeface="Wingdings" panose="05000000000000000000" pitchFamily="2" charset="2"/>
              </a:rPr>
              <a:t>x</a:t>
            </a:r>
            <a:r>
              <a:rPr lang="zh-CN" altLang="en-US" sz="2400">
                <a:sym typeface="Wingdings" panose="05000000000000000000" pitchFamily="2" charset="2"/>
              </a:rPr>
              <a:t>的定义</a:t>
            </a:r>
            <a:endParaRPr lang="zh-CN" altLang="en-US" sz="2400">
              <a:sym typeface="Wingdings" panose="05000000000000000000" pitchFamily="2" charset="2"/>
            </a:endParaRPr>
          </a:p>
          <a:p>
            <a:pPr lvl="1"/>
            <a:r>
              <a:rPr lang="en-US" altLang="zh-CN" sz="2400"/>
              <a:t>def[B]</a:t>
            </a:r>
            <a:r>
              <a:rPr lang="en-US" altLang="zh-CN" sz="2400">
                <a:sym typeface="Wingdings" panose="05000000000000000000" pitchFamily="2" charset="2"/>
              </a:rPr>
              <a:t>(s, x)</a:t>
            </a:r>
            <a:r>
              <a:rPr lang="zh-CN" altLang="en-US" sz="2400">
                <a:sym typeface="Wingdings" panose="05000000000000000000" pitchFamily="2" charset="2"/>
              </a:rPr>
              <a:t>集合，</a:t>
            </a:r>
            <a:r>
              <a:rPr lang="en-US" altLang="zh-CN" sz="2400">
                <a:sym typeface="Wingdings" panose="05000000000000000000" pitchFamily="2" charset="2"/>
              </a:rPr>
              <a:t>s——B</a:t>
            </a:r>
            <a:r>
              <a:rPr lang="zh-CN" altLang="en-US" sz="2400">
                <a:sym typeface="Wingdings" panose="05000000000000000000" pitchFamily="2" charset="2"/>
              </a:rPr>
              <a:t>之外引用</a:t>
            </a:r>
            <a:r>
              <a:rPr lang="en-US" altLang="zh-CN" sz="2400">
                <a:sym typeface="Wingdings" panose="05000000000000000000" pitchFamily="2" charset="2"/>
              </a:rPr>
              <a:t>x</a:t>
            </a:r>
            <a:r>
              <a:rPr lang="zh-CN" altLang="en-US" sz="2400">
                <a:sym typeface="Wingdings" panose="05000000000000000000" pitchFamily="2" charset="2"/>
              </a:rPr>
              <a:t>的语句，</a:t>
            </a:r>
            <a:r>
              <a:rPr lang="en-US" altLang="zh-CN" sz="2400">
                <a:sym typeface="Wingdings" panose="05000000000000000000" pitchFamily="2" charset="2"/>
              </a:rPr>
              <a:t>B</a:t>
            </a:r>
            <a:r>
              <a:rPr lang="zh-CN" altLang="en-US" sz="2400">
                <a:sym typeface="Wingdings" panose="05000000000000000000" pitchFamily="2" charset="2"/>
              </a:rPr>
              <a:t>中有</a:t>
            </a:r>
            <a:r>
              <a:rPr lang="en-US" altLang="zh-CN" sz="2400">
                <a:sym typeface="Wingdings" panose="05000000000000000000" pitchFamily="2" charset="2"/>
              </a:rPr>
              <a:t>x</a:t>
            </a:r>
            <a:r>
              <a:rPr lang="zh-CN" altLang="en-US" sz="2400">
                <a:sym typeface="Wingdings" panose="05000000000000000000" pitchFamily="2" charset="2"/>
              </a:rPr>
              <a:t>的定义</a:t>
            </a:r>
            <a:endParaRPr lang="zh-CN" altLang="en-US" sz="240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10.7  </a:t>
            </a:r>
            <a:r>
              <a:rPr lang="zh-CN" altLang="en-US"/>
              <a:t>代码改进变换</a:t>
            </a:r>
            <a:endParaRPr lang="zh-CN" altLang="en-US"/>
          </a:p>
        </p:txBody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收集数据流信息</a:t>
            </a:r>
            <a:r>
              <a:rPr lang="en-US" altLang="zh-CN"/>
              <a:t>——</a:t>
            </a:r>
            <a:r>
              <a:rPr lang="zh-CN" altLang="en-US"/>
              <a:t>优化变换</a:t>
            </a:r>
            <a:endParaRPr lang="zh-CN" altLang="en-US"/>
          </a:p>
          <a:p>
            <a:r>
              <a:rPr lang="zh-CN" altLang="en-US"/>
              <a:t>单个变换</a:t>
            </a:r>
            <a:endParaRPr lang="zh-CN" altLang="en-US"/>
          </a:p>
          <a:p>
            <a:r>
              <a:rPr lang="zh-CN" altLang="en-US"/>
              <a:t>全局变换</a:t>
            </a:r>
            <a:endParaRPr lang="zh-CN" altLang="en-US"/>
          </a:p>
          <a:p>
            <a:r>
              <a:rPr lang="zh-CN" altLang="en-US"/>
              <a:t>与局部变换同时使用</a:t>
            </a:r>
            <a:endParaRPr lang="zh-CN" alt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10.7.1  </a:t>
            </a:r>
            <a:r>
              <a:rPr lang="zh-CN" altLang="en-US"/>
              <a:t>全局公共子表达式删除</a:t>
            </a:r>
            <a:endParaRPr lang="zh-CN" altLang="en-US"/>
          </a:p>
        </p:txBody>
      </p:sp>
      <p:sp>
        <p:nvSpPr>
          <p:cNvPr id="74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389255" indent="-389255">
              <a:buFont typeface="Wingdings" panose="05000000000000000000" pitchFamily="2" charset="2"/>
              <a:buNone/>
            </a:pPr>
            <a:r>
              <a:rPr lang="zh-CN" altLang="en-US" sz="2800"/>
              <a:t>算法</a:t>
            </a:r>
            <a:r>
              <a:rPr lang="en-US" altLang="zh-CN" sz="2800"/>
              <a:t>10.5</a:t>
            </a:r>
            <a:endParaRPr lang="en-US" altLang="zh-CN" sz="2800"/>
          </a:p>
          <a:p>
            <a:pPr marL="389255" indent="-389255">
              <a:buFont typeface="Wingdings" panose="05000000000000000000" pitchFamily="2" charset="2"/>
              <a:buNone/>
            </a:pPr>
            <a:r>
              <a:rPr lang="zh-CN" altLang="en-US" sz="2400"/>
              <a:t>输入：获取了可用表达式信息的流图</a:t>
            </a:r>
            <a:endParaRPr lang="zh-CN" altLang="en-US" sz="2400"/>
          </a:p>
          <a:p>
            <a:pPr marL="389255" indent="-389255">
              <a:buFont typeface="Wingdings" panose="05000000000000000000" pitchFamily="2" charset="2"/>
              <a:buNone/>
            </a:pPr>
            <a:r>
              <a:rPr lang="zh-CN" altLang="en-US" sz="2400"/>
              <a:t>输出：删除了全局公共子表达式的流图</a:t>
            </a:r>
            <a:endParaRPr lang="zh-CN" altLang="en-US" sz="2400"/>
          </a:p>
          <a:p>
            <a:pPr marL="389255" indent="-389255">
              <a:buFont typeface="Wingdings" panose="05000000000000000000" pitchFamily="2" charset="2"/>
              <a:buNone/>
            </a:pPr>
            <a:r>
              <a:rPr lang="zh-CN" altLang="en-US" sz="2400"/>
              <a:t>方法：</a:t>
            </a:r>
            <a:endParaRPr lang="zh-CN" altLang="en-US" sz="2400"/>
          </a:p>
          <a:p>
            <a:pPr marL="389255" indent="-389255">
              <a:buFont typeface="Wingdings" panose="05000000000000000000" pitchFamily="2" charset="2"/>
              <a:buNone/>
            </a:pPr>
            <a:r>
              <a:rPr lang="zh-CN" altLang="en-US" sz="2000"/>
              <a:t>对每个形如</a:t>
            </a:r>
            <a:r>
              <a:rPr lang="en-US" altLang="zh-CN" sz="2000"/>
              <a:t>x:=y+z</a:t>
            </a:r>
            <a:r>
              <a:rPr lang="zh-CN" altLang="en-US" sz="2000"/>
              <a:t>的语句</a:t>
            </a:r>
            <a:r>
              <a:rPr lang="en-US" altLang="zh-CN" sz="2000"/>
              <a:t>s</a:t>
            </a:r>
            <a:r>
              <a:rPr lang="zh-CN" altLang="en-US" sz="2000"/>
              <a:t>，若</a:t>
            </a:r>
            <a:r>
              <a:rPr lang="en-US" altLang="zh-CN" sz="2000"/>
              <a:t>y+z</a:t>
            </a:r>
            <a:r>
              <a:rPr lang="zh-CN" altLang="en-US" sz="2000"/>
              <a:t>在</a:t>
            </a:r>
            <a:r>
              <a:rPr lang="en-US" altLang="zh-CN" sz="2000"/>
              <a:t>s</a:t>
            </a:r>
            <a:r>
              <a:rPr lang="zh-CN" altLang="en-US" sz="2000"/>
              <a:t>所在块开始点可用，且该块中</a:t>
            </a:r>
            <a:r>
              <a:rPr lang="en-US" altLang="zh-CN" sz="2000"/>
              <a:t>s</a:t>
            </a:r>
            <a:r>
              <a:rPr lang="zh-CN" altLang="en-US" sz="2000"/>
              <a:t>之前没有对</a:t>
            </a:r>
            <a:r>
              <a:rPr lang="en-US" altLang="zh-CN" sz="2000"/>
              <a:t>y</a:t>
            </a:r>
            <a:r>
              <a:rPr lang="zh-CN" altLang="en-US" sz="2000"/>
              <a:t>或</a:t>
            </a:r>
            <a:r>
              <a:rPr lang="en-US" altLang="zh-CN" sz="2000"/>
              <a:t>z</a:t>
            </a:r>
            <a:r>
              <a:rPr lang="zh-CN" altLang="en-US" sz="2000"/>
              <a:t>的定义，则执行以下步骤：</a:t>
            </a:r>
            <a:endParaRPr lang="zh-CN" altLang="en-US" sz="2000"/>
          </a:p>
          <a:p>
            <a:pPr marL="389255" indent="-389255">
              <a:buFont typeface="Wingdings" panose="05000000000000000000" pitchFamily="2" charset="2"/>
              <a:buAutoNum type="arabicPeriod"/>
            </a:pPr>
            <a:r>
              <a:rPr lang="zh-CN" altLang="en-US" sz="2000"/>
              <a:t>寻找到达</a:t>
            </a:r>
            <a:r>
              <a:rPr lang="en-US" altLang="zh-CN" sz="2000"/>
              <a:t>s</a:t>
            </a:r>
            <a:r>
              <a:rPr lang="zh-CN" altLang="en-US" sz="2000"/>
              <a:t>所在块的</a:t>
            </a:r>
            <a:r>
              <a:rPr lang="en-US" altLang="zh-CN" sz="2000"/>
              <a:t>y+z</a:t>
            </a:r>
            <a:r>
              <a:rPr lang="zh-CN" altLang="en-US" sz="2000"/>
              <a:t>的计算：从该块开始沿流图的边反向搜索，但不穿过任何计算</a:t>
            </a:r>
            <a:r>
              <a:rPr lang="en-US" altLang="zh-CN" sz="2000"/>
              <a:t>y+z</a:t>
            </a:r>
            <a:r>
              <a:rPr lang="zh-CN" altLang="en-US" sz="2000"/>
              <a:t>的块。在遇到的每个块中，对</a:t>
            </a:r>
            <a:r>
              <a:rPr lang="en-US" altLang="zh-CN" sz="2000"/>
              <a:t>y+z</a:t>
            </a:r>
            <a:r>
              <a:rPr lang="zh-CN" altLang="en-US" sz="2000"/>
              <a:t>的最后一次计算就是到达</a:t>
            </a:r>
            <a:r>
              <a:rPr lang="en-US" altLang="zh-CN" sz="2000"/>
              <a:t>s</a:t>
            </a:r>
            <a:r>
              <a:rPr lang="zh-CN" altLang="en-US" sz="2000"/>
              <a:t>的</a:t>
            </a:r>
            <a:r>
              <a:rPr lang="en-US" altLang="zh-CN" sz="2000"/>
              <a:t>y+z</a:t>
            </a:r>
            <a:r>
              <a:rPr lang="zh-CN" altLang="en-US" sz="2000"/>
              <a:t>的计算</a:t>
            </a:r>
            <a:endParaRPr lang="zh-CN" altLang="en-US" sz="2000"/>
          </a:p>
          <a:p>
            <a:pPr marL="389255" indent="-389255">
              <a:buFont typeface="Wingdings" panose="05000000000000000000" pitchFamily="2" charset="2"/>
              <a:buAutoNum type="arabicPeriod"/>
            </a:pPr>
            <a:r>
              <a:rPr lang="zh-CN" altLang="en-US" sz="2000"/>
              <a:t>创建新变量</a:t>
            </a:r>
            <a:r>
              <a:rPr lang="en-US" altLang="zh-CN" sz="2000"/>
              <a:t>u</a:t>
            </a:r>
            <a:endParaRPr lang="en-US" altLang="zh-CN" sz="2000"/>
          </a:p>
          <a:p>
            <a:pPr marL="389255" indent="-389255">
              <a:buFont typeface="Wingdings" panose="05000000000000000000" pitchFamily="2" charset="2"/>
              <a:buAutoNum type="arabicPeriod"/>
            </a:pPr>
            <a:r>
              <a:rPr lang="zh-CN" altLang="en-US" sz="2000"/>
              <a:t>对</a:t>
            </a:r>
            <a:r>
              <a:rPr lang="en-US" altLang="zh-CN" sz="2000"/>
              <a:t>1</a:t>
            </a:r>
            <a:r>
              <a:rPr lang="zh-CN" altLang="en-US" sz="2000"/>
              <a:t>找到的每个语句</a:t>
            </a:r>
            <a:r>
              <a:rPr lang="en-US" altLang="zh-CN" sz="2000"/>
              <a:t>w := y+z</a:t>
            </a:r>
            <a:r>
              <a:rPr lang="zh-CN" altLang="en-US" sz="2000"/>
              <a:t>，改为</a:t>
            </a:r>
            <a:r>
              <a:rPr lang="en-US" altLang="zh-CN" sz="2000"/>
              <a:t>u := y+z; w := u</a:t>
            </a:r>
            <a:endParaRPr lang="en-US" altLang="zh-CN" sz="2000"/>
          </a:p>
          <a:p>
            <a:pPr marL="389255" indent="-389255">
              <a:buFont typeface="Wingdings" panose="05000000000000000000" pitchFamily="2" charset="2"/>
              <a:buAutoNum type="arabicPeriod"/>
            </a:pPr>
            <a:r>
              <a:rPr lang="zh-CN" altLang="en-US" sz="2000"/>
              <a:t>用</a:t>
            </a:r>
            <a:r>
              <a:rPr lang="en-US" altLang="zh-CN" sz="2000"/>
              <a:t>x := u</a:t>
            </a:r>
            <a:r>
              <a:rPr lang="zh-CN" altLang="en-US" sz="2000"/>
              <a:t>替换</a:t>
            </a:r>
            <a:r>
              <a:rPr lang="en-US" altLang="zh-CN" sz="2000"/>
              <a:t>s</a:t>
            </a:r>
            <a:endParaRPr lang="en-US" altLang="zh-CN" sz="200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10.18</a:t>
            </a:r>
            <a:endParaRPr lang="en-US" altLang="zh-CN"/>
          </a:p>
        </p:txBody>
      </p:sp>
      <p:sp>
        <p:nvSpPr>
          <p:cNvPr id="745476" name="Text Box 4"/>
          <p:cNvSpPr txBox="1">
            <a:spLocks noChangeArrowheads="1"/>
          </p:cNvSpPr>
          <p:nvPr/>
        </p:nvSpPr>
        <p:spPr bwMode="ltGray">
          <a:xfrm>
            <a:off x="609600" y="1981200"/>
            <a:ext cx="18288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t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en-US" altLang="zh-CN" baseline="0">
                <a:latin typeface="Times New Roman" panose="02020603050405020304" pitchFamily="18" charset="0"/>
              </a:rPr>
              <a:t> := 4 * i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t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r>
              <a:rPr lang="en-US" altLang="zh-CN" baseline="0">
                <a:latin typeface="Times New Roman" panose="02020603050405020304" pitchFamily="18" charset="0"/>
              </a:rPr>
              <a:t> := a[t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en-US" altLang="zh-CN" baseline="0">
                <a:latin typeface="Times New Roman" panose="02020603050405020304" pitchFamily="18" charset="0"/>
              </a:rPr>
              <a:t>]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45479" name="Text Box 7"/>
          <p:cNvSpPr txBox="1">
            <a:spLocks noChangeArrowheads="1"/>
          </p:cNvSpPr>
          <p:nvPr/>
        </p:nvSpPr>
        <p:spPr bwMode="ltGray">
          <a:xfrm>
            <a:off x="609600" y="3657600"/>
            <a:ext cx="18288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t</a:t>
            </a:r>
            <a:r>
              <a:rPr lang="en-US" altLang="zh-CN">
                <a:latin typeface="Times New Roman" panose="02020603050405020304" pitchFamily="18" charset="0"/>
              </a:rPr>
              <a:t>6</a:t>
            </a:r>
            <a:r>
              <a:rPr lang="en-US" altLang="zh-CN" baseline="0">
                <a:latin typeface="Times New Roman" panose="02020603050405020304" pitchFamily="18" charset="0"/>
              </a:rPr>
              <a:t> := 4 * i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t</a:t>
            </a:r>
            <a:r>
              <a:rPr lang="en-US" altLang="zh-CN">
                <a:latin typeface="Times New Roman" panose="02020603050405020304" pitchFamily="18" charset="0"/>
              </a:rPr>
              <a:t>7</a:t>
            </a:r>
            <a:r>
              <a:rPr lang="en-US" altLang="zh-CN" baseline="0">
                <a:latin typeface="Times New Roman" panose="02020603050405020304" pitchFamily="18" charset="0"/>
              </a:rPr>
              <a:t> := a[t</a:t>
            </a:r>
            <a:r>
              <a:rPr lang="en-US" altLang="zh-CN">
                <a:latin typeface="Times New Roman" panose="02020603050405020304" pitchFamily="18" charset="0"/>
              </a:rPr>
              <a:t>6</a:t>
            </a:r>
            <a:r>
              <a:rPr lang="en-US" altLang="zh-CN" baseline="0">
                <a:latin typeface="Times New Roman" panose="02020603050405020304" pitchFamily="18" charset="0"/>
              </a:rPr>
              <a:t>]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45480" name="Line 8"/>
          <p:cNvSpPr>
            <a:spLocks noChangeShapeType="1"/>
          </p:cNvSpPr>
          <p:nvPr/>
        </p:nvSpPr>
        <p:spPr bwMode="ltGray">
          <a:xfrm>
            <a:off x="1524000" y="2895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5481" name="Text Box 9"/>
          <p:cNvSpPr txBox="1">
            <a:spLocks noChangeArrowheads="1"/>
          </p:cNvSpPr>
          <p:nvPr/>
        </p:nvSpPr>
        <p:spPr bwMode="ltGray">
          <a:xfrm>
            <a:off x="3581400" y="1676400"/>
            <a:ext cx="1828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u := 4 * i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t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en-US" altLang="zh-CN" baseline="0">
                <a:latin typeface="Times New Roman" panose="02020603050405020304" pitchFamily="18" charset="0"/>
              </a:rPr>
              <a:t> := u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t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r>
              <a:rPr lang="en-US" altLang="zh-CN" baseline="0">
                <a:latin typeface="Times New Roman" panose="02020603050405020304" pitchFamily="18" charset="0"/>
              </a:rPr>
              <a:t> := a[t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en-US" altLang="zh-CN" baseline="0">
                <a:latin typeface="Times New Roman" panose="02020603050405020304" pitchFamily="18" charset="0"/>
              </a:rPr>
              <a:t>]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45482" name="Text Box 10"/>
          <p:cNvSpPr txBox="1">
            <a:spLocks noChangeArrowheads="1"/>
          </p:cNvSpPr>
          <p:nvPr/>
        </p:nvSpPr>
        <p:spPr bwMode="ltGray">
          <a:xfrm>
            <a:off x="3581400" y="3657600"/>
            <a:ext cx="18288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t</a:t>
            </a:r>
            <a:r>
              <a:rPr lang="en-US" altLang="zh-CN">
                <a:latin typeface="Times New Roman" panose="02020603050405020304" pitchFamily="18" charset="0"/>
              </a:rPr>
              <a:t>6</a:t>
            </a:r>
            <a:r>
              <a:rPr lang="en-US" altLang="zh-CN" baseline="0">
                <a:latin typeface="Times New Roman" panose="02020603050405020304" pitchFamily="18" charset="0"/>
              </a:rPr>
              <a:t> := u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t</a:t>
            </a:r>
            <a:r>
              <a:rPr lang="en-US" altLang="zh-CN">
                <a:latin typeface="Times New Roman" panose="02020603050405020304" pitchFamily="18" charset="0"/>
              </a:rPr>
              <a:t>7</a:t>
            </a:r>
            <a:r>
              <a:rPr lang="en-US" altLang="zh-CN" baseline="0">
                <a:latin typeface="Times New Roman" panose="02020603050405020304" pitchFamily="18" charset="0"/>
              </a:rPr>
              <a:t> := a[t</a:t>
            </a:r>
            <a:r>
              <a:rPr lang="en-US" altLang="zh-CN">
                <a:latin typeface="Times New Roman" panose="02020603050405020304" pitchFamily="18" charset="0"/>
              </a:rPr>
              <a:t>6</a:t>
            </a:r>
            <a:r>
              <a:rPr lang="en-US" altLang="zh-CN" baseline="0">
                <a:latin typeface="Times New Roman" panose="02020603050405020304" pitchFamily="18" charset="0"/>
              </a:rPr>
              <a:t>]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45483" name="Line 11"/>
          <p:cNvSpPr>
            <a:spLocks noChangeShapeType="1"/>
          </p:cNvSpPr>
          <p:nvPr/>
        </p:nvSpPr>
        <p:spPr bwMode="ltGray">
          <a:xfrm>
            <a:off x="4495800" y="2895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5484" name="Text Box 12"/>
          <p:cNvSpPr txBox="1">
            <a:spLocks noChangeArrowheads="1"/>
          </p:cNvSpPr>
          <p:nvPr/>
        </p:nvSpPr>
        <p:spPr bwMode="ltGray">
          <a:xfrm>
            <a:off x="6438900" y="1981200"/>
            <a:ext cx="19050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(15) := 4 * i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(18) := a[(15)]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45485" name="Text Box 13"/>
          <p:cNvSpPr txBox="1">
            <a:spLocks noChangeArrowheads="1"/>
          </p:cNvSpPr>
          <p:nvPr/>
        </p:nvSpPr>
        <p:spPr bwMode="ltGray">
          <a:xfrm>
            <a:off x="6477000" y="3657600"/>
            <a:ext cx="18288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t</a:t>
            </a:r>
            <a:r>
              <a:rPr lang="en-US" altLang="zh-CN">
                <a:latin typeface="Times New Roman" panose="02020603050405020304" pitchFamily="18" charset="0"/>
              </a:rPr>
              <a:t>6</a:t>
            </a:r>
            <a:r>
              <a:rPr lang="en-US" altLang="zh-CN" baseline="0">
                <a:latin typeface="Times New Roman" panose="02020603050405020304" pitchFamily="18" charset="0"/>
              </a:rPr>
              <a:t> := (15)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t</a:t>
            </a:r>
            <a:r>
              <a:rPr lang="en-US" altLang="zh-CN">
                <a:latin typeface="Times New Roman" panose="02020603050405020304" pitchFamily="18" charset="0"/>
              </a:rPr>
              <a:t>7</a:t>
            </a:r>
            <a:r>
              <a:rPr lang="en-US" altLang="zh-CN" baseline="0">
                <a:latin typeface="Times New Roman" panose="02020603050405020304" pitchFamily="18" charset="0"/>
              </a:rPr>
              <a:t> := (18)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45486" name="Line 14"/>
          <p:cNvSpPr>
            <a:spLocks noChangeShapeType="1"/>
          </p:cNvSpPr>
          <p:nvPr/>
        </p:nvSpPr>
        <p:spPr bwMode="ltGray">
          <a:xfrm>
            <a:off x="7391400" y="2895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5487" name="AutoShape 15"/>
          <p:cNvSpPr>
            <a:spLocks noChangeArrowheads="1"/>
          </p:cNvSpPr>
          <p:nvPr/>
        </p:nvSpPr>
        <p:spPr bwMode="ltGray">
          <a:xfrm>
            <a:off x="2743200" y="3124200"/>
            <a:ext cx="533400" cy="457200"/>
          </a:xfrm>
          <a:prstGeom prst="rightArrow">
            <a:avLst>
              <a:gd name="adj1" fmla="val 50000"/>
              <a:gd name="adj2" fmla="val 291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5488" name="AutoShape 16"/>
          <p:cNvSpPr>
            <a:spLocks noChangeArrowheads="1"/>
          </p:cNvSpPr>
          <p:nvPr/>
        </p:nvSpPr>
        <p:spPr bwMode="ltGray">
          <a:xfrm>
            <a:off x="5638800" y="3124200"/>
            <a:ext cx="533400" cy="457200"/>
          </a:xfrm>
          <a:prstGeom prst="rightArrow">
            <a:avLst>
              <a:gd name="adj1" fmla="val 50000"/>
              <a:gd name="adj2" fmla="val 291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10.7.2  </a:t>
            </a:r>
            <a:r>
              <a:rPr lang="zh-CN" altLang="en-US"/>
              <a:t>复制传播</a:t>
            </a:r>
            <a:endParaRPr lang="zh-CN" altLang="en-US"/>
          </a:p>
        </p:txBody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zh-CN" altLang="en-US"/>
              <a:t>语句</a:t>
            </a:r>
            <a:r>
              <a:rPr lang="en-US" altLang="zh-CN"/>
              <a:t>s</a:t>
            </a:r>
            <a:r>
              <a:rPr lang="zh-CN" altLang="en-US"/>
              <a:t>：</a:t>
            </a:r>
            <a:r>
              <a:rPr lang="en-US" altLang="zh-CN"/>
              <a:t>x:=y——</a:t>
            </a:r>
            <a:r>
              <a:rPr lang="zh-CN" altLang="en-US"/>
              <a:t>找到对</a:t>
            </a:r>
            <a:r>
              <a:rPr lang="en-US" altLang="zh-CN"/>
              <a:t>x</a:t>
            </a:r>
            <a:r>
              <a:rPr lang="zh-CN" altLang="en-US"/>
              <a:t>的引用，</a:t>
            </a:r>
            <a:r>
              <a:rPr lang="en-US" altLang="zh-CN"/>
              <a:t>y</a:t>
            </a:r>
            <a:r>
              <a:rPr lang="zh-CN" altLang="en-US"/>
              <a:t>替换</a:t>
            </a:r>
            <a:r>
              <a:rPr lang="en-US" altLang="zh-CN"/>
              <a:t>x</a:t>
            </a:r>
            <a:r>
              <a:rPr lang="zh-CN" altLang="en-US"/>
              <a:t>，删除</a:t>
            </a:r>
            <a:r>
              <a:rPr lang="en-US" altLang="zh-CN"/>
              <a:t>s</a:t>
            </a:r>
            <a:endParaRPr lang="en-US" altLang="zh-CN"/>
          </a:p>
          <a:p>
            <a:pPr marL="609600" indent="-609600"/>
            <a:r>
              <a:rPr lang="en-US" altLang="zh-CN"/>
              <a:t>x</a:t>
            </a:r>
            <a:r>
              <a:rPr lang="zh-CN" altLang="en-US"/>
              <a:t>的每个引用语句</a:t>
            </a:r>
            <a:r>
              <a:rPr lang="en-US" altLang="zh-CN"/>
              <a:t>u</a:t>
            </a:r>
            <a:r>
              <a:rPr lang="zh-CN" altLang="en-US"/>
              <a:t>应满足</a:t>
            </a:r>
            <a:endParaRPr lang="zh-CN" altLang="en-US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zh-CN"/>
              <a:t>s</a:t>
            </a:r>
            <a:r>
              <a:rPr lang="zh-CN" altLang="en-US"/>
              <a:t>必须是到达</a:t>
            </a:r>
            <a:r>
              <a:rPr lang="en-US" altLang="zh-CN"/>
              <a:t>u</a:t>
            </a:r>
            <a:r>
              <a:rPr lang="zh-CN" altLang="en-US"/>
              <a:t>的</a:t>
            </a:r>
            <a:r>
              <a:rPr lang="en-US" altLang="zh-CN"/>
              <a:t>x</a:t>
            </a:r>
            <a:r>
              <a:rPr lang="zh-CN" altLang="en-US"/>
              <a:t>的唯一定义（</a:t>
            </a:r>
            <a:r>
              <a:rPr lang="en-US" altLang="zh-CN"/>
              <a:t>ud</a:t>
            </a:r>
            <a:r>
              <a:rPr lang="zh-CN" altLang="en-US"/>
              <a:t>链只包含</a:t>
            </a:r>
            <a:r>
              <a:rPr lang="en-US" altLang="zh-CN"/>
              <a:t>s</a:t>
            </a:r>
            <a:r>
              <a:rPr lang="zh-CN" altLang="en-US"/>
              <a:t>）</a:t>
            </a:r>
            <a:endParaRPr lang="zh-CN" altLang="en-US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在从</a:t>
            </a:r>
            <a:r>
              <a:rPr lang="en-US" altLang="zh-CN"/>
              <a:t>s</a:t>
            </a:r>
            <a:r>
              <a:rPr lang="zh-CN" altLang="en-US"/>
              <a:t>到</a:t>
            </a:r>
            <a:r>
              <a:rPr lang="en-US" altLang="zh-CN"/>
              <a:t>u</a:t>
            </a:r>
            <a:r>
              <a:rPr lang="zh-CN" altLang="en-US"/>
              <a:t>的每条路径，包括经过</a:t>
            </a:r>
            <a:r>
              <a:rPr lang="en-US" altLang="zh-CN"/>
              <a:t>u</a:t>
            </a:r>
            <a:r>
              <a:rPr lang="zh-CN" altLang="en-US"/>
              <a:t>多次的路径（但不能第二次经过</a:t>
            </a:r>
            <a:r>
              <a:rPr lang="en-US" altLang="zh-CN"/>
              <a:t>s</a:t>
            </a:r>
            <a:r>
              <a:rPr lang="zh-CN" altLang="en-US"/>
              <a:t>）上，没有对</a:t>
            </a:r>
            <a:r>
              <a:rPr lang="en-US" altLang="zh-CN"/>
              <a:t>y</a:t>
            </a:r>
            <a:r>
              <a:rPr lang="zh-CN" altLang="en-US"/>
              <a:t>的赋值</a:t>
            </a:r>
            <a:endParaRPr lang="zh-CN" alt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条件</a:t>
            </a:r>
            <a:r>
              <a:rPr lang="en-US" altLang="zh-CN"/>
              <a:t>2</a:t>
            </a:r>
            <a:r>
              <a:rPr lang="zh-CN" altLang="en-US"/>
              <a:t>的检查</a:t>
            </a:r>
            <a:endParaRPr lang="zh-CN" altLang="en-US"/>
          </a:p>
        </p:txBody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/>
              <a:t>in[B]</a:t>
            </a:r>
            <a:r>
              <a:rPr lang="zh-CN" altLang="en-US" sz="2400"/>
              <a:t>：若包含语句</a:t>
            </a:r>
            <a:r>
              <a:rPr lang="en-US" altLang="zh-CN" sz="2400"/>
              <a:t>s</a:t>
            </a:r>
            <a:r>
              <a:rPr lang="zh-CN" altLang="en-US" sz="2400"/>
              <a:t>：</a:t>
            </a:r>
            <a:r>
              <a:rPr lang="en-US" altLang="zh-CN" sz="2400"/>
              <a:t>x:=y——s</a:t>
            </a:r>
            <a:r>
              <a:rPr lang="zh-CN" altLang="en-US" sz="2400"/>
              <a:t>到</a:t>
            </a:r>
            <a:r>
              <a:rPr lang="en-US" altLang="zh-CN" sz="2400"/>
              <a:t>B</a:t>
            </a:r>
            <a:r>
              <a:rPr lang="zh-CN" altLang="en-US" sz="2400"/>
              <a:t>的开始点的每条路径以及多次经过</a:t>
            </a:r>
            <a:r>
              <a:rPr lang="en-US" altLang="zh-CN" sz="2400"/>
              <a:t>B</a:t>
            </a:r>
            <a:r>
              <a:rPr lang="zh-CN" altLang="en-US" sz="2400"/>
              <a:t>的开始点的路径，没有对</a:t>
            </a:r>
            <a:r>
              <a:rPr lang="en-US" altLang="zh-CN" sz="2400"/>
              <a:t>y</a:t>
            </a:r>
            <a:r>
              <a:rPr lang="zh-CN" altLang="en-US" sz="2400"/>
              <a:t>的赋值</a:t>
            </a:r>
            <a:endParaRPr lang="zh-CN" altLang="en-US" sz="2400"/>
          </a:p>
          <a:p>
            <a:r>
              <a:rPr lang="en-US" altLang="zh-CN" sz="2400"/>
              <a:t>out[B]</a:t>
            </a:r>
            <a:r>
              <a:rPr lang="zh-CN" altLang="en-US" sz="2400"/>
              <a:t>：关于</a:t>
            </a:r>
            <a:r>
              <a:rPr lang="en-US" altLang="zh-CN" sz="2400"/>
              <a:t>B</a:t>
            </a:r>
            <a:r>
              <a:rPr lang="zh-CN" altLang="en-US" sz="2400"/>
              <a:t>的结束点</a:t>
            </a:r>
            <a:endParaRPr lang="zh-CN" altLang="en-US" sz="2400"/>
          </a:p>
          <a:p>
            <a:r>
              <a:rPr lang="en-US" altLang="zh-CN" sz="2400"/>
              <a:t>c_gen</a:t>
            </a:r>
            <a:r>
              <a:rPr lang="zh-CN" altLang="en-US" sz="2400"/>
              <a:t>：</a:t>
            </a:r>
            <a:r>
              <a:rPr lang="en-US" altLang="zh-CN" sz="2400"/>
              <a:t>s</a:t>
            </a:r>
            <a:r>
              <a:rPr lang="zh-CN" altLang="en-US" sz="2400"/>
              <a:t>在</a:t>
            </a:r>
            <a:r>
              <a:rPr lang="en-US" altLang="zh-CN" sz="2400"/>
              <a:t>B</a:t>
            </a:r>
            <a:r>
              <a:rPr lang="zh-CN" altLang="en-US" sz="2400"/>
              <a:t>中，它之后没有对</a:t>
            </a:r>
            <a:r>
              <a:rPr lang="en-US" altLang="zh-CN" sz="2400"/>
              <a:t>y</a:t>
            </a:r>
            <a:r>
              <a:rPr lang="zh-CN" altLang="en-US" sz="2400"/>
              <a:t>赋值</a:t>
            </a:r>
            <a:endParaRPr lang="zh-CN" altLang="en-US" sz="2400"/>
          </a:p>
          <a:p>
            <a:r>
              <a:rPr lang="en-US" altLang="zh-CN" sz="2400"/>
              <a:t>c_kill</a:t>
            </a:r>
            <a:r>
              <a:rPr lang="zh-CN" altLang="en-US" sz="2400"/>
              <a:t>：</a:t>
            </a:r>
            <a:r>
              <a:rPr lang="en-US" altLang="zh-CN" sz="2400"/>
              <a:t>s</a:t>
            </a:r>
            <a:r>
              <a:rPr lang="zh-CN" altLang="en-US" sz="2400"/>
              <a:t>不在</a:t>
            </a:r>
            <a:r>
              <a:rPr lang="en-US" altLang="zh-CN" sz="2400"/>
              <a:t>B</a:t>
            </a:r>
            <a:r>
              <a:rPr lang="zh-CN" altLang="en-US" sz="2400"/>
              <a:t>中，</a:t>
            </a:r>
            <a:r>
              <a:rPr lang="en-US" altLang="zh-CN" sz="2400"/>
              <a:t>B</a:t>
            </a:r>
            <a:r>
              <a:rPr lang="zh-CN" altLang="en-US" sz="2400"/>
              <a:t>中为</a:t>
            </a:r>
            <a:r>
              <a:rPr lang="en-US" altLang="zh-CN" sz="2400"/>
              <a:t>x</a:t>
            </a:r>
            <a:r>
              <a:rPr lang="zh-CN" altLang="en-US" sz="2400"/>
              <a:t>或</a:t>
            </a:r>
            <a:r>
              <a:rPr lang="en-US" altLang="zh-CN" sz="2400"/>
              <a:t>y</a:t>
            </a:r>
            <a:r>
              <a:rPr lang="zh-CN" altLang="en-US" sz="2400"/>
              <a:t>赋值</a:t>
            </a:r>
            <a:endParaRPr lang="zh-CN" altLang="en-US" sz="2400"/>
          </a:p>
        </p:txBody>
      </p:sp>
      <p:graphicFrame>
        <p:nvGraphicFramePr>
          <p:cNvPr id="747524" name="Object 4"/>
          <p:cNvGraphicFramePr>
            <a:graphicFrameLocks noChangeAspect="1"/>
          </p:cNvGraphicFramePr>
          <p:nvPr/>
        </p:nvGraphicFramePr>
        <p:xfrm>
          <a:off x="2057400" y="3657600"/>
          <a:ext cx="5410200" cy="176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37" name="Equation" r:id="rId1" imgW="2540000" imgH="825500" progId="Equation.3">
                  <p:embed/>
                </p:oleObj>
              </mc:Choice>
              <mc:Fallback>
                <p:oleObj name="Equation" r:id="rId1" imgW="2540000" imgH="825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657600"/>
                        <a:ext cx="5410200" cy="176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10.19</a:t>
            </a:r>
            <a:endParaRPr lang="en-US" altLang="zh-CN"/>
          </a:p>
        </p:txBody>
      </p:sp>
      <p:sp>
        <p:nvSpPr>
          <p:cNvPr id="74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2971800"/>
            <a:ext cx="7888288" cy="32004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c_gen[B</a:t>
            </a:r>
            <a:r>
              <a:rPr lang="en-US" altLang="zh-CN" sz="2000" baseline="-25000"/>
              <a:t>1</a:t>
            </a:r>
            <a:r>
              <a:rPr lang="en-US" altLang="zh-CN" sz="2000"/>
              <a:t>] = {x := y},  c_gen[B</a:t>
            </a:r>
            <a:r>
              <a:rPr lang="en-US" altLang="zh-CN" sz="2000" baseline="-25000"/>
              <a:t>3</a:t>
            </a:r>
            <a:r>
              <a:rPr lang="en-US" altLang="zh-CN" sz="2000"/>
              <a:t>] = {x := z}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c_kill[B</a:t>
            </a:r>
            <a:r>
              <a:rPr lang="en-US" altLang="zh-CN" sz="2000" baseline="-25000"/>
              <a:t>2</a:t>
            </a:r>
            <a:r>
              <a:rPr lang="en-US" altLang="zh-CN" sz="2000"/>
              <a:t>] = {x := y},  c_kill[B</a:t>
            </a:r>
            <a:r>
              <a:rPr lang="en-US" altLang="zh-CN" sz="2000" baseline="-25000"/>
              <a:t>1</a:t>
            </a:r>
            <a:r>
              <a:rPr lang="en-US" altLang="zh-CN" sz="2000"/>
              <a:t>] = {x := z},  c_kill[B</a:t>
            </a:r>
            <a:r>
              <a:rPr lang="en-US" altLang="zh-CN" sz="2000" baseline="-25000"/>
              <a:t>3</a:t>
            </a:r>
            <a:r>
              <a:rPr lang="en-US" altLang="zh-CN" sz="2000"/>
              <a:t>] = {x := y}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其他</a:t>
            </a:r>
            <a:r>
              <a:rPr lang="en-US" altLang="zh-CN" sz="2000"/>
              <a:t>c_gen</a:t>
            </a:r>
            <a:r>
              <a:rPr lang="zh-CN" altLang="en-US" sz="2000"/>
              <a:t>，</a:t>
            </a:r>
            <a:r>
              <a:rPr lang="en-US" altLang="zh-CN" sz="2000"/>
              <a:t>c_kill</a:t>
            </a:r>
            <a:r>
              <a:rPr lang="zh-CN" altLang="en-US" sz="2000"/>
              <a:t>为</a:t>
            </a:r>
            <a:r>
              <a:rPr lang="en-US" altLang="zh-CN" sz="2000">
                <a:cs typeface="Times New Roman" panose="02020603050405020304" pitchFamily="18" charset="0"/>
              </a:rPr>
              <a:t>Φ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解方程组一次迭代后：</a:t>
            </a:r>
            <a:endParaRPr lang="zh-CN" altLang="en-US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in[B</a:t>
            </a:r>
            <a:r>
              <a:rPr lang="en-US" altLang="zh-CN" sz="2000" baseline="-25000"/>
              <a:t>1</a:t>
            </a:r>
            <a:r>
              <a:rPr lang="en-US" altLang="zh-CN" sz="2000"/>
              <a:t>] = </a:t>
            </a:r>
            <a:r>
              <a:rPr lang="en-US" altLang="zh-CN" sz="2000">
                <a:cs typeface="Times New Roman" panose="02020603050405020304" pitchFamily="18" charset="0"/>
              </a:rPr>
              <a:t>Φ,    in[B</a:t>
            </a:r>
            <a:r>
              <a:rPr lang="en-US" altLang="zh-CN" sz="2000" baseline="-25000">
                <a:cs typeface="Times New Roman" panose="02020603050405020304" pitchFamily="18" charset="0"/>
              </a:rPr>
              <a:t>2</a:t>
            </a:r>
            <a:r>
              <a:rPr lang="en-US" altLang="zh-CN" sz="2000">
                <a:cs typeface="Times New Roman" panose="02020603050405020304" pitchFamily="18" charset="0"/>
              </a:rPr>
              <a:t>] = in[B</a:t>
            </a:r>
            <a:r>
              <a:rPr lang="en-US" altLang="zh-CN" sz="2000" baseline="-25000">
                <a:cs typeface="Times New Roman" panose="02020603050405020304" pitchFamily="18" charset="0"/>
              </a:rPr>
              <a:t>3</a:t>
            </a:r>
            <a:r>
              <a:rPr lang="en-US" altLang="zh-CN" sz="2000">
                <a:cs typeface="Times New Roman" panose="02020603050405020304" pitchFamily="18" charset="0"/>
              </a:rPr>
              <a:t>] = out[B</a:t>
            </a:r>
            <a:r>
              <a:rPr lang="en-US" altLang="zh-CN" sz="2000" baseline="-25000">
                <a:cs typeface="Times New Roman" panose="02020603050405020304" pitchFamily="18" charset="0"/>
              </a:rPr>
              <a:t>1</a:t>
            </a:r>
            <a:r>
              <a:rPr lang="en-US" altLang="zh-CN" sz="2000">
                <a:cs typeface="Times New Roman" panose="02020603050405020304" pitchFamily="18" charset="0"/>
              </a:rPr>
              <a:t>] = {x := y}</a:t>
            </a:r>
            <a:endParaRPr lang="en-US" altLang="zh-CN" sz="200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out[B</a:t>
            </a:r>
            <a:r>
              <a:rPr lang="en-US" altLang="zh-CN" sz="2000" baseline="-25000">
                <a:cs typeface="Times New Roman" panose="02020603050405020304" pitchFamily="18" charset="0"/>
              </a:rPr>
              <a:t>2</a:t>
            </a:r>
            <a:r>
              <a:rPr lang="en-US" altLang="zh-CN" sz="2000">
                <a:cs typeface="Times New Roman" panose="02020603050405020304" pitchFamily="18" charset="0"/>
              </a:rPr>
              <a:t>] = Φ</a:t>
            </a:r>
            <a:r>
              <a:rPr lang="en-US" altLang="zh-CN" sz="2000"/>
              <a:t>,    out[B</a:t>
            </a:r>
            <a:r>
              <a:rPr lang="en-US" altLang="zh-CN" sz="2000" baseline="-25000"/>
              <a:t>3</a:t>
            </a:r>
            <a:r>
              <a:rPr lang="en-US" altLang="zh-CN" sz="2000"/>
              <a:t>] = in[B</a:t>
            </a:r>
            <a:r>
              <a:rPr lang="en-US" altLang="zh-CN" sz="2000" baseline="-25000"/>
              <a:t>4</a:t>
            </a:r>
            <a:r>
              <a:rPr lang="en-US" altLang="zh-CN" sz="2000"/>
              <a:t>] = out[B</a:t>
            </a:r>
            <a:r>
              <a:rPr lang="en-US" altLang="zh-CN" sz="2000" baseline="-25000"/>
              <a:t>4</a:t>
            </a:r>
            <a:r>
              <a:rPr lang="en-US" altLang="zh-CN" sz="2000"/>
              <a:t>] = {x := z}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in[B</a:t>
            </a:r>
            <a:r>
              <a:rPr lang="en-US" altLang="zh-CN" sz="2000" baseline="-25000"/>
              <a:t>5</a:t>
            </a:r>
            <a:r>
              <a:rPr lang="en-US" altLang="zh-CN" sz="2000"/>
              <a:t>] = out[B</a:t>
            </a:r>
            <a:r>
              <a:rPr lang="en-US" altLang="zh-CN" sz="2000" baseline="-25000"/>
              <a:t>2</a:t>
            </a:r>
            <a:r>
              <a:rPr lang="en-US" altLang="zh-CN" sz="2000"/>
              <a:t>]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>∩</a:t>
            </a:r>
            <a:r>
              <a:rPr lang="en-US" altLang="zh-CN" sz="2000"/>
              <a:t>out[B</a:t>
            </a:r>
            <a:r>
              <a:rPr lang="en-US" altLang="zh-CN" sz="2000" baseline="-25000"/>
              <a:t>4</a:t>
            </a:r>
            <a:r>
              <a:rPr lang="en-US" altLang="zh-CN" sz="2000"/>
              <a:t>]= </a:t>
            </a:r>
            <a:r>
              <a:rPr lang="en-US" altLang="zh-CN" sz="2000">
                <a:cs typeface="Times New Roman" panose="02020603050405020304" pitchFamily="18" charset="0"/>
              </a:rPr>
              <a:t>Φ</a:t>
            </a:r>
            <a:endParaRPr lang="en-US" altLang="zh-CN" sz="2000">
              <a:cs typeface="Times New Roman" panose="02020603050405020304" pitchFamily="18" charset="0"/>
            </a:endParaRPr>
          </a:p>
        </p:txBody>
      </p:sp>
      <p:sp>
        <p:nvSpPr>
          <p:cNvPr id="748549" name="Text Box 5"/>
          <p:cNvSpPr txBox="1">
            <a:spLocks noChangeArrowheads="1"/>
          </p:cNvSpPr>
          <p:nvPr/>
        </p:nvSpPr>
        <p:spPr bwMode="ltGray">
          <a:xfrm>
            <a:off x="3771900" y="838200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x := y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48550" name="Text Box 6"/>
          <p:cNvSpPr txBox="1">
            <a:spLocks noChangeArrowheads="1"/>
          </p:cNvSpPr>
          <p:nvPr/>
        </p:nvSpPr>
        <p:spPr bwMode="ltGray">
          <a:xfrm>
            <a:off x="1828800" y="1524000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y :=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48551" name="Text Box 7"/>
          <p:cNvSpPr txBox="1">
            <a:spLocks noChangeArrowheads="1"/>
          </p:cNvSpPr>
          <p:nvPr/>
        </p:nvSpPr>
        <p:spPr bwMode="ltGray">
          <a:xfrm>
            <a:off x="5715000" y="1524000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x := z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48552" name="Text Box 8"/>
          <p:cNvSpPr txBox="1">
            <a:spLocks noChangeArrowheads="1"/>
          </p:cNvSpPr>
          <p:nvPr/>
        </p:nvSpPr>
        <p:spPr bwMode="ltGray">
          <a:xfrm>
            <a:off x="3771900" y="2590800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:= x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48553" name="Text Box 9"/>
          <p:cNvSpPr txBox="1">
            <a:spLocks noChangeArrowheads="1"/>
          </p:cNvSpPr>
          <p:nvPr/>
        </p:nvSpPr>
        <p:spPr bwMode="ltGray">
          <a:xfrm>
            <a:off x="3771900" y="1981200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:= x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48554" name="Line 10"/>
          <p:cNvSpPr>
            <a:spLocks noChangeShapeType="1"/>
          </p:cNvSpPr>
          <p:nvPr/>
        </p:nvSpPr>
        <p:spPr bwMode="ltGray">
          <a:xfrm flipH="1">
            <a:off x="2895600" y="1143000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8555" name="Line 11"/>
          <p:cNvSpPr>
            <a:spLocks noChangeShapeType="1"/>
          </p:cNvSpPr>
          <p:nvPr/>
        </p:nvSpPr>
        <p:spPr bwMode="ltGray">
          <a:xfrm>
            <a:off x="2895600" y="1828800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8556" name="Line 12"/>
          <p:cNvSpPr>
            <a:spLocks noChangeShapeType="1"/>
          </p:cNvSpPr>
          <p:nvPr/>
        </p:nvSpPr>
        <p:spPr bwMode="ltGray">
          <a:xfrm>
            <a:off x="4267200" y="2286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8557" name="Line 13"/>
          <p:cNvSpPr>
            <a:spLocks noChangeShapeType="1"/>
          </p:cNvSpPr>
          <p:nvPr/>
        </p:nvSpPr>
        <p:spPr bwMode="ltGray">
          <a:xfrm>
            <a:off x="4876800" y="1143000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8558" name="Line 14"/>
          <p:cNvSpPr>
            <a:spLocks noChangeShapeType="1"/>
          </p:cNvSpPr>
          <p:nvPr/>
        </p:nvSpPr>
        <p:spPr bwMode="ltGray">
          <a:xfrm flipH="1">
            <a:off x="4876800" y="1828800"/>
            <a:ext cx="838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8559" name="Text Box 15"/>
          <p:cNvSpPr txBox="1">
            <a:spLocks noChangeArrowheads="1"/>
          </p:cNvSpPr>
          <p:nvPr/>
        </p:nvSpPr>
        <p:spPr bwMode="ltGray">
          <a:xfrm>
            <a:off x="4876800" y="762000"/>
            <a:ext cx="5334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48560" name="Text Box 16"/>
          <p:cNvSpPr txBox="1">
            <a:spLocks noChangeArrowheads="1"/>
          </p:cNvSpPr>
          <p:nvPr/>
        </p:nvSpPr>
        <p:spPr bwMode="ltGray">
          <a:xfrm>
            <a:off x="4876800" y="2514600"/>
            <a:ext cx="5334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5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48561" name="Text Box 17"/>
          <p:cNvSpPr txBox="1">
            <a:spLocks noChangeArrowheads="1"/>
          </p:cNvSpPr>
          <p:nvPr/>
        </p:nvSpPr>
        <p:spPr bwMode="ltGray">
          <a:xfrm>
            <a:off x="4876800" y="1905000"/>
            <a:ext cx="5334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48562" name="Text Box 18"/>
          <p:cNvSpPr txBox="1">
            <a:spLocks noChangeArrowheads="1"/>
          </p:cNvSpPr>
          <p:nvPr/>
        </p:nvSpPr>
        <p:spPr bwMode="ltGray">
          <a:xfrm>
            <a:off x="6781800" y="1447800"/>
            <a:ext cx="5334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48563" name="Text Box 19"/>
          <p:cNvSpPr txBox="1">
            <a:spLocks noChangeArrowheads="1"/>
          </p:cNvSpPr>
          <p:nvPr/>
        </p:nvSpPr>
        <p:spPr bwMode="ltGray">
          <a:xfrm>
            <a:off x="2895600" y="1447800"/>
            <a:ext cx="5334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10.6  </a:t>
            </a:r>
            <a:r>
              <a:rPr lang="zh-CN" altLang="en-US"/>
              <a:t>复制传播</a:t>
            </a:r>
            <a:endParaRPr lang="zh-CN" altLang="en-US"/>
          </a:p>
        </p:txBody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800"/>
              <a:t>输入：流通</a:t>
            </a:r>
            <a:r>
              <a:rPr lang="en-US" altLang="zh-CN" sz="2800"/>
              <a:t>G</a:t>
            </a:r>
            <a:r>
              <a:rPr lang="zh-CN" altLang="en-US" sz="2800"/>
              <a:t>，已计算出到达块</a:t>
            </a:r>
            <a:r>
              <a:rPr lang="en-US" altLang="zh-CN" sz="2800"/>
              <a:t>B</a:t>
            </a:r>
            <a:r>
              <a:rPr lang="zh-CN" altLang="en-US" sz="2800"/>
              <a:t>的定义的</a:t>
            </a:r>
            <a:r>
              <a:rPr lang="en-US" altLang="zh-CN" sz="2800"/>
              <a:t>ud</a:t>
            </a:r>
            <a:r>
              <a:rPr lang="zh-CN" altLang="en-US" sz="2800"/>
              <a:t>链及</a:t>
            </a:r>
            <a:r>
              <a:rPr lang="en-US" altLang="zh-CN" sz="2800"/>
              <a:t>c_in[B]</a:t>
            </a:r>
            <a:endParaRPr lang="en-US" altLang="zh-CN" sz="28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800"/>
              <a:t>输出：复制传播后的流图</a:t>
            </a:r>
            <a:endParaRPr lang="zh-CN" altLang="en-US" sz="28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800"/>
              <a:t>方法：</a:t>
            </a:r>
            <a:endParaRPr lang="zh-CN" altLang="en-US" sz="28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对每个复制语句</a:t>
            </a:r>
            <a:r>
              <a:rPr lang="en-US" altLang="zh-CN" sz="2400"/>
              <a:t>s</a:t>
            </a:r>
            <a:r>
              <a:rPr lang="zh-CN" altLang="en-US" sz="2400"/>
              <a:t>：</a:t>
            </a:r>
            <a:r>
              <a:rPr lang="en-US" altLang="zh-CN" sz="2400"/>
              <a:t>x := y</a:t>
            </a:r>
            <a:r>
              <a:rPr lang="zh-CN" altLang="en-US" sz="2400"/>
              <a:t>执行以下步骤：</a:t>
            </a:r>
            <a:endParaRPr lang="zh-CN" altLang="en-US" sz="24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400"/>
              <a:t>确定</a:t>
            </a:r>
            <a:r>
              <a:rPr lang="en-US" altLang="zh-CN" sz="2400"/>
              <a:t>s</a:t>
            </a:r>
            <a:r>
              <a:rPr lang="zh-CN" altLang="en-US" sz="2400"/>
              <a:t>对</a:t>
            </a:r>
            <a:r>
              <a:rPr lang="en-US" altLang="zh-CN" sz="2400"/>
              <a:t>x</a:t>
            </a:r>
            <a:r>
              <a:rPr lang="zh-CN" altLang="en-US" sz="2400"/>
              <a:t>的定义所能到达的</a:t>
            </a:r>
            <a:r>
              <a:rPr lang="en-US" altLang="zh-CN" sz="2400"/>
              <a:t>x</a:t>
            </a:r>
            <a:r>
              <a:rPr lang="zh-CN" altLang="en-US" sz="2400"/>
              <a:t>的引用</a:t>
            </a:r>
            <a:endParaRPr lang="zh-CN" altLang="en-US" sz="24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400"/>
              <a:t>对找到的每个引用，令</a:t>
            </a:r>
            <a:r>
              <a:rPr lang="en-US" altLang="zh-CN" sz="2400"/>
              <a:t>B</a:t>
            </a:r>
            <a:r>
              <a:rPr lang="zh-CN" altLang="en-US" sz="2400"/>
              <a:t>为其所在块，确定</a:t>
            </a:r>
            <a:r>
              <a:rPr lang="en-US" altLang="zh-CN" sz="2400"/>
              <a:t>s</a:t>
            </a:r>
            <a:r>
              <a:rPr lang="zh-CN" altLang="en-US" sz="2400"/>
              <a:t>是否在</a:t>
            </a:r>
            <a:r>
              <a:rPr lang="en-US" altLang="zh-CN" sz="2400"/>
              <a:t>c_in[B]</a:t>
            </a:r>
            <a:r>
              <a:rPr lang="zh-CN" altLang="en-US" sz="2400"/>
              <a:t>中，且</a:t>
            </a:r>
            <a:r>
              <a:rPr lang="en-US" altLang="zh-CN" sz="2400"/>
              <a:t>B</a:t>
            </a:r>
            <a:r>
              <a:rPr lang="zh-CN" altLang="en-US" sz="2400"/>
              <a:t>中引用之前没有</a:t>
            </a:r>
            <a:r>
              <a:rPr lang="en-US" altLang="zh-CN" sz="2400"/>
              <a:t>x</a:t>
            </a:r>
            <a:r>
              <a:rPr lang="zh-CN" altLang="en-US" sz="2400"/>
              <a:t>或</a:t>
            </a:r>
            <a:r>
              <a:rPr lang="en-US" altLang="zh-CN" sz="2400"/>
              <a:t>y</a:t>
            </a:r>
            <a:r>
              <a:rPr lang="zh-CN" altLang="en-US" sz="2400"/>
              <a:t>的定义。</a:t>
            </a:r>
            <a:endParaRPr lang="zh-CN" altLang="en-US" sz="24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400"/>
              <a:t>若满足条件</a:t>
            </a:r>
            <a:r>
              <a:rPr lang="en-US" altLang="zh-CN" sz="2400"/>
              <a:t>2</a:t>
            </a:r>
            <a:r>
              <a:rPr lang="zh-CN" altLang="en-US" sz="2400"/>
              <a:t>，则删除</a:t>
            </a:r>
            <a:r>
              <a:rPr lang="en-US" altLang="zh-CN" sz="2400"/>
              <a:t>s</a:t>
            </a:r>
            <a:r>
              <a:rPr lang="zh-CN" altLang="en-US" sz="2400"/>
              <a:t>，将对</a:t>
            </a:r>
            <a:r>
              <a:rPr lang="en-US" altLang="zh-CN" sz="2400"/>
              <a:t>x</a:t>
            </a:r>
            <a:r>
              <a:rPr lang="zh-CN" altLang="en-US" sz="2400"/>
              <a:t>的引用替换为</a:t>
            </a:r>
            <a:r>
              <a:rPr lang="en-US" altLang="zh-CN" sz="2400"/>
              <a:t>y</a:t>
            </a:r>
            <a:endParaRPr lang="en-US" altLang="zh-CN" sz="240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10.7.3  </a:t>
            </a:r>
            <a:r>
              <a:rPr lang="zh-CN" altLang="en-US"/>
              <a:t>循环不变量的检测</a:t>
            </a:r>
            <a:endParaRPr lang="zh-CN" altLang="en-US"/>
          </a:p>
        </p:txBody>
      </p:sp>
      <p:sp>
        <p:nvSpPr>
          <p:cNvPr id="75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循环不变计算</a:t>
            </a:r>
            <a:endParaRPr lang="zh-CN" altLang="en-US" sz="2800"/>
          </a:p>
          <a:p>
            <a:pPr lvl="1"/>
            <a:r>
              <a:rPr lang="zh-CN" altLang="en-US" sz="2400"/>
              <a:t>循环中含有赋值</a:t>
            </a:r>
            <a:r>
              <a:rPr lang="en-US" altLang="zh-CN" sz="2400"/>
              <a:t>x := y + z</a:t>
            </a:r>
            <a:endParaRPr lang="en-US" altLang="zh-CN" sz="2400"/>
          </a:p>
          <a:p>
            <a:pPr lvl="1"/>
            <a:r>
              <a:rPr lang="en-US" altLang="zh-CN" sz="2400"/>
              <a:t>y</a:t>
            </a:r>
            <a:r>
              <a:rPr lang="zh-CN" altLang="en-US" sz="2400"/>
              <a:t>、</a:t>
            </a:r>
            <a:r>
              <a:rPr lang="en-US" altLang="zh-CN" sz="2400"/>
              <a:t>z</a:t>
            </a:r>
            <a:r>
              <a:rPr lang="zh-CN" altLang="en-US" sz="2400"/>
              <a:t>的可能定义都在循环外部（或常数）</a:t>
            </a:r>
            <a:endParaRPr lang="zh-CN" altLang="en-US" sz="2400"/>
          </a:p>
          <a:p>
            <a:r>
              <a:rPr lang="zh-CN" altLang="en-US" sz="2800"/>
              <a:t>可由</a:t>
            </a:r>
            <a:r>
              <a:rPr lang="en-US" altLang="zh-CN" sz="2800"/>
              <a:t>ud</a:t>
            </a:r>
            <a:r>
              <a:rPr lang="zh-CN" altLang="en-US" sz="2800"/>
              <a:t>链获取此类赋值</a:t>
            </a:r>
            <a:endParaRPr lang="zh-CN" altLang="en-US" sz="2800"/>
          </a:p>
          <a:p>
            <a:r>
              <a:rPr lang="zh-CN" altLang="en-US" sz="2800"/>
              <a:t>循环中还有</a:t>
            </a:r>
            <a:r>
              <a:rPr lang="en-US" altLang="zh-CN" sz="2800"/>
              <a:t>v := x + w</a:t>
            </a:r>
            <a:r>
              <a:rPr lang="zh-CN" altLang="en-US" sz="2800"/>
              <a:t>，</a:t>
            </a:r>
            <a:r>
              <a:rPr lang="en-US" altLang="zh-CN" sz="2800"/>
              <a:t>w</a:t>
            </a:r>
            <a:r>
              <a:rPr lang="zh-CN" altLang="en-US" sz="2800"/>
              <a:t>的定义也都在外部</a:t>
            </a:r>
            <a:r>
              <a:rPr lang="en-US" altLang="zh-CN" sz="2800"/>
              <a:t>——x+w</a:t>
            </a:r>
            <a:r>
              <a:rPr lang="zh-CN" altLang="en-US" sz="2800"/>
              <a:t>也是循环不变计算</a:t>
            </a:r>
            <a:endParaRPr lang="zh-CN" altLang="en-US" sz="2800"/>
          </a:p>
          <a:p>
            <a:r>
              <a:rPr lang="zh-CN" altLang="en-US" sz="2800"/>
              <a:t>重复扫描</a:t>
            </a:r>
            <a:endParaRPr lang="zh-CN" altLang="en-US" sz="2800"/>
          </a:p>
          <a:p>
            <a:r>
              <a:rPr lang="en-US" altLang="zh-CN" sz="2800"/>
              <a:t>ud</a:t>
            </a:r>
            <a:r>
              <a:rPr lang="zh-CN" altLang="en-US" sz="2800"/>
              <a:t>链结合</a:t>
            </a:r>
            <a:r>
              <a:rPr lang="en-US" altLang="zh-CN" sz="2800"/>
              <a:t>du</a:t>
            </a:r>
            <a:r>
              <a:rPr lang="zh-CN" altLang="en-US" sz="2800"/>
              <a:t>链，避免重复扫描</a:t>
            </a:r>
            <a:endParaRPr lang="zh-CN" altLang="en-US" sz="280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10.7  </a:t>
            </a:r>
            <a:r>
              <a:rPr lang="zh-CN" altLang="en-US"/>
              <a:t>循环不变计算检测</a:t>
            </a:r>
            <a:endParaRPr lang="zh-CN" altLang="en-US"/>
          </a:p>
        </p:txBody>
      </p:sp>
      <p:sp>
        <p:nvSpPr>
          <p:cNvPr id="75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334000"/>
          </a:xfrm>
        </p:spPr>
        <p:txBody>
          <a:bodyPr/>
          <a:lstStyle/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输入：一组基本块组成的循环</a:t>
            </a:r>
            <a:r>
              <a:rPr lang="en-US" altLang="zh-CN" sz="2400"/>
              <a:t>L</a:t>
            </a:r>
            <a:r>
              <a:rPr lang="zh-CN" altLang="en-US" sz="2400"/>
              <a:t>，每个基本块包括一系列的三地址语句，已计算出</a:t>
            </a:r>
            <a:r>
              <a:rPr lang="en-US" altLang="zh-CN" sz="2400"/>
              <a:t>ud</a:t>
            </a:r>
            <a:r>
              <a:rPr lang="zh-CN" altLang="en-US" sz="2400"/>
              <a:t>链</a:t>
            </a:r>
            <a:endParaRPr lang="zh-CN" altLang="en-US" sz="24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输出：从进入</a:t>
            </a:r>
            <a:r>
              <a:rPr lang="en-US" altLang="zh-CN" sz="2400"/>
              <a:t>L</a:t>
            </a:r>
            <a:r>
              <a:rPr lang="zh-CN" altLang="en-US" sz="2400"/>
              <a:t>到离开，每次都计算同样值的三地址语句集合</a:t>
            </a:r>
            <a:endParaRPr lang="zh-CN" altLang="en-US" sz="24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方法：</a:t>
            </a:r>
            <a:endParaRPr lang="zh-CN" altLang="en-US" sz="24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000"/>
              <a:t>寻找这样语句：运算对象为常数，或到达定义都在</a:t>
            </a:r>
            <a:r>
              <a:rPr lang="en-US" altLang="zh-CN" sz="2000"/>
              <a:t>L</a:t>
            </a:r>
            <a:r>
              <a:rPr lang="zh-CN" altLang="en-US" sz="2000"/>
              <a:t>之外，将这些语句标记为“不变”</a:t>
            </a:r>
            <a:endParaRPr lang="zh-CN" altLang="en-US" sz="20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000"/>
              <a:t>重复步骤</a:t>
            </a:r>
            <a:r>
              <a:rPr lang="en-US" altLang="zh-CN" sz="2000"/>
              <a:t>3</a:t>
            </a:r>
            <a:r>
              <a:rPr lang="zh-CN" altLang="en-US" sz="2000"/>
              <a:t>，直至没有新语句标记为“不变”</a:t>
            </a:r>
            <a:endParaRPr lang="zh-CN" altLang="en-US" sz="20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000"/>
              <a:t>寻找这样的语句：尚未标记，且其运算对象或是常数、或是到达定义在</a:t>
            </a:r>
            <a:r>
              <a:rPr lang="en-US" altLang="zh-CN" sz="2000"/>
              <a:t>L</a:t>
            </a:r>
            <a:r>
              <a:rPr lang="zh-CN" altLang="en-US" sz="2000"/>
              <a:t>外、或是唯一的到达定义是</a:t>
            </a:r>
            <a:r>
              <a:rPr lang="en-US" altLang="zh-CN" sz="2000"/>
              <a:t>L</a:t>
            </a:r>
            <a:r>
              <a:rPr lang="zh-CN" altLang="en-US" sz="2000"/>
              <a:t>中已标记为“不变”的语句，将找到的语句标记为“不变”</a:t>
            </a:r>
            <a:endParaRPr lang="zh-CN" altLang="en-US"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9.4.4  </a:t>
            </a:r>
            <a:r>
              <a:rPr lang="zh-CN" altLang="en-US"/>
              <a:t>代数变换</a:t>
            </a:r>
            <a:endParaRPr lang="zh-CN" alt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允许改变表达式</a:t>
            </a:r>
            <a:r>
              <a:rPr lang="en-US" altLang="zh-CN"/>
              <a:t>——</a:t>
            </a:r>
            <a:r>
              <a:rPr lang="zh-CN" altLang="en-US"/>
              <a:t>代数上等价</a:t>
            </a:r>
            <a:endParaRPr lang="zh-CN" altLang="en-US"/>
          </a:p>
          <a:p>
            <a:pPr lvl="1" eaLnBrk="1" hangingPunct="1"/>
            <a:r>
              <a:rPr lang="en-US" altLang="zh-CN"/>
              <a:t>x := x + 0——</a:t>
            </a:r>
            <a:r>
              <a:rPr lang="zh-CN" altLang="en-US"/>
              <a:t>删除</a:t>
            </a:r>
            <a:endParaRPr lang="zh-CN" altLang="en-US"/>
          </a:p>
          <a:p>
            <a:pPr lvl="1" eaLnBrk="1" hangingPunct="1"/>
            <a:r>
              <a:rPr lang="en-US" altLang="zh-CN"/>
              <a:t>x := x * 1——</a:t>
            </a:r>
            <a:r>
              <a:rPr lang="zh-CN" altLang="en-US"/>
              <a:t>删除</a:t>
            </a:r>
            <a:endParaRPr lang="zh-CN" altLang="en-US"/>
          </a:p>
          <a:p>
            <a:pPr lvl="1" eaLnBrk="1" hangingPunct="1"/>
            <a:r>
              <a:rPr lang="en-US" altLang="zh-CN"/>
              <a:t>x := y ** 2  </a:t>
            </a:r>
            <a:r>
              <a:rPr lang="en-US" altLang="zh-CN">
                <a:sym typeface="Wingdings" panose="05000000000000000000" pitchFamily="2" charset="2"/>
              </a:rPr>
              <a:t>  x := y * y——</a:t>
            </a:r>
            <a:r>
              <a:rPr lang="zh-CN" altLang="en-US">
                <a:sym typeface="Wingdings" panose="05000000000000000000" pitchFamily="2" charset="2"/>
              </a:rPr>
              <a:t>提高性能</a:t>
            </a:r>
            <a:endParaRPr lang="zh-CN" alt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10.7.4  </a:t>
            </a:r>
            <a:r>
              <a:rPr lang="zh-CN" altLang="en-US"/>
              <a:t>代码外提</a:t>
            </a:r>
            <a:endParaRPr lang="zh-CN" altLang="en-US"/>
          </a:p>
        </p:txBody>
      </p:sp>
      <p:sp>
        <p:nvSpPr>
          <p:cNvPr id="75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zh-CN" altLang="en-US"/>
              <a:t>一些循环不变语句可实施代码外提</a:t>
            </a:r>
            <a:endParaRPr lang="zh-CN" altLang="en-US"/>
          </a:p>
          <a:p>
            <a:pPr marL="609600" indent="-609600"/>
            <a:r>
              <a:rPr lang="en-US" altLang="zh-CN"/>
              <a:t>s</a:t>
            </a:r>
            <a:r>
              <a:rPr lang="zh-CN" altLang="en-US"/>
              <a:t>：</a:t>
            </a:r>
            <a:r>
              <a:rPr lang="en-US" altLang="zh-CN"/>
              <a:t>x := y + z</a:t>
            </a:r>
            <a:r>
              <a:rPr lang="zh-CN" altLang="en-US"/>
              <a:t>可外提的条件：</a:t>
            </a:r>
            <a:endParaRPr lang="zh-CN" altLang="en-US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en-US" altLang="zh-CN"/>
              <a:t>s</a:t>
            </a:r>
            <a:r>
              <a:rPr lang="zh-CN" altLang="en-US"/>
              <a:t>所在块支配所有循环出口节点</a:t>
            </a:r>
            <a:endParaRPr lang="zh-CN" altLang="en-US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/>
              <a:t>循环中无其他语句对</a:t>
            </a:r>
            <a:r>
              <a:rPr lang="en-US" altLang="zh-CN"/>
              <a:t>x</a:t>
            </a:r>
            <a:r>
              <a:rPr lang="zh-CN" altLang="en-US"/>
              <a:t>赋值，</a:t>
            </a:r>
            <a:r>
              <a:rPr lang="en-US" altLang="zh-CN"/>
              <a:t>x</a:t>
            </a:r>
            <a:r>
              <a:rPr lang="zh-CN" altLang="en-US"/>
              <a:t>为临时变量肯定满足</a:t>
            </a:r>
            <a:endParaRPr lang="zh-CN" altLang="en-US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/>
              <a:t>循环中</a:t>
            </a:r>
            <a:r>
              <a:rPr lang="en-US" altLang="zh-CN"/>
              <a:t>x</a:t>
            </a:r>
            <a:r>
              <a:rPr lang="zh-CN" altLang="en-US"/>
              <a:t>的引用仅由</a:t>
            </a:r>
            <a:r>
              <a:rPr lang="en-US" altLang="zh-CN"/>
              <a:t>s</a:t>
            </a:r>
            <a:r>
              <a:rPr lang="zh-CN" altLang="en-US"/>
              <a:t>到达，</a:t>
            </a:r>
            <a:r>
              <a:rPr lang="en-US" altLang="zh-CN"/>
              <a:t>x</a:t>
            </a:r>
            <a:r>
              <a:rPr lang="zh-CN" altLang="en-US"/>
              <a:t>是临时变量一般都满足</a:t>
            </a:r>
            <a:endParaRPr lang="zh-CN" alt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10.20</a:t>
            </a:r>
            <a:endParaRPr lang="en-US" altLang="zh-CN"/>
          </a:p>
        </p:txBody>
      </p:sp>
      <p:sp>
        <p:nvSpPr>
          <p:cNvPr id="75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4876800"/>
            <a:ext cx="7772400" cy="1447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/>
              <a:t>错误的代码外提，</a:t>
            </a:r>
            <a:r>
              <a:rPr lang="en-US" altLang="zh-CN"/>
              <a:t>B</a:t>
            </a:r>
            <a:r>
              <a:rPr lang="en-US" altLang="zh-CN" baseline="-25000"/>
              <a:t>3</a:t>
            </a:r>
            <a:r>
              <a:rPr lang="zh-CN" altLang="en-US"/>
              <a:t>不支配</a:t>
            </a:r>
            <a:r>
              <a:rPr lang="en-US" altLang="zh-CN"/>
              <a:t>B</a:t>
            </a:r>
            <a:r>
              <a:rPr lang="en-US" altLang="zh-CN" baseline="-25000"/>
              <a:t>4</a:t>
            </a: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r>
              <a:rPr lang="zh-CN" altLang="en-US"/>
              <a:t>若循环不经过</a:t>
            </a:r>
            <a:r>
              <a:rPr lang="en-US" altLang="zh-CN"/>
              <a:t>B</a:t>
            </a:r>
            <a:r>
              <a:rPr lang="en-US" altLang="zh-CN" baseline="-25000"/>
              <a:t>3</a:t>
            </a:r>
            <a:r>
              <a:rPr lang="zh-CN" altLang="en-US"/>
              <a:t>，结果错误</a:t>
            </a:r>
            <a:endParaRPr lang="zh-CN" altLang="en-US"/>
          </a:p>
        </p:txBody>
      </p:sp>
      <p:sp>
        <p:nvSpPr>
          <p:cNvPr id="754692" name="Text Box 4"/>
          <p:cNvSpPr txBox="1">
            <a:spLocks noChangeArrowheads="1"/>
          </p:cNvSpPr>
          <p:nvPr/>
        </p:nvSpPr>
        <p:spPr bwMode="ltGray">
          <a:xfrm>
            <a:off x="1820863" y="1371600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 := 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693" name="Text Box 5"/>
          <p:cNvSpPr txBox="1">
            <a:spLocks noChangeArrowheads="1"/>
          </p:cNvSpPr>
          <p:nvPr/>
        </p:nvSpPr>
        <p:spPr bwMode="ltGray">
          <a:xfrm>
            <a:off x="2895600" y="1371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694" name="Text Box 6"/>
          <p:cNvSpPr txBox="1">
            <a:spLocks noChangeArrowheads="1"/>
          </p:cNvSpPr>
          <p:nvPr/>
        </p:nvSpPr>
        <p:spPr bwMode="ltGray">
          <a:xfrm>
            <a:off x="1371600" y="2057400"/>
            <a:ext cx="1981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if u &lt; v goto 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695" name="Text Box 7"/>
          <p:cNvSpPr txBox="1">
            <a:spLocks noChangeArrowheads="1"/>
          </p:cNvSpPr>
          <p:nvPr/>
        </p:nvSpPr>
        <p:spPr bwMode="ltGray">
          <a:xfrm>
            <a:off x="3048000" y="23764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696" name="Text Box 8"/>
          <p:cNvSpPr txBox="1">
            <a:spLocks noChangeArrowheads="1"/>
          </p:cNvSpPr>
          <p:nvPr/>
        </p:nvSpPr>
        <p:spPr bwMode="ltGray">
          <a:xfrm>
            <a:off x="1371600" y="3267075"/>
            <a:ext cx="1981200" cy="619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v := v -1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if v &lt;= 20 goto 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697" name="Text Box 9"/>
          <p:cNvSpPr txBox="1">
            <a:spLocks noChangeArrowheads="1"/>
          </p:cNvSpPr>
          <p:nvPr/>
        </p:nvSpPr>
        <p:spPr bwMode="ltGray">
          <a:xfrm>
            <a:off x="3048000" y="2895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698" name="Text Box 10"/>
          <p:cNvSpPr txBox="1">
            <a:spLocks noChangeArrowheads="1"/>
          </p:cNvSpPr>
          <p:nvPr/>
        </p:nvSpPr>
        <p:spPr bwMode="ltGray">
          <a:xfrm>
            <a:off x="1828800" y="4281488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j := i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699" name="Text Box 11"/>
          <p:cNvSpPr txBox="1">
            <a:spLocks noChangeArrowheads="1"/>
          </p:cNvSpPr>
          <p:nvPr/>
        </p:nvSpPr>
        <p:spPr bwMode="ltGray">
          <a:xfrm>
            <a:off x="2903538" y="42814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700" name="Text Box 12"/>
          <p:cNvSpPr txBox="1">
            <a:spLocks noChangeArrowheads="1"/>
          </p:cNvSpPr>
          <p:nvPr/>
        </p:nvSpPr>
        <p:spPr bwMode="ltGray">
          <a:xfrm>
            <a:off x="228600" y="2514600"/>
            <a:ext cx="1066800" cy="619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i := 2</a:t>
            </a:r>
            <a:endParaRPr lang="en-US" altLang="zh-CN" sz="2000" baseline="0">
              <a:solidFill>
                <a:srgbClr val="FF3300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u := u + 1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701" name="Text Box 13"/>
          <p:cNvSpPr txBox="1">
            <a:spLocks noChangeArrowheads="1"/>
          </p:cNvSpPr>
          <p:nvPr/>
        </p:nvSpPr>
        <p:spPr bwMode="ltGray">
          <a:xfrm>
            <a:off x="1371600" y="2743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702" name="Line 14"/>
          <p:cNvSpPr>
            <a:spLocks noChangeShapeType="1"/>
          </p:cNvSpPr>
          <p:nvPr/>
        </p:nvSpPr>
        <p:spPr bwMode="ltGray">
          <a:xfrm>
            <a:off x="2438400" y="1676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03" name="Line 15"/>
          <p:cNvSpPr>
            <a:spLocks noChangeShapeType="1"/>
          </p:cNvSpPr>
          <p:nvPr/>
        </p:nvSpPr>
        <p:spPr bwMode="ltGray">
          <a:xfrm>
            <a:off x="2438400" y="23622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04" name="Line 16"/>
          <p:cNvSpPr>
            <a:spLocks noChangeShapeType="1"/>
          </p:cNvSpPr>
          <p:nvPr/>
        </p:nvSpPr>
        <p:spPr bwMode="ltGray">
          <a:xfrm>
            <a:off x="2438400" y="3886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05" name="Line 17"/>
          <p:cNvSpPr>
            <a:spLocks noChangeShapeType="1"/>
          </p:cNvSpPr>
          <p:nvPr/>
        </p:nvSpPr>
        <p:spPr bwMode="ltGray">
          <a:xfrm flipH="1">
            <a:off x="838200" y="2362200"/>
            <a:ext cx="533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06" name="Line 18"/>
          <p:cNvSpPr>
            <a:spLocks noChangeShapeType="1"/>
          </p:cNvSpPr>
          <p:nvPr/>
        </p:nvSpPr>
        <p:spPr bwMode="ltGray">
          <a:xfrm>
            <a:off x="838200" y="3124200"/>
            <a:ext cx="533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07" name="Freeform 19"/>
          <p:cNvSpPr/>
          <p:nvPr/>
        </p:nvSpPr>
        <p:spPr bwMode="ltGray">
          <a:xfrm>
            <a:off x="22225" y="1722438"/>
            <a:ext cx="1739900" cy="2486025"/>
          </a:xfrm>
          <a:custGeom>
            <a:avLst/>
            <a:gdLst>
              <a:gd name="T0" fmla="*/ 1090 w 1096"/>
              <a:gd name="T1" fmla="*/ 1363 h 1566"/>
              <a:gd name="T2" fmla="*/ 946 w 1096"/>
              <a:gd name="T3" fmla="*/ 1555 h 1566"/>
              <a:gd name="T4" fmla="*/ 190 w 1096"/>
              <a:gd name="T5" fmla="*/ 1361 h 1566"/>
              <a:gd name="T6" fmla="*/ 110 w 1096"/>
              <a:gd name="T7" fmla="*/ 324 h 1566"/>
              <a:gd name="T8" fmla="*/ 850 w 1096"/>
              <a:gd name="T9" fmla="*/ 19 h 1566"/>
              <a:gd name="T10" fmla="*/ 1090 w 1096"/>
              <a:gd name="T11" fmla="*/ 211 h 1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96" h="1566">
                <a:moveTo>
                  <a:pt x="1090" y="1363"/>
                </a:moveTo>
                <a:cubicBezTo>
                  <a:pt x="1086" y="1459"/>
                  <a:pt x="1096" y="1555"/>
                  <a:pt x="946" y="1555"/>
                </a:cubicBezTo>
                <a:cubicBezTo>
                  <a:pt x="796" y="1555"/>
                  <a:pt x="329" y="1566"/>
                  <a:pt x="190" y="1361"/>
                </a:cubicBezTo>
                <a:cubicBezTo>
                  <a:pt x="51" y="1156"/>
                  <a:pt x="0" y="548"/>
                  <a:pt x="110" y="324"/>
                </a:cubicBezTo>
                <a:cubicBezTo>
                  <a:pt x="220" y="100"/>
                  <a:pt x="687" y="38"/>
                  <a:pt x="850" y="19"/>
                </a:cubicBezTo>
                <a:cubicBezTo>
                  <a:pt x="1013" y="0"/>
                  <a:pt x="1058" y="95"/>
                  <a:pt x="1090" y="211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08" name="Text Box 20"/>
          <p:cNvSpPr txBox="1">
            <a:spLocks noChangeArrowheads="1"/>
          </p:cNvSpPr>
          <p:nvPr/>
        </p:nvSpPr>
        <p:spPr bwMode="ltGray">
          <a:xfrm>
            <a:off x="6164263" y="1371600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i := 2</a:t>
            </a:r>
            <a:endParaRPr lang="en-US" altLang="zh-CN" sz="2000" baseline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4709" name="Text Box 21"/>
          <p:cNvSpPr txBox="1">
            <a:spLocks noChangeArrowheads="1"/>
          </p:cNvSpPr>
          <p:nvPr/>
        </p:nvSpPr>
        <p:spPr bwMode="ltGray">
          <a:xfrm>
            <a:off x="7239000" y="1371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710" name="Text Box 22"/>
          <p:cNvSpPr txBox="1">
            <a:spLocks noChangeArrowheads="1"/>
          </p:cNvSpPr>
          <p:nvPr/>
        </p:nvSpPr>
        <p:spPr bwMode="ltGray">
          <a:xfrm>
            <a:off x="5715000" y="2057400"/>
            <a:ext cx="1981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if u &lt; v goto 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711" name="Text Box 23"/>
          <p:cNvSpPr txBox="1">
            <a:spLocks noChangeArrowheads="1"/>
          </p:cNvSpPr>
          <p:nvPr/>
        </p:nvSpPr>
        <p:spPr bwMode="ltGray">
          <a:xfrm>
            <a:off x="7391400" y="23764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712" name="Text Box 24"/>
          <p:cNvSpPr txBox="1">
            <a:spLocks noChangeArrowheads="1"/>
          </p:cNvSpPr>
          <p:nvPr/>
        </p:nvSpPr>
        <p:spPr bwMode="ltGray">
          <a:xfrm>
            <a:off x="5715000" y="3267075"/>
            <a:ext cx="1981200" cy="619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v := v -1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if v &lt;= 20 goto 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713" name="Text Box 25"/>
          <p:cNvSpPr txBox="1">
            <a:spLocks noChangeArrowheads="1"/>
          </p:cNvSpPr>
          <p:nvPr/>
        </p:nvSpPr>
        <p:spPr bwMode="ltGray">
          <a:xfrm>
            <a:off x="7391400" y="2895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714" name="Text Box 26"/>
          <p:cNvSpPr txBox="1">
            <a:spLocks noChangeArrowheads="1"/>
          </p:cNvSpPr>
          <p:nvPr/>
        </p:nvSpPr>
        <p:spPr bwMode="ltGray">
          <a:xfrm>
            <a:off x="6172200" y="4281488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j := i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715" name="Text Box 27"/>
          <p:cNvSpPr txBox="1">
            <a:spLocks noChangeArrowheads="1"/>
          </p:cNvSpPr>
          <p:nvPr/>
        </p:nvSpPr>
        <p:spPr bwMode="ltGray">
          <a:xfrm>
            <a:off x="7246938" y="42814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716" name="Text Box 28"/>
          <p:cNvSpPr txBox="1">
            <a:spLocks noChangeArrowheads="1"/>
          </p:cNvSpPr>
          <p:nvPr/>
        </p:nvSpPr>
        <p:spPr bwMode="ltGray">
          <a:xfrm>
            <a:off x="4572000" y="2657475"/>
            <a:ext cx="10668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u := u + 1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717" name="Text Box 29"/>
          <p:cNvSpPr txBox="1">
            <a:spLocks noChangeArrowheads="1"/>
          </p:cNvSpPr>
          <p:nvPr/>
        </p:nvSpPr>
        <p:spPr bwMode="ltGray">
          <a:xfrm>
            <a:off x="5715000" y="2743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718" name="Line 30"/>
          <p:cNvSpPr>
            <a:spLocks noChangeShapeType="1"/>
          </p:cNvSpPr>
          <p:nvPr/>
        </p:nvSpPr>
        <p:spPr bwMode="ltGray">
          <a:xfrm>
            <a:off x="6781800" y="1676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19" name="Line 31"/>
          <p:cNvSpPr>
            <a:spLocks noChangeShapeType="1"/>
          </p:cNvSpPr>
          <p:nvPr/>
        </p:nvSpPr>
        <p:spPr bwMode="ltGray">
          <a:xfrm>
            <a:off x="6781800" y="23622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20" name="Line 32"/>
          <p:cNvSpPr>
            <a:spLocks noChangeShapeType="1"/>
          </p:cNvSpPr>
          <p:nvPr/>
        </p:nvSpPr>
        <p:spPr bwMode="ltGray">
          <a:xfrm>
            <a:off x="6781800" y="3886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21" name="Line 33"/>
          <p:cNvSpPr>
            <a:spLocks noChangeShapeType="1"/>
          </p:cNvSpPr>
          <p:nvPr/>
        </p:nvSpPr>
        <p:spPr bwMode="ltGray">
          <a:xfrm flipH="1">
            <a:off x="5105400" y="23622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22" name="Line 34"/>
          <p:cNvSpPr>
            <a:spLocks noChangeShapeType="1"/>
          </p:cNvSpPr>
          <p:nvPr/>
        </p:nvSpPr>
        <p:spPr bwMode="ltGray">
          <a:xfrm>
            <a:off x="5181600" y="2971800"/>
            <a:ext cx="533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23" name="Freeform 35"/>
          <p:cNvSpPr/>
          <p:nvPr/>
        </p:nvSpPr>
        <p:spPr bwMode="ltGray">
          <a:xfrm>
            <a:off x="4365625" y="1722438"/>
            <a:ext cx="1739900" cy="2486025"/>
          </a:xfrm>
          <a:custGeom>
            <a:avLst/>
            <a:gdLst>
              <a:gd name="T0" fmla="*/ 1090 w 1096"/>
              <a:gd name="T1" fmla="*/ 1363 h 1566"/>
              <a:gd name="T2" fmla="*/ 946 w 1096"/>
              <a:gd name="T3" fmla="*/ 1555 h 1566"/>
              <a:gd name="T4" fmla="*/ 190 w 1096"/>
              <a:gd name="T5" fmla="*/ 1361 h 1566"/>
              <a:gd name="T6" fmla="*/ 110 w 1096"/>
              <a:gd name="T7" fmla="*/ 324 h 1566"/>
              <a:gd name="T8" fmla="*/ 850 w 1096"/>
              <a:gd name="T9" fmla="*/ 19 h 1566"/>
              <a:gd name="T10" fmla="*/ 1090 w 1096"/>
              <a:gd name="T11" fmla="*/ 211 h 1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96" h="1566">
                <a:moveTo>
                  <a:pt x="1090" y="1363"/>
                </a:moveTo>
                <a:cubicBezTo>
                  <a:pt x="1086" y="1459"/>
                  <a:pt x="1096" y="1555"/>
                  <a:pt x="946" y="1555"/>
                </a:cubicBezTo>
                <a:cubicBezTo>
                  <a:pt x="796" y="1555"/>
                  <a:pt x="329" y="1566"/>
                  <a:pt x="190" y="1361"/>
                </a:cubicBezTo>
                <a:cubicBezTo>
                  <a:pt x="51" y="1156"/>
                  <a:pt x="0" y="548"/>
                  <a:pt x="110" y="324"/>
                </a:cubicBezTo>
                <a:cubicBezTo>
                  <a:pt x="220" y="100"/>
                  <a:pt x="687" y="38"/>
                  <a:pt x="850" y="19"/>
                </a:cubicBezTo>
                <a:cubicBezTo>
                  <a:pt x="1013" y="0"/>
                  <a:pt x="1058" y="95"/>
                  <a:pt x="1090" y="211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24" name="Text Box 36"/>
          <p:cNvSpPr txBox="1">
            <a:spLocks noChangeArrowheads="1"/>
          </p:cNvSpPr>
          <p:nvPr/>
        </p:nvSpPr>
        <p:spPr bwMode="ltGray">
          <a:xfrm>
            <a:off x="6172200" y="762000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 := 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725" name="Text Box 37"/>
          <p:cNvSpPr txBox="1">
            <a:spLocks noChangeArrowheads="1"/>
          </p:cNvSpPr>
          <p:nvPr/>
        </p:nvSpPr>
        <p:spPr bwMode="ltGray">
          <a:xfrm>
            <a:off x="7246938" y="7620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726" name="Line 38"/>
          <p:cNvSpPr>
            <a:spLocks noChangeShapeType="1"/>
          </p:cNvSpPr>
          <p:nvPr/>
        </p:nvSpPr>
        <p:spPr bwMode="ltGray">
          <a:xfrm>
            <a:off x="6781800" y="1066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10.21</a:t>
            </a:r>
            <a:endParaRPr lang="en-US" altLang="zh-CN"/>
          </a:p>
        </p:txBody>
      </p:sp>
      <p:sp>
        <p:nvSpPr>
          <p:cNvPr id="75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4953000"/>
            <a:ext cx="7772400" cy="17526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/>
              <a:t>i := 3</a:t>
            </a:r>
            <a:r>
              <a:rPr lang="zh-CN" altLang="en-US"/>
              <a:t>满足条件</a:t>
            </a:r>
            <a:r>
              <a:rPr lang="en-US" altLang="zh-CN"/>
              <a:t>1</a:t>
            </a:r>
            <a:r>
              <a:rPr lang="zh-CN" altLang="en-US"/>
              <a:t>，但如果外提，</a:t>
            </a:r>
            <a:r>
              <a:rPr lang="en-US" altLang="zh-CN"/>
              <a:t>B</a:t>
            </a:r>
            <a:r>
              <a:rPr lang="en-US" altLang="zh-CN" baseline="-25000"/>
              <a:t>2</a:t>
            </a:r>
            <a:r>
              <a:rPr lang="en-US" altLang="zh-CN">
                <a:sym typeface="Wingdings" panose="05000000000000000000" pitchFamily="2" charset="2"/>
              </a:rPr>
              <a:t>B</a:t>
            </a:r>
            <a:r>
              <a:rPr lang="en-US" altLang="zh-CN" baseline="-25000">
                <a:sym typeface="Wingdings" panose="05000000000000000000" pitchFamily="2" charset="2"/>
              </a:rPr>
              <a:t>3 </a:t>
            </a:r>
            <a:r>
              <a:rPr lang="en-US" altLang="zh-CN">
                <a:sym typeface="Wingdings" panose="05000000000000000000" pitchFamily="2" charset="2"/>
              </a:rPr>
              <a:t>B</a:t>
            </a:r>
            <a:r>
              <a:rPr lang="en-US" altLang="zh-CN" baseline="-25000">
                <a:sym typeface="Wingdings" panose="05000000000000000000" pitchFamily="2" charset="2"/>
              </a:rPr>
              <a:t>4 </a:t>
            </a:r>
            <a:r>
              <a:rPr lang="en-US" altLang="zh-CN">
                <a:sym typeface="Wingdings" panose="05000000000000000000" pitchFamily="2" charset="2"/>
              </a:rPr>
              <a:t>B</a:t>
            </a:r>
            <a:r>
              <a:rPr lang="en-US" altLang="zh-CN" baseline="-25000">
                <a:sym typeface="Wingdings" panose="05000000000000000000" pitchFamily="2" charset="2"/>
              </a:rPr>
              <a:t>2 </a:t>
            </a:r>
            <a:r>
              <a:rPr lang="en-US" altLang="zh-CN">
                <a:sym typeface="Wingdings" panose="05000000000000000000" pitchFamily="2" charset="2"/>
              </a:rPr>
              <a:t>B</a:t>
            </a:r>
            <a:r>
              <a:rPr lang="en-US" altLang="zh-CN" baseline="-25000">
                <a:sym typeface="Wingdings" panose="05000000000000000000" pitchFamily="2" charset="2"/>
              </a:rPr>
              <a:t>4 </a:t>
            </a:r>
            <a:r>
              <a:rPr lang="en-US" altLang="zh-CN">
                <a:sym typeface="Wingdings" panose="05000000000000000000" pitchFamily="2" charset="2"/>
              </a:rPr>
              <a:t>B</a:t>
            </a:r>
            <a:r>
              <a:rPr lang="en-US" altLang="zh-CN" baseline="-25000">
                <a:sym typeface="Wingdings" panose="05000000000000000000" pitchFamily="2" charset="2"/>
              </a:rPr>
              <a:t>5</a:t>
            </a:r>
            <a:r>
              <a:rPr lang="zh-CN" altLang="en-US">
                <a:sym typeface="Wingdings" panose="05000000000000000000" pitchFamily="2" charset="2"/>
              </a:rPr>
              <a:t>会导致错误</a:t>
            </a:r>
            <a:endParaRPr lang="zh-CN" altLang="en-US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>
                <a:sym typeface="Wingdings" panose="05000000000000000000" pitchFamily="2" charset="2"/>
              </a:rPr>
              <a:t>多个赋值语句必须满足条件</a:t>
            </a:r>
            <a:r>
              <a:rPr lang="en-US" altLang="zh-CN">
                <a:sym typeface="Wingdings" panose="05000000000000000000" pitchFamily="2" charset="2"/>
              </a:rPr>
              <a:t>2</a:t>
            </a:r>
            <a:endParaRPr lang="en-US" altLang="zh-CN" baseline="-25000">
              <a:sym typeface="Wingdings" panose="05000000000000000000" pitchFamily="2" charset="2"/>
            </a:endParaRPr>
          </a:p>
        </p:txBody>
      </p:sp>
      <p:sp>
        <p:nvSpPr>
          <p:cNvPr id="755716" name="Text Box 4"/>
          <p:cNvSpPr txBox="1">
            <a:spLocks noChangeArrowheads="1"/>
          </p:cNvSpPr>
          <p:nvPr/>
        </p:nvSpPr>
        <p:spPr bwMode="ltGray">
          <a:xfrm>
            <a:off x="2201863" y="1285875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 := 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17" name="Text Box 5"/>
          <p:cNvSpPr txBox="1">
            <a:spLocks noChangeArrowheads="1"/>
          </p:cNvSpPr>
          <p:nvPr/>
        </p:nvSpPr>
        <p:spPr bwMode="ltGray">
          <a:xfrm>
            <a:off x="3276600" y="1285875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18" name="Text Box 6"/>
          <p:cNvSpPr txBox="1">
            <a:spLocks noChangeArrowheads="1"/>
          </p:cNvSpPr>
          <p:nvPr/>
        </p:nvSpPr>
        <p:spPr bwMode="ltGray">
          <a:xfrm>
            <a:off x="1752600" y="1971675"/>
            <a:ext cx="1981200" cy="619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i := 3</a:t>
            </a:r>
            <a:endParaRPr lang="en-US" altLang="zh-CN" sz="2000" baseline="0">
              <a:solidFill>
                <a:srgbClr val="FF3300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if u &lt; v goto 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19" name="Text Box 7"/>
          <p:cNvSpPr txBox="1">
            <a:spLocks noChangeArrowheads="1"/>
          </p:cNvSpPr>
          <p:nvPr/>
        </p:nvSpPr>
        <p:spPr bwMode="ltGray">
          <a:xfrm>
            <a:off x="3429000" y="26050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20" name="Text Box 8"/>
          <p:cNvSpPr txBox="1">
            <a:spLocks noChangeArrowheads="1"/>
          </p:cNvSpPr>
          <p:nvPr/>
        </p:nvSpPr>
        <p:spPr bwMode="ltGray">
          <a:xfrm>
            <a:off x="1752600" y="3495675"/>
            <a:ext cx="1981200" cy="619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v := v -1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if v &lt;= 20 goto 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21" name="Text Box 9"/>
          <p:cNvSpPr txBox="1">
            <a:spLocks noChangeArrowheads="1"/>
          </p:cNvSpPr>
          <p:nvPr/>
        </p:nvSpPr>
        <p:spPr bwMode="ltGray">
          <a:xfrm>
            <a:off x="3429000" y="3124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22" name="Text Box 10"/>
          <p:cNvSpPr txBox="1">
            <a:spLocks noChangeArrowheads="1"/>
          </p:cNvSpPr>
          <p:nvPr/>
        </p:nvSpPr>
        <p:spPr bwMode="ltGray">
          <a:xfrm>
            <a:off x="2209800" y="4510088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j := i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23" name="Text Box 11"/>
          <p:cNvSpPr txBox="1">
            <a:spLocks noChangeArrowheads="1"/>
          </p:cNvSpPr>
          <p:nvPr/>
        </p:nvSpPr>
        <p:spPr bwMode="ltGray">
          <a:xfrm>
            <a:off x="3284538" y="45100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24" name="Text Box 12"/>
          <p:cNvSpPr txBox="1">
            <a:spLocks noChangeArrowheads="1"/>
          </p:cNvSpPr>
          <p:nvPr/>
        </p:nvSpPr>
        <p:spPr bwMode="ltGray">
          <a:xfrm>
            <a:off x="609600" y="2743200"/>
            <a:ext cx="1066800" cy="619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 := 2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u := u + 1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25" name="Text Box 13"/>
          <p:cNvSpPr txBox="1">
            <a:spLocks noChangeArrowheads="1"/>
          </p:cNvSpPr>
          <p:nvPr/>
        </p:nvSpPr>
        <p:spPr bwMode="ltGray">
          <a:xfrm>
            <a:off x="1752600" y="29718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26" name="Line 14"/>
          <p:cNvSpPr>
            <a:spLocks noChangeShapeType="1"/>
          </p:cNvSpPr>
          <p:nvPr/>
        </p:nvSpPr>
        <p:spPr bwMode="ltGray">
          <a:xfrm>
            <a:off x="2819400" y="15906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5727" name="Line 15"/>
          <p:cNvSpPr>
            <a:spLocks noChangeShapeType="1"/>
          </p:cNvSpPr>
          <p:nvPr/>
        </p:nvSpPr>
        <p:spPr bwMode="ltGray">
          <a:xfrm>
            <a:off x="2819400" y="25908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5728" name="Line 16"/>
          <p:cNvSpPr>
            <a:spLocks noChangeShapeType="1"/>
          </p:cNvSpPr>
          <p:nvPr/>
        </p:nvSpPr>
        <p:spPr bwMode="ltGray">
          <a:xfrm>
            <a:off x="2819400" y="4114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5729" name="Line 17"/>
          <p:cNvSpPr>
            <a:spLocks noChangeShapeType="1"/>
          </p:cNvSpPr>
          <p:nvPr/>
        </p:nvSpPr>
        <p:spPr bwMode="ltGray">
          <a:xfrm flipH="1">
            <a:off x="1219200" y="2590800"/>
            <a:ext cx="533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5730" name="Line 18"/>
          <p:cNvSpPr>
            <a:spLocks noChangeShapeType="1"/>
          </p:cNvSpPr>
          <p:nvPr/>
        </p:nvSpPr>
        <p:spPr bwMode="ltGray">
          <a:xfrm>
            <a:off x="1219200" y="3352800"/>
            <a:ext cx="533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5731" name="Freeform 19"/>
          <p:cNvSpPr/>
          <p:nvPr/>
        </p:nvSpPr>
        <p:spPr bwMode="ltGray">
          <a:xfrm>
            <a:off x="477838" y="1608138"/>
            <a:ext cx="1665287" cy="2828925"/>
          </a:xfrm>
          <a:custGeom>
            <a:avLst/>
            <a:gdLst>
              <a:gd name="T0" fmla="*/ 1043 w 1049"/>
              <a:gd name="T1" fmla="*/ 1579 h 1782"/>
              <a:gd name="T2" fmla="*/ 899 w 1049"/>
              <a:gd name="T3" fmla="*/ 1771 h 1782"/>
              <a:gd name="T4" fmla="*/ 143 w 1049"/>
              <a:gd name="T5" fmla="*/ 1577 h 1782"/>
              <a:gd name="T6" fmla="*/ 63 w 1049"/>
              <a:gd name="T7" fmla="*/ 540 h 1782"/>
              <a:gd name="T8" fmla="*/ 519 w 1049"/>
              <a:gd name="T9" fmla="*/ 53 h 1782"/>
              <a:gd name="T10" fmla="*/ 1033 w 1049"/>
              <a:gd name="T11" fmla="*/ 221 h 1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49" h="1782">
                <a:moveTo>
                  <a:pt x="1043" y="1579"/>
                </a:moveTo>
                <a:cubicBezTo>
                  <a:pt x="1039" y="1675"/>
                  <a:pt x="1049" y="1771"/>
                  <a:pt x="899" y="1771"/>
                </a:cubicBezTo>
                <a:cubicBezTo>
                  <a:pt x="749" y="1771"/>
                  <a:pt x="282" y="1782"/>
                  <a:pt x="143" y="1577"/>
                </a:cubicBezTo>
                <a:cubicBezTo>
                  <a:pt x="4" y="1372"/>
                  <a:pt x="0" y="794"/>
                  <a:pt x="63" y="540"/>
                </a:cubicBezTo>
                <a:cubicBezTo>
                  <a:pt x="126" y="286"/>
                  <a:pt x="357" y="106"/>
                  <a:pt x="519" y="53"/>
                </a:cubicBezTo>
                <a:cubicBezTo>
                  <a:pt x="681" y="0"/>
                  <a:pt x="926" y="186"/>
                  <a:pt x="1033" y="221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5732" name="Text Box 20"/>
          <p:cNvSpPr txBox="1">
            <a:spLocks noChangeArrowheads="1"/>
          </p:cNvSpPr>
          <p:nvPr/>
        </p:nvSpPr>
        <p:spPr bwMode="ltGray">
          <a:xfrm>
            <a:off x="5989638" y="1676400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i := 3</a:t>
            </a:r>
            <a:endParaRPr lang="en-US" altLang="zh-CN" sz="2000" baseline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5733" name="Text Box 21"/>
          <p:cNvSpPr txBox="1">
            <a:spLocks noChangeArrowheads="1"/>
          </p:cNvSpPr>
          <p:nvPr/>
        </p:nvSpPr>
        <p:spPr bwMode="ltGray">
          <a:xfrm>
            <a:off x="7064375" y="1676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34" name="Text Box 22"/>
          <p:cNvSpPr txBox="1">
            <a:spLocks noChangeArrowheads="1"/>
          </p:cNvSpPr>
          <p:nvPr/>
        </p:nvSpPr>
        <p:spPr bwMode="ltGray">
          <a:xfrm>
            <a:off x="5540375" y="2362200"/>
            <a:ext cx="1981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if u &lt; v goto 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35" name="Text Box 23"/>
          <p:cNvSpPr txBox="1">
            <a:spLocks noChangeArrowheads="1"/>
          </p:cNvSpPr>
          <p:nvPr/>
        </p:nvSpPr>
        <p:spPr bwMode="ltGray">
          <a:xfrm>
            <a:off x="7216775" y="2681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36" name="Text Box 24"/>
          <p:cNvSpPr txBox="1">
            <a:spLocks noChangeArrowheads="1"/>
          </p:cNvSpPr>
          <p:nvPr/>
        </p:nvSpPr>
        <p:spPr bwMode="ltGray">
          <a:xfrm>
            <a:off x="5540375" y="3571875"/>
            <a:ext cx="1981200" cy="619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v := v -1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if v &lt;= 20 goto 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37" name="Text Box 25"/>
          <p:cNvSpPr txBox="1">
            <a:spLocks noChangeArrowheads="1"/>
          </p:cNvSpPr>
          <p:nvPr/>
        </p:nvSpPr>
        <p:spPr bwMode="ltGray">
          <a:xfrm>
            <a:off x="7216775" y="3200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38" name="Text Box 26"/>
          <p:cNvSpPr txBox="1">
            <a:spLocks noChangeArrowheads="1"/>
          </p:cNvSpPr>
          <p:nvPr/>
        </p:nvSpPr>
        <p:spPr bwMode="ltGray">
          <a:xfrm>
            <a:off x="5997575" y="4586288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j := i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39" name="Text Box 27"/>
          <p:cNvSpPr txBox="1">
            <a:spLocks noChangeArrowheads="1"/>
          </p:cNvSpPr>
          <p:nvPr/>
        </p:nvSpPr>
        <p:spPr bwMode="ltGray">
          <a:xfrm>
            <a:off x="7072313" y="4586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40" name="Text Box 28"/>
          <p:cNvSpPr txBox="1">
            <a:spLocks noChangeArrowheads="1"/>
          </p:cNvSpPr>
          <p:nvPr/>
        </p:nvSpPr>
        <p:spPr bwMode="ltGray">
          <a:xfrm>
            <a:off x="4397375" y="2809875"/>
            <a:ext cx="1066800" cy="619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 := 2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u := u + 1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41" name="Text Box 29"/>
          <p:cNvSpPr txBox="1">
            <a:spLocks noChangeArrowheads="1"/>
          </p:cNvSpPr>
          <p:nvPr/>
        </p:nvSpPr>
        <p:spPr bwMode="ltGray">
          <a:xfrm>
            <a:off x="5540375" y="30480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42" name="Line 30"/>
          <p:cNvSpPr>
            <a:spLocks noChangeShapeType="1"/>
          </p:cNvSpPr>
          <p:nvPr/>
        </p:nvSpPr>
        <p:spPr bwMode="ltGray">
          <a:xfrm>
            <a:off x="6607175" y="1981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5743" name="Line 31"/>
          <p:cNvSpPr>
            <a:spLocks noChangeShapeType="1"/>
          </p:cNvSpPr>
          <p:nvPr/>
        </p:nvSpPr>
        <p:spPr bwMode="ltGray">
          <a:xfrm>
            <a:off x="6607175" y="26670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5744" name="Line 32"/>
          <p:cNvSpPr>
            <a:spLocks noChangeShapeType="1"/>
          </p:cNvSpPr>
          <p:nvPr/>
        </p:nvSpPr>
        <p:spPr bwMode="ltGray">
          <a:xfrm>
            <a:off x="6607175" y="4191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5745" name="Line 33"/>
          <p:cNvSpPr>
            <a:spLocks noChangeShapeType="1"/>
          </p:cNvSpPr>
          <p:nvPr/>
        </p:nvSpPr>
        <p:spPr bwMode="ltGray">
          <a:xfrm flipH="1">
            <a:off x="4953000" y="2667000"/>
            <a:ext cx="587375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5746" name="Line 34"/>
          <p:cNvSpPr>
            <a:spLocks noChangeShapeType="1"/>
          </p:cNvSpPr>
          <p:nvPr/>
        </p:nvSpPr>
        <p:spPr bwMode="ltGray">
          <a:xfrm>
            <a:off x="4953000" y="3429000"/>
            <a:ext cx="587375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5747" name="Freeform 35"/>
          <p:cNvSpPr/>
          <p:nvPr/>
        </p:nvSpPr>
        <p:spPr bwMode="ltGray">
          <a:xfrm>
            <a:off x="4191000" y="2027238"/>
            <a:ext cx="1739900" cy="2486025"/>
          </a:xfrm>
          <a:custGeom>
            <a:avLst/>
            <a:gdLst>
              <a:gd name="T0" fmla="*/ 1090 w 1096"/>
              <a:gd name="T1" fmla="*/ 1363 h 1566"/>
              <a:gd name="T2" fmla="*/ 946 w 1096"/>
              <a:gd name="T3" fmla="*/ 1555 h 1566"/>
              <a:gd name="T4" fmla="*/ 190 w 1096"/>
              <a:gd name="T5" fmla="*/ 1361 h 1566"/>
              <a:gd name="T6" fmla="*/ 110 w 1096"/>
              <a:gd name="T7" fmla="*/ 324 h 1566"/>
              <a:gd name="T8" fmla="*/ 850 w 1096"/>
              <a:gd name="T9" fmla="*/ 19 h 1566"/>
              <a:gd name="T10" fmla="*/ 1090 w 1096"/>
              <a:gd name="T11" fmla="*/ 211 h 1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96" h="1566">
                <a:moveTo>
                  <a:pt x="1090" y="1363"/>
                </a:moveTo>
                <a:cubicBezTo>
                  <a:pt x="1086" y="1459"/>
                  <a:pt x="1096" y="1555"/>
                  <a:pt x="946" y="1555"/>
                </a:cubicBezTo>
                <a:cubicBezTo>
                  <a:pt x="796" y="1555"/>
                  <a:pt x="329" y="1566"/>
                  <a:pt x="190" y="1361"/>
                </a:cubicBezTo>
                <a:cubicBezTo>
                  <a:pt x="51" y="1156"/>
                  <a:pt x="0" y="548"/>
                  <a:pt x="110" y="324"/>
                </a:cubicBezTo>
                <a:cubicBezTo>
                  <a:pt x="220" y="100"/>
                  <a:pt x="687" y="38"/>
                  <a:pt x="850" y="19"/>
                </a:cubicBezTo>
                <a:cubicBezTo>
                  <a:pt x="1013" y="0"/>
                  <a:pt x="1058" y="95"/>
                  <a:pt x="1090" y="211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5748" name="Text Box 36"/>
          <p:cNvSpPr txBox="1">
            <a:spLocks noChangeArrowheads="1"/>
          </p:cNvSpPr>
          <p:nvPr/>
        </p:nvSpPr>
        <p:spPr bwMode="ltGray">
          <a:xfrm>
            <a:off x="5997575" y="1066800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 := 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49" name="Text Box 37"/>
          <p:cNvSpPr txBox="1">
            <a:spLocks noChangeArrowheads="1"/>
          </p:cNvSpPr>
          <p:nvPr/>
        </p:nvSpPr>
        <p:spPr bwMode="ltGray">
          <a:xfrm>
            <a:off x="7072313" y="10668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50" name="Line 38"/>
          <p:cNvSpPr>
            <a:spLocks noChangeShapeType="1"/>
          </p:cNvSpPr>
          <p:nvPr/>
        </p:nvSpPr>
        <p:spPr bwMode="ltGray">
          <a:xfrm>
            <a:off x="6607175" y="1371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10.22</a:t>
            </a:r>
            <a:endParaRPr lang="en-US" altLang="zh-CN"/>
          </a:p>
        </p:txBody>
      </p:sp>
      <p:sp>
        <p:nvSpPr>
          <p:cNvPr id="75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4876800"/>
            <a:ext cx="7772400" cy="1600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/>
              <a:t>i := 2</a:t>
            </a:r>
            <a:r>
              <a:rPr lang="zh-CN" altLang="en-US"/>
              <a:t>不能外提，因为对</a:t>
            </a:r>
            <a:r>
              <a:rPr lang="en-US" altLang="zh-CN"/>
              <a:t>k := i</a:t>
            </a:r>
            <a:r>
              <a:rPr lang="zh-CN" altLang="en-US"/>
              <a:t>，</a:t>
            </a:r>
            <a:r>
              <a:rPr lang="en-US" altLang="zh-CN"/>
              <a:t>i</a:t>
            </a:r>
            <a:r>
              <a:rPr lang="zh-CN" altLang="en-US"/>
              <a:t>的定义可从</a:t>
            </a:r>
            <a:r>
              <a:rPr lang="en-US" altLang="zh-CN"/>
              <a:t>B</a:t>
            </a:r>
            <a:r>
              <a:rPr lang="en-US" altLang="zh-CN" baseline="-25000"/>
              <a:t>2</a:t>
            </a:r>
            <a:r>
              <a:rPr lang="zh-CN" altLang="en-US"/>
              <a:t>到达，也可从</a:t>
            </a:r>
            <a:r>
              <a:rPr lang="en-US" altLang="zh-CN"/>
              <a:t>B</a:t>
            </a:r>
            <a:r>
              <a:rPr lang="en-US" altLang="zh-CN" baseline="-25000"/>
              <a:t>3</a:t>
            </a:r>
            <a:r>
              <a:rPr lang="zh-CN" altLang="en-US"/>
              <a:t>到达</a:t>
            </a:r>
            <a:endParaRPr lang="zh-CN" altLang="en-US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/>
              <a:t>若不经过</a:t>
            </a:r>
            <a:r>
              <a:rPr lang="en-US" altLang="zh-CN"/>
              <a:t>B</a:t>
            </a:r>
            <a:r>
              <a:rPr lang="en-US" altLang="zh-CN" baseline="-25000"/>
              <a:t>3</a:t>
            </a:r>
            <a:r>
              <a:rPr lang="zh-CN" altLang="en-US"/>
              <a:t>，出现错误</a:t>
            </a:r>
            <a:endParaRPr lang="zh-CN" altLang="en-US"/>
          </a:p>
        </p:txBody>
      </p:sp>
      <p:sp>
        <p:nvSpPr>
          <p:cNvPr id="756740" name="Text Box 4"/>
          <p:cNvSpPr txBox="1">
            <a:spLocks noChangeArrowheads="1"/>
          </p:cNvSpPr>
          <p:nvPr/>
        </p:nvSpPr>
        <p:spPr bwMode="ltGray">
          <a:xfrm>
            <a:off x="4487863" y="1285875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 := 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6741" name="Text Box 5"/>
          <p:cNvSpPr txBox="1">
            <a:spLocks noChangeArrowheads="1"/>
          </p:cNvSpPr>
          <p:nvPr/>
        </p:nvSpPr>
        <p:spPr bwMode="ltGray">
          <a:xfrm>
            <a:off x="5562600" y="1285875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6742" name="Text Box 6"/>
          <p:cNvSpPr txBox="1">
            <a:spLocks noChangeArrowheads="1"/>
          </p:cNvSpPr>
          <p:nvPr/>
        </p:nvSpPr>
        <p:spPr bwMode="ltGray">
          <a:xfrm>
            <a:off x="4038600" y="1971675"/>
            <a:ext cx="1981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if u &lt; v goto 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6743" name="Text Box 7"/>
          <p:cNvSpPr txBox="1">
            <a:spLocks noChangeArrowheads="1"/>
          </p:cNvSpPr>
          <p:nvPr/>
        </p:nvSpPr>
        <p:spPr bwMode="ltGray">
          <a:xfrm>
            <a:off x="5715000" y="2300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6744" name="Text Box 8"/>
          <p:cNvSpPr txBox="1">
            <a:spLocks noChangeArrowheads="1"/>
          </p:cNvSpPr>
          <p:nvPr/>
        </p:nvSpPr>
        <p:spPr bwMode="ltGray">
          <a:xfrm>
            <a:off x="4038600" y="3200400"/>
            <a:ext cx="1981200" cy="923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k := i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v := v -1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if v &lt;= 20 goto 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6745" name="Text Box 9"/>
          <p:cNvSpPr txBox="1">
            <a:spLocks noChangeArrowheads="1"/>
          </p:cNvSpPr>
          <p:nvPr/>
        </p:nvSpPr>
        <p:spPr bwMode="ltGray">
          <a:xfrm>
            <a:off x="5715000" y="2819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6746" name="Text Box 10"/>
          <p:cNvSpPr txBox="1">
            <a:spLocks noChangeArrowheads="1"/>
          </p:cNvSpPr>
          <p:nvPr/>
        </p:nvSpPr>
        <p:spPr bwMode="ltGray">
          <a:xfrm>
            <a:off x="4495800" y="4510088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j := i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6747" name="Text Box 11"/>
          <p:cNvSpPr txBox="1">
            <a:spLocks noChangeArrowheads="1"/>
          </p:cNvSpPr>
          <p:nvPr/>
        </p:nvSpPr>
        <p:spPr bwMode="ltGray">
          <a:xfrm>
            <a:off x="5570538" y="45100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6748" name="Text Box 12"/>
          <p:cNvSpPr txBox="1">
            <a:spLocks noChangeArrowheads="1"/>
          </p:cNvSpPr>
          <p:nvPr/>
        </p:nvSpPr>
        <p:spPr bwMode="ltGray">
          <a:xfrm>
            <a:off x="2895600" y="2438400"/>
            <a:ext cx="1066800" cy="619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 := 2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u := u + 1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6749" name="Text Box 13"/>
          <p:cNvSpPr txBox="1">
            <a:spLocks noChangeArrowheads="1"/>
          </p:cNvSpPr>
          <p:nvPr/>
        </p:nvSpPr>
        <p:spPr bwMode="ltGray">
          <a:xfrm>
            <a:off x="4038600" y="26670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6750" name="Line 14"/>
          <p:cNvSpPr>
            <a:spLocks noChangeShapeType="1"/>
          </p:cNvSpPr>
          <p:nvPr/>
        </p:nvSpPr>
        <p:spPr bwMode="ltGray">
          <a:xfrm>
            <a:off x="5105400" y="15906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6751" name="Line 15"/>
          <p:cNvSpPr>
            <a:spLocks noChangeShapeType="1"/>
          </p:cNvSpPr>
          <p:nvPr/>
        </p:nvSpPr>
        <p:spPr bwMode="ltGray">
          <a:xfrm>
            <a:off x="5105400" y="22860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6752" name="Line 16"/>
          <p:cNvSpPr>
            <a:spLocks noChangeShapeType="1"/>
          </p:cNvSpPr>
          <p:nvPr/>
        </p:nvSpPr>
        <p:spPr bwMode="ltGray">
          <a:xfrm>
            <a:off x="5105400" y="4114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6753" name="Line 17"/>
          <p:cNvSpPr>
            <a:spLocks noChangeShapeType="1"/>
          </p:cNvSpPr>
          <p:nvPr/>
        </p:nvSpPr>
        <p:spPr bwMode="ltGray">
          <a:xfrm flipH="1">
            <a:off x="3505200" y="2286000"/>
            <a:ext cx="533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6754" name="Line 18"/>
          <p:cNvSpPr>
            <a:spLocks noChangeShapeType="1"/>
          </p:cNvSpPr>
          <p:nvPr/>
        </p:nvSpPr>
        <p:spPr bwMode="ltGray">
          <a:xfrm>
            <a:off x="3505200" y="3048000"/>
            <a:ext cx="533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6755" name="Freeform 19"/>
          <p:cNvSpPr/>
          <p:nvPr/>
        </p:nvSpPr>
        <p:spPr bwMode="ltGray">
          <a:xfrm>
            <a:off x="2763838" y="1608138"/>
            <a:ext cx="1665287" cy="2828925"/>
          </a:xfrm>
          <a:custGeom>
            <a:avLst/>
            <a:gdLst>
              <a:gd name="T0" fmla="*/ 1043 w 1049"/>
              <a:gd name="T1" fmla="*/ 1579 h 1782"/>
              <a:gd name="T2" fmla="*/ 899 w 1049"/>
              <a:gd name="T3" fmla="*/ 1771 h 1782"/>
              <a:gd name="T4" fmla="*/ 143 w 1049"/>
              <a:gd name="T5" fmla="*/ 1577 h 1782"/>
              <a:gd name="T6" fmla="*/ 63 w 1049"/>
              <a:gd name="T7" fmla="*/ 540 h 1782"/>
              <a:gd name="T8" fmla="*/ 519 w 1049"/>
              <a:gd name="T9" fmla="*/ 53 h 1782"/>
              <a:gd name="T10" fmla="*/ 1033 w 1049"/>
              <a:gd name="T11" fmla="*/ 221 h 1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49" h="1782">
                <a:moveTo>
                  <a:pt x="1043" y="1579"/>
                </a:moveTo>
                <a:cubicBezTo>
                  <a:pt x="1039" y="1675"/>
                  <a:pt x="1049" y="1771"/>
                  <a:pt x="899" y="1771"/>
                </a:cubicBezTo>
                <a:cubicBezTo>
                  <a:pt x="749" y="1771"/>
                  <a:pt x="282" y="1782"/>
                  <a:pt x="143" y="1577"/>
                </a:cubicBezTo>
                <a:cubicBezTo>
                  <a:pt x="4" y="1372"/>
                  <a:pt x="0" y="794"/>
                  <a:pt x="63" y="540"/>
                </a:cubicBezTo>
                <a:cubicBezTo>
                  <a:pt x="126" y="286"/>
                  <a:pt x="357" y="106"/>
                  <a:pt x="519" y="53"/>
                </a:cubicBezTo>
                <a:cubicBezTo>
                  <a:pt x="681" y="0"/>
                  <a:pt x="926" y="186"/>
                  <a:pt x="1033" y="221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10.8  </a:t>
            </a:r>
            <a:r>
              <a:rPr lang="zh-CN" altLang="en-US"/>
              <a:t>代码外提</a:t>
            </a:r>
            <a:endParaRPr lang="zh-CN" altLang="en-US"/>
          </a:p>
        </p:txBody>
      </p:sp>
      <p:sp>
        <p:nvSpPr>
          <p:cNvPr id="75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marL="660400" indent="-660400">
              <a:buFont typeface="Wingdings" panose="05000000000000000000" pitchFamily="2" charset="2"/>
              <a:buNone/>
            </a:pPr>
            <a:r>
              <a:rPr lang="zh-CN" altLang="en-US" sz="2800"/>
              <a:t>输入：计算了</a:t>
            </a:r>
            <a:r>
              <a:rPr lang="en-US" altLang="zh-CN" sz="2800"/>
              <a:t>ud</a:t>
            </a:r>
            <a:r>
              <a:rPr lang="zh-CN" altLang="en-US" sz="2800"/>
              <a:t>链和支配节点信息的循环</a:t>
            </a:r>
            <a:r>
              <a:rPr lang="en-US" altLang="zh-CN" sz="2800"/>
              <a:t>L</a:t>
            </a:r>
            <a:endParaRPr lang="en-US" altLang="zh-CN" sz="2800"/>
          </a:p>
          <a:p>
            <a:pPr marL="660400" indent="-660400">
              <a:buFont typeface="Wingdings" panose="05000000000000000000" pitchFamily="2" charset="2"/>
              <a:buNone/>
            </a:pPr>
            <a:r>
              <a:rPr lang="zh-CN" altLang="en-US" sz="2800"/>
              <a:t>输出：将某些语句外提至新增前置节点</a:t>
            </a:r>
            <a:endParaRPr lang="zh-CN" altLang="en-US" sz="2800"/>
          </a:p>
          <a:p>
            <a:pPr marL="660400" indent="-660400">
              <a:buFont typeface="Wingdings" panose="05000000000000000000" pitchFamily="2" charset="2"/>
              <a:buNone/>
            </a:pPr>
            <a:r>
              <a:rPr lang="zh-CN" altLang="en-US" sz="2800"/>
              <a:t>方法：</a:t>
            </a:r>
            <a:endParaRPr lang="zh-CN" altLang="en-US" sz="2800"/>
          </a:p>
          <a:p>
            <a:pPr marL="660400" indent="-660400">
              <a:buFont typeface="Wingdings" panose="05000000000000000000" pitchFamily="2" charset="2"/>
              <a:buAutoNum type="arabicPeriod"/>
            </a:pPr>
            <a:r>
              <a:rPr lang="zh-CN" altLang="en-US" sz="2400"/>
              <a:t>利用算法</a:t>
            </a:r>
            <a:r>
              <a:rPr lang="en-US" altLang="zh-CN" sz="2400"/>
              <a:t>10.7</a:t>
            </a:r>
            <a:r>
              <a:rPr lang="zh-CN" altLang="en-US" sz="2400"/>
              <a:t>寻找循环不变语句</a:t>
            </a:r>
            <a:endParaRPr lang="zh-CN" altLang="en-US" sz="2400"/>
          </a:p>
          <a:p>
            <a:pPr marL="660400" indent="-660400">
              <a:buFont typeface="Wingdings" panose="05000000000000000000" pitchFamily="2" charset="2"/>
              <a:buAutoNum type="arabicPeriod"/>
            </a:pPr>
            <a:r>
              <a:rPr lang="zh-CN" altLang="en-US" sz="2400"/>
              <a:t>对步骤</a:t>
            </a:r>
            <a:r>
              <a:rPr lang="en-US" altLang="zh-CN" sz="2400"/>
              <a:t>1</a:t>
            </a:r>
            <a:r>
              <a:rPr lang="zh-CN" altLang="en-US" sz="2400"/>
              <a:t>中找到的每个语句</a:t>
            </a:r>
            <a:r>
              <a:rPr lang="en-US" altLang="zh-CN" sz="2400"/>
              <a:t>s</a:t>
            </a:r>
            <a:r>
              <a:rPr lang="zh-CN" altLang="en-US" sz="2400"/>
              <a:t>（定义</a:t>
            </a:r>
            <a:r>
              <a:rPr lang="en-US" altLang="zh-CN" sz="2400"/>
              <a:t>x</a:t>
            </a:r>
            <a:r>
              <a:rPr lang="zh-CN" altLang="en-US" sz="2400"/>
              <a:t>），检查：</a:t>
            </a:r>
            <a:endParaRPr lang="zh-CN" altLang="en-US" sz="2400"/>
          </a:p>
          <a:p>
            <a:pPr marL="1035050" lvl="1" indent="-577850">
              <a:buFont typeface="Wingdings" panose="05000000000000000000" pitchFamily="2" charset="2"/>
              <a:buAutoNum type="romanLcPeriod"/>
            </a:pPr>
            <a:r>
              <a:rPr lang="en-US" altLang="zh-CN" sz="2000"/>
              <a:t>s</a:t>
            </a:r>
            <a:r>
              <a:rPr lang="zh-CN" altLang="en-US" sz="2000"/>
              <a:t>所在块支配</a:t>
            </a:r>
            <a:r>
              <a:rPr lang="en-US" altLang="zh-CN" sz="2000"/>
              <a:t>L</a:t>
            </a:r>
            <a:r>
              <a:rPr lang="zh-CN" altLang="en-US" sz="2000"/>
              <a:t>的所有出口</a:t>
            </a:r>
            <a:endParaRPr lang="zh-CN" altLang="en-US" sz="2000"/>
          </a:p>
          <a:p>
            <a:pPr marL="1035050" lvl="1" indent="-577850">
              <a:buFont typeface="Wingdings" panose="05000000000000000000" pitchFamily="2" charset="2"/>
              <a:buAutoNum type="romanLcPeriod"/>
            </a:pPr>
            <a:r>
              <a:rPr lang="en-US" altLang="zh-CN" sz="2000"/>
              <a:t>x</a:t>
            </a:r>
            <a:r>
              <a:rPr lang="zh-CN" altLang="en-US" sz="2000"/>
              <a:t>在</a:t>
            </a:r>
            <a:r>
              <a:rPr lang="en-US" altLang="zh-CN" sz="2000"/>
              <a:t>L</a:t>
            </a:r>
            <a:r>
              <a:rPr lang="zh-CN" altLang="en-US" sz="2000"/>
              <a:t>的其他地方没有被定义</a:t>
            </a:r>
            <a:endParaRPr lang="zh-CN" altLang="en-US" sz="2000"/>
          </a:p>
          <a:p>
            <a:pPr marL="1035050" lvl="1" indent="-577850">
              <a:buFont typeface="Wingdings" panose="05000000000000000000" pitchFamily="2" charset="2"/>
              <a:buAutoNum type="romanLcPeriod"/>
            </a:pPr>
            <a:r>
              <a:rPr lang="en-US" altLang="zh-CN" sz="2000"/>
              <a:t>L</a:t>
            </a:r>
            <a:r>
              <a:rPr lang="zh-CN" altLang="en-US" sz="2000"/>
              <a:t>中所有</a:t>
            </a:r>
            <a:r>
              <a:rPr lang="en-US" altLang="zh-CN" sz="2000"/>
              <a:t>x</a:t>
            </a:r>
            <a:r>
              <a:rPr lang="zh-CN" altLang="en-US" sz="2000"/>
              <a:t>的引用只能由</a:t>
            </a:r>
            <a:r>
              <a:rPr lang="en-US" altLang="zh-CN" sz="2000"/>
              <a:t>s</a:t>
            </a:r>
            <a:r>
              <a:rPr lang="zh-CN" altLang="en-US" sz="2000"/>
              <a:t>中</a:t>
            </a:r>
            <a:r>
              <a:rPr lang="en-US" altLang="zh-CN" sz="2000"/>
              <a:t>x</a:t>
            </a:r>
            <a:r>
              <a:rPr lang="zh-CN" altLang="en-US" sz="2000"/>
              <a:t>的定义到达</a:t>
            </a:r>
            <a:endParaRPr lang="zh-CN" altLang="en-US" sz="2000"/>
          </a:p>
          <a:p>
            <a:pPr marL="660400" indent="-660400">
              <a:buFont typeface="Wingdings" panose="05000000000000000000" pitchFamily="2" charset="2"/>
              <a:buAutoNum type="arabicPeriod"/>
            </a:pPr>
            <a:r>
              <a:rPr lang="zh-CN" altLang="en-US" sz="2400"/>
              <a:t>按语句找到的顺序，将满足</a:t>
            </a:r>
            <a:r>
              <a:rPr lang="en-US" altLang="zh-CN" sz="2400"/>
              <a:t>3</a:t>
            </a:r>
            <a:r>
              <a:rPr lang="zh-CN" altLang="en-US" sz="2400"/>
              <a:t>个条件的语句</a:t>
            </a:r>
            <a:r>
              <a:rPr lang="en-US" altLang="zh-CN" sz="2400"/>
              <a:t>s</a:t>
            </a:r>
            <a:r>
              <a:rPr lang="zh-CN" altLang="en-US" sz="2400"/>
              <a:t>迁移到新创建的前置节点，但应满足：对</a:t>
            </a:r>
            <a:r>
              <a:rPr lang="en-US" altLang="zh-CN" sz="2400"/>
              <a:t>s</a:t>
            </a:r>
            <a:r>
              <a:rPr lang="zh-CN" altLang="en-US" sz="2400"/>
              <a:t>中运算对象，在</a:t>
            </a:r>
            <a:r>
              <a:rPr lang="en-US" altLang="zh-CN" sz="2400"/>
              <a:t>L</a:t>
            </a:r>
            <a:r>
              <a:rPr lang="zh-CN" altLang="en-US" sz="2400"/>
              <a:t>中定义它的语句已经迁移</a:t>
            </a:r>
            <a:endParaRPr lang="zh-CN" altLang="en-US" sz="240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10.7.5  </a:t>
            </a:r>
            <a:r>
              <a:rPr lang="zh-CN" altLang="en-US"/>
              <a:t>可选的代码外提方案</a:t>
            </a:r>
            <a:endParaRPr lang="zh-CN" altLang="en-US"/>
          </a:p>
        </p:txBody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放宽条件</a:t>
            </a:r>
            <a:r>
              <a:rPr lang="en-US" altLang="zh-CN"/>
              <a:t>1</a:t>
            </a:r>
            <a:endParaRPr lang="en-US" altLang="zh-CN"/>
          </a:p>
          <a:p>
            <a:pPr lvl="1"/>
            <a:r>
              <a:rPr lang="en-US" altLang="zh-CN"/>
              <a:t>1’. s</a:t>
            </a:r>
            <a:r>
              <a:rPr lang="zh-CN" altLang="en-US"/>
              <a:t>所在块支配</a:t>
            </a:r>
            <a:r>
              <a:rPr lang="en-US" altLang="zh-CN"/>
              <a:t>L</a:t>
            </a:r>
            <a:r>
              <a:rPr lang="zh-CN" altLang="en-US"/>
              <a:t>的所有出口，或</a:t>
            </a:r>
            <a:r>
              <a:rPr lang="en-US" altLang="zh-CN"/>
              <a:t>x</a:t>
            </a:r>
            <a:r>
              <a:rPr lang="zh-CN" altLang="en-US"/>
              <a:t>在循环之外没有被引用</a:t>
            </a:r>
            <a:endParaRPr lang="zh-CN" altLang="en-US"/>
          </a:p>
          <a:p>
            <a:pPr lvl="1"/>
            <a:r>
              <a:rPr lang="zh-CN" altLang="en-US"/>
              <a:t>平均性能更好，但有时会增加运行时间，有时还可能导致错误</a:t>
            </a:r>
            <a:endParaRPr lang="zh-CN" altLang="en-US"/>
          </a:p>
          <a:p>
            <a:r>
              <a:rPr lang="zh-CN" altLang="en-US"/>
              <a:t>放宽</a:t>
            </a:r>
            <a:r>
              <a:rPr lang="en-US" altLang="zh-CN"/>
              <a:t>2i</a:t>
            </a:r>
            <a:r>
              <a:rPr lang="zh-CN" altLang="en-US"/>
              <a:t>、</a:t>
            </a:r>
            <a:r>
              <a:rPr lang="en-US" altLang="zh-CN"/>
              <a:t>2ii</a:t>
            </a:r>
            <a:r>
              <a:rPr lang="zh-CN" altLang="en-US"/>
              <a:t>、</a:t>
            </a:r>
            <a:r>
              <a:rPr lang="en-US" altLang="zh-CN"/>
              <a:t>2iii</a:t>
            </a:r>
            <a:endParaRPr lang="en-US" altLang="zh-CN"/>
          </a:p>
          <a:p>
            <a:pPr lvl="1"/>
            <a:r>
              <a:rPr lang="zh-CN" altLang="en-US"/>
              <a:t>在前置节点添加</a:t>
            </a:r>
            <a:r>
              <a:rPr lang="en-US" altLang="zh-CN"/>
              <a:t>t:=x+y</a:t>
            </a:r>
            <a:r>
              <a:rPr lang="zh-CN" altLang="en-US"/>
              <a:t>，将循环内</a:t>
            </a:r>
            <a:r>
              <a:rPr lang="en-US" altLang="zh-CN"/>
              <a:t>x:=y+z</a:t>
            </a:r>
            <a:r>
              <a:rPr lang="zh-CN" altLang="en-US"/>
              <a:t>替换为</a:t>
            </a:r>
            <a:r>
              <a:rPr lang="en-US" altLang="zh-CN"/>
              <a:t>x:=t</a:t>
            </a:r>
            <a:endParaRPr lang="en-US" altLang="zh-CN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10.7.6  </a:t>
            </a:r>
            <a:r>
              <a:rPr lang="zh-CN" altLang="en-US" sz="3600"/>
              <a:t>代码外提后数据流信息的维护</a:t>
            </a:r>
            <a:endParaRPr lang="zh-CN" altLang="en-US" sz="3600"/>
          </a:p>
        </p:txBody>
      </p:sp>
      <p:sp>
        <p:nvSpPr>
          <p:cNvPr id="75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609600" indent="-609600"/>
            <a:r>
              <a:rPr lang="zh-CN" altLang="en-US" sz="2800"/>
              <a:t>代码外提后，</a:t>
            </a:r>
            <a:r>
              <a:rPr lang="en-US" altLang="zh-CN" sz="2800"/>
              <a:t>ud</a:t>
            </a:r>
            <a:r>
              <a:rPr lang="zh-CN" altLang="en-US" sz="2800"/>
              <a:t>链信息不会发生改变</a:t>
            </a:r>
            <a:r>
              <a:rPr lang="en-US" altLang="zh-CN" sz="2800"/>
              <a:t>——</a:t>
            </a:r>
            <a:r>
              <a:rPr lang="zh-CN" altLang="en-US" sz="2800"/>
              <a:t>语句</a:t>
            </a:r>
            <a:r>
              <a:rPr lang="en-US" altLang="zh-CN" sz="2800"/>
              <a:t>s</a:t>
            </a:r>
            <a:r>
              <a:rPr lang="zh-CN" altLang="en-US" sz="2800"/>
              <a:t>外提，原来能由它到达的仍可到达</a:t>
            </a:r>
            <a:endParaRPr lang="zh-CN" altLang="en-US" sz="2800"/>
          </a:p>
          <a:p>
            <a:pPr marL="609600" indent="-609600"/>
            <a:r>
              <a:rPr lang="zh-CN" altLang="en-US" sz="2800"/>
              <a:t>实现问题：</a:t>
            </a:r>
            <a:r>
              <a:rPr lang="en-US" altLang="zh-CN" sz="2800"/>
              <a:t>s</a:t>
            </a:r>
            <a:r>
              <a:rPr lang="zh-CN" altLang="en-US" sz="2800"/>
              <a:t>位置改变，</a:t>
            </a:r>
            <a:r>
              <a:rPr lang="en-US" altLang="zh-CN" sz="2800"/>
              <a:t>ud</a:t>
            </a:r>
            <a:r>
              <a:rPr lang="zh-CN" altLang="en-US" sz="2800"/>
              <a:t>链如何仍指向它？</a:t>
            </a:r>
            <a:endParaRPr lang="zh-CN" altLang="en-US" sz="2800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 sz="2400"/>
              <a:t>二重指针方式</a:t>
            </a:r>
            <a:endParaRPr lang="zh-CN" altLang="en-US" sz="2400"/>
          </a:p>
          <a:p>
            <a:pPr marL="1371600" lvl="2" indent="-457200"/>
            <a:r>
              <a:rPr lang="zh-CN" altLang="en-US" sz="2000"/>
              <a:t>一个指针</a:t>
            </a:r>
            <a:r>
              <a:rPr lang="en-US" altLang="zh-CN" sz="2000"/>
              <a:t>p</a:t>
            </a:r>
            <a:r>
              <a:rPr lang="en-US" altLang="zh-CN" sz="2000" baseline="-25000"/>
              <a:t>s</a:t>
            </a:r>
            <a:r>
              <a:rPr lang="zh-CN" altLang="en-US" sz="2000"/>
              <a:t>始终指向</a:t>
            </a:r>
            <a:r>
              <a:rPr lang="en-US" altLang="zh-CN" sz="2000"/>
              <a:t>s</a:t>
            </a:r>
            <a:r>
              <a:rPr lang="zh-CN" altLang="en-US" sz="2000"/>
              <a:t>，</a:t>
            </a:r>
            <a:r>
              <a:rPr lang="en-US" altLang="zh-CN" sz="2000"/>
              <a:t>ud</a:t>
            </a:r>
            <a:r>
              <a:rPr lang="zh-CN" altLang="en-US" sz="2000"/>
              <a:t>链中保存指向</a:t>
            </a:r>
            <a:r>
              <a:rPr lang="en-US" altLang="zh-CN" sz="2000"/>
              <a:t>p</a:t>
            </a:r>
            <a:r>
              <a:rPr lang="en-US" altLang="zh-CN" sz="2000" baseline="-25000"/>
              <a:t>s</a:t>
            </a:r>
            <a:r>
              <a:rPr lang="zh-CN" altLang="en-US" sz="2000"/>
              <a:t>的指针，</a:t>
            </a:r>
            <a:r>
              <a:rPr lang="en-US" altLang="zh-CN" sz="2000"/>
              <a:t>s</a:t>
            </a:r>
            <a:r>
              <a:rPr lang="zh-CN" altLang="en-US" sz="2000"/>
              <a:t>移动，修改</a:t>
            </a:r>
            <a:r>
              <a:rPr lang="en-US" altLang="zh-CN" sz="2000"/>
              <a:t>p</a:t>
            </a:r>
            <a:r>
              <a:rPr lang="en-US" altLang="zh-CN" sz="2000" baseline="-25000"/>
              <a:t>s</a:t>
            </a:r>
            <a:r>
              <a:rPr lang="zh-CN" altLang="en-US" sz="2000"/>
              <a:t>的值即可</a:t>
            </a:r>
            <a:endParaRPr lang="zh-CN" altLang="en-US" sz="2000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 sz="2400"/>
              <a:t>一重指针</a:t>
            </a:r>
            <a:endParaRPr lang="zh-CN" altLang="en-US" sz="2400"/>
          </a:p>
          <a:p>
            <a:pPr marL="1371600" lvl="2" indent="-457200"/>
            <a:r>
              <a:rPr lang="zh-CN" altLang="en-US" sz="2000"/>
              <a:t>结合</a:t>
            </a:r>
            <a:r>
              <a:rPr lang="en-US" altLang="zh-CN" sz="2000"/>
              <a:t>du</a:t>
            </a:r>
            <a:r>
              <a:rPr lang="zh-CN" altLang="en-US" sz="2000"/>
              <a:t>链寻找引用位置，提高效率</a:t>
            </a:r>
            <a:endParaRPr lang="zh-CN" altLang="en-US" sz="200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10.7.7  </a:t>
            </a:r>
            <a:r>
              <a:rPr lang="zh-CN" altLang="en-US"/>
              <a:t>归纳变量删除</a:t>
            </a:r>
            <a:endParaRPr lang="zh-CN" altLang="en-US"/>
          </a:p>
        </p:txBody>
      </p:sp>
      <p:sp>
        <p:nvSpPr>
          <p:cNvPr id="76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/>
              <a:t>算法</a:t>
            </a:r>
            <a:r>
              <a:rPr lang="en-US" altLang="zh-CN"/>
              <a:t>10.9</a:t>
            </a:r>
            <a:endParaRPr lang="en-US" altLang="zh-CN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输入：计算了到达定义信息和循环不变计算信息的循环</a:t>
            </a:r>
            <a:r>
              <a:rPr lang="en-US" altLang="zh-CN" sz="2400"/>
              <a:t>L</a:t>
            </a:r>
            <a:endParaRPr lang="en-US" altLang="zh-CN" sz="24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输出：一组归纳变量，每个归纳变量与一个三元组</a:t>
            </a:r>
            <a:r>
              <a:rPr lang="en-US" altLang="zh-CN" sz="2400"/>
              <a:t>(i, c, d)</a:t>
            </a:r>
            <a:r>
              <a:rPr lang="zh-CN" altLang="en-US" sz="2400"/>
              <a:t>相关联，其中</a:t>
            </a:r>
            <a:r>
              <a:rPr lang="en-US" altLang="zh-CN" sz="2400"/>
              <a:t>i</a:t>
            </a:r>
            <a:r>
              <a:rPr lang="zh-CN" altLang="en-US" sz="2400"/>
              <a:t>是</a:t>
            </a:r>
            <a:r>
              <a:rPr lang="zh-CN" altLang="en-US" sz="2400">
                <a:solidFill>
                  <a:schemeClr val="folHlink"/>
                </a:solidFill>
                <a:ea typeface="黑体" panose="02010609060101010101" pitchFamily="49" charset="-122"/>
              </a:rPr>
              <a:t>基本归纳变量</a:t>
            </a:r>
            <a:r>
              <a:rPr lang="zh-CN" altLang="en-US" sz="2400"/>
              <a:t>（循环中对</a:t>
            </a:r>
            <a:r>
              <a:rPr lang="en-US" altLang="zh-CN" sz="2400"/>
              <a:t>i</a:t>
            </a:r>
            <a:r>
              <a:rPr lang="zh-CN" altLang="en-US" sz="2400"/>
              <a:t>的赋值只有唯一的</a:t>
            </a:r>
            <a:r>
              <a:rPr lang="en-US" altLang="zh-CN" sz="2400"/>
              <a:t>i := i </a:t>
            </a:r>
            <a:r>
              <a:rPr lang="en-US" altLang="zh-CN" sz="2400">
                <a:latin typeface="宋体" panose="02010600030101010101" pitchFamily="2" charset="-122"/>
              </a:rPr>
              <a:t>±</a:t>
            </a:r>
            <a:r>
              <a:rPr lang="en-US" altLang="zh-CN" sz="2400"/>
              <a:t> a</a:t>
            </a:r>
            <a:r>
              <a:rPr lang="zh-CN" altLang="en-US" sz="2400"/>
              <a:t>，</a:t>
            </a:r>
            <a:r>
              <a:rPr lang="en-US" altLang="zh-CN" sz="2400"/>
              <a:t>a</a:t>
            </a:r>
            <a:r>
              <a:rPr lang="zh-CN" altLang="en-US" sz="2400"/>
              <a:t>是常量），</a:t>
            </a:r>
            <a:r>
              <a:rPr lang="en-US" altLang="zh-CN" sz="2400"/>
              <a:t>c</a:t>
            </a:r>
            <a:r>
              <a:rPr lang="zh-CN" altLang="en-US" sz="2400"/>
              <a:t>和</a:t>
            </a:r>
            <a:r>
              <a:rPr lang="en-US" altLang="zh-CN" sz="2400"/>
              <a:t>d</a:t>
            </a:r>
            <a:r>
              <a:rPr lang="zh-CN" altLang="en-US" sz="2400"/>
              <a:t>是常量，在</a:t>
            </a:r>
            <a:r>
              <a:rPr lang="en-US" altLang="zh-CN" sz="2400"/>
              <a:t>j</a:t>
            </a:r>
            <a:r>
              <a:rPr lang="zh-CN" altLang="en-US" sz="2400"/>
              <a:t>的定义点，</a:t>
            </a:r>
            <a:r>
              <a:rPr lang="en-US" altLang="zh-CN" sz="2400"/>
              <a:t>j := c * i + d</a:t>
            </a:r>
            <a:r>
              <a:rPr lang="zh-CN" altLang="en-US" sz="2400"/>
              <a:t>，称</a:t>
            </a:r>
            <a:r>
              <a:rPr lang="en-US" altLang="zh-CN" sz="2400"/>
              <a:t>j</a:t>
            </a:r>
            <a:r>
              <a:rPr lang="zh-CN" altLang="en-US" sz="2400"/>
              <a:t>属于</a:t>
            </a:r>
            <a:r>
              <a:rPr lang="en-US" altLang="zh-CN" sz="2400"/>
              <a:t>i</a:t>
            </a:r>
            <a:r>
              <a:rPr lang="zh-CN" altLang="en-US" sz="2400"/>
              <a:t>族，</a:t>
            </a:r>
            <a:r>
              <a:rPr lang="en-US" altLang="zh-CN" sz="2400"/>
              <a:t>i</a:t>
            </a:r>
            <a:r>
              <a:rPr lang="zh-CN" altLang="en-US" sz="2400"/>
              <a:t>当然属于自身的族</a:t>
            </a:r>
            <a:endParaRPr lang="zh-CN" altLang="en-US" sz="24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方法：</a:t>
            </a:r>
            <a:endParaRPr lang="zh-CN" altLang="en-US" sz="24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000"/>
              <a:t>扫描</a:t>
            </a:r>
            <a:r>
              <a:rPr lang="en-US" altLang="zh-CN" sz="2000"/>
              <a:t>L</a:t>
            </a:r>
            <a:r>
              <a:rPr lang="zh-CN" altLang="en-US" sz="2000"/>
              <a:t>的语句，找出所有的基本归纳变量。这里要用到循环不变计算的信息，与基本归纳变量</a:t>
            </a:r>
            <a:r>
              <a:rPr lang="en-US" altLang="zh-CN" sz="2000"/>
              <a:t>i</a:t>
            </a:r>
            <a:r>
              <a:rPr lang="zh-CN" altLang="en-US" sz="2000"/>
              <a:t>相关联的三元组是</a:t>
            </a:r>
            <a:r>
              <a:rPr lang="en-US" altLang="zh-CN" sz="2000"/>
              <a:t>(i, 1, 0)</a:t>
            </a:r>
            <a:endParaRPr lang="en-US" altLang="zh-CN" sz="200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10.9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76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marL="609600" indent="-609600">
              <a:buFont typeface="Wingdings" panose="05000000000000000000" pitchFamily="2" charset="2"/>
              <a:buAutoNum type="arabicPeriod" startAt="2"/>
            </a:pPr>
            <a:r>
              <a:rPr lang="zh-CN" altLang="en-US" sz="2000"/>
              <a:t>寻找循环中只有一次赋值的变量</a:t>
            </a:r>
            <a:r>
              <a:rPr lang="en-US" altLang="zh-CN" sz="2000"/>
              <a:t>k</a:t>
            </a:r>
            <a:r>
              <a:rPr lang="zh-CN" altLang="en-US" sz="2000"/>
              <a:t>，赋值形式如下：</a:t>
            </a:r>
            <a:endParaRPr lang="zh-CN" altLang="en-US" sz="20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CN" sz="2000"/>
              <a:t>k := j * b,  k := j / b,  k := j</a:t>
            </a:r>
            <a:r>
              <a:rPr lang="en-US" altLang="zh-CN" sz="2000">
                <a:latin typeface="宋体" panose="02010600030101010101" pitchFamily="2" charset="-122"/>
              </a:rPr>
              <a:t>±</a:t>
            </a:r>
            <a:r>
              <a:rPr lang="en-US" altLang="zh-CN" sz="2000"/>
              <a:t>b, k := b</a:t>
            </a:r>
            <a:r>
              <a:rPr lang="en-US" altLang="zh-CN" sz="2000">
                <a:latin typeface="宋体" panose="02010600030101010101" pitchFamily="2" charset="-122"/>
              </a:rPr>
              <a:t>±</a:t>
            </a:r>
            <a:r>
              <a:rPr lang="en-US" altLang="zh-CN" sz="2000"/>
              <a:t>j</a:t>
            </a:r>
            <a:endParaRPr lang="en-US" altLang="zh-CN" sz="20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000"/>
              <a:t>其中</a:t>
            </a:r>
            <a:r>
              <a:rPr lang="en-US" altLang="zh-CN" sz="2000"/>
              <a:t>b</a:t>
            </a:r>
            <a:r>
              <a:rPr lang="zh-CN" altLang="en-US" sz="2000"/>
              <a:t>为常数，</a:t>
            </a:r>
            <a:r>
              <a:rPr lang="en-US" altLang="zh-CN" sz="2000"/>
              <a:t>j</a:t>
            </a:r>
            <a:r>
              <a:rPr lang="zh-CN" altLang="en-US" sz="2000"/>
              <a:t>为归纳变量</a:t>
            </a:r>
            <a:endParaRPr lang="zh-CN" altLang="en-US" sz="20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000"/>
              <a:t>若</a:t>
            </a:r>
            <a:r>
              <a:rPr lang="en-US" altLang="zh-CN" sz="2000"/>
              <a:t>j</a:t>
            </a:r>
            <a:r>
              <a:rPr lang="zh-CN" altLang="en-US" sz="2000"/>
              <a:t>为基本归纳变量，则</a:t>
            </a:r>
            <a:r>
              <a:rPr lang="en-US" altLang="zh-CN" sz="2000"/>
              <a:t>k</a:t>
            </a:r>
            <a:r>
              <a:rPr lang="zh-CN" altLang="en-US" sz="2000"/>
              <a:t>属于</a:t>
            </a:r>
            <a:r>
              <a:rPr lang="en-US" altLang="zh-CN" sz="2000"/>
              <a:t>i</a:t>
            </a:r>
            <a:r>
              <a:rPr lang="zh-CN" altLang="en-US" sz="2000"/>
              <a:t>族，三元组根据赋值语句得出，如第一种情况为</a:t>
            </a:r>
            <a:r>
              <a:rPr lang="en-US" altLang="zh-CN" sz="2000"/>
              <a:t>(j, b, 0)</a:t>
            </a:r>
            <a:endParaRPr lang="en-US" altLang="zh-CN" sz="20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000"/>
              <a:t>若</a:t>
            </a:r>
            <a:r>
              <a:rPr lang="en-US" altLang="zh-CN" sz="2000"/>
              <a:t>j</a:t>
            </a:r>
            <a:r>
              <a:rPr lang="zh-CN" altLang="en-US" sz="2000"/>
              <a:t>不是基本归纳变量，假定它属于</a:t>
            </a:r>
            <a:r>
              <a:rPr lang="en-US" altLang="zh-CN" sz="2000"/>
              <a:t>i</a:t>
            </a:r>
            <a:r>
              <a:rPr lang="zh-CN" altLang="en-US" sz="2000"/>
              <a:t>族，则要求：</a:t>
            </a:r>
            <a:endParaRPr lang="zh-CN" altLang="en-US" sz="2000"/>
          </a:p>
          <a:p>
            <a:pPr marL="609600" indent="-609600">
              <a:buFont typeface="Wingdings" panose="05000000000000000000" pitchFamily="2" charset="2"/>
              <a:buAutoNum type="alphaLcParenR"/>
            </a:pPr>
            <a:r>
              <a:rPr lang="zh-CN" altLang="en-US" sz="2000"/>
              <a:t>在循环</a:t>
            </a:r>
            <a:r>
              <a:rPr lang="en-US" altLang="zh-CN" sz="2000"/>
              <a:t>L</a:t>
            </a:r>
            <a:r>
              <a:rPr lang="zh-CN" altLang="en-US" sz="2000"/>
              <a:t>中对</a:t>
            </a:r>
            <a:r>
              <a:rPr lang="en-US" altLang="zh-CN" sz="2000"/>
              <a:t>j</a:t>
            </a:r>
            <a:r>
              <a:rPr lang="zh-CN" altLang="en-US" sz="2000"/>
              <a:t>的唯一赋值和对</a:t>
            </a:r>
            <a:r>
              <a:rPr lang="en-US" altLang="zh-CN" sz="2000"/>
              <a:t>k</a:t>
            </a:r>
            <a:r>
              <a:rPr lang="zh-CN" altLang="en-US" sz="2000"/>
              <a:t>的赋值之间没有对</a:t>
            </a:r>
            <a:r>
              <a:rPr lang="en-US" altLang="zh-CN" sz="2000"/>
              <a:t>i</a:t>
            </a:r>
            <a:r>
              <a:rPr lang="zh-CN" altLang="en-US" sz="2000"/>
              <a:t>的赋值</a:t>
            </a:r>
            <a:endParaRPr lang="zh-CN" altLang="en-US" sz="2000"/>
          </a:p>
          <a:p>
            <a:pPr marL="609600" indent="-609600">
              <a:buFont typeface="Wingdings" panose="05000000000000000000" pitchFamily="2" charset="2"/>
              <a:buAutoNum type="alphaLcParenR"/>
            </a:pPr>
            <a:r>
              <a:rPr lang="zh-CN" altLang="en-US" sz="2000"/>
              <a:t>循环外没有</a:t>
            </a:r>
            <a:r>
              <a:rPr lang="en-US" altLang="zh-CN" sz="2000"/>
              <a:t>j</a:t>
            </a:r>
            <a:r>
              <a:rPr lang="zh-CN" altLang="en-US" sz="2000"/>
              <a:t>的定义可到达</a:t>
            </a:r>
            <a:r>
              <a:rPr lang="en-US" altLang="zh-CN" sz="2000"/>
              <a:t>k</a:t>
            </a:r>
            <a:endParaRPr lang="en-US" altLang="zh-CN" sz="20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000"/>
              <a:t>则由</a:t>
            </a:r>
            <a:r>
              <a:rPr lang="en-US" altLang="zh-CN" sz="2000"/>
              <a:t>j</a:t>
            </a:r>
            <a:r>
              <a:rPr lang="zh-CN" altLang="en-US" sz="2000"/>
              <a:t>的三元组</a:t>
            </a:r>
            <a:r>
              <a:rPr lang="en-US" altLang="zh-CN" sz="2000"/>
              <a:t>(i, c, d)</a:t>
            </a:r>
            <a:r>
              <a:rPr lang="zh-CN" altLang="en-US" sz="2000"/>
              <a:t>可得到</a:t>
            </a:r>
            <a:r>
              <a:rPr lang="en-US" altLang="zh-CN" sz="2000"/>
              <a:t>k</a:t>
            </a:r>
            <a:r>
              <a:rPr lang="zh-CN" altLang="en-US" sz="2000"/>
              <a:t>的三元组，如第一种情况为</a:t>
            </a:r>
            <a:r>
              <a:rPr lang="en-US" altLang="zh-CN" sz="2000"/>
              <a:t>(i, b * c, b * d)</a:t>
            </a:r>
            <a:endParaRPr lang="en-US" altLang="zh-CN" sz="200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10.23</a:t>
            </a:r>
            <a:endParaRPr lang="en-US" altLang="zh-CN"/>
          </a:p>
        </p:txBody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24400" y="1295400"/>
            <a:ext cx="4191000" cy="48006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/>
              <a:t>i</a:t>
            </a:r>
            <a:r>
              <a:rPr lang="zh-CN" altLang="en-US"/>
              <a:t>族：</a:t>
            </a:r>
            <a:endParaRPr lang="zh-CN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en-US" altLang="zh-CN"/>
              <a:t>: (i, 4, 0)</a:t>
            </a: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r>
              <a:rPr lang="en-US" altLang="zh-CN"/>
              <a:t>j</a:t>
            </a:r>
            <a:r>
              <a:rPr lang="zh-CN" altLang="en-US"/>
              <a:t>族：</a:t>
            </a:r>
            <a:endParaRPr lang="zh-CN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zh-CN"/>
              <a:t>t</a:t>
            </a:r>
            <a:r>
              <a:rPr lang="en-US" altLang="zh-CN" baseline="-25000"/>
              <a:t>4</a:t>
            </a:r>
            <a:r>
              <a:rPr lang="en-US" altLang="zh-CN"/>
              <a:t>: (j, 4, 0)</a:t>
            </a:r>
            <a:endParaRPr lang="en-US" altLang="zh-CN"/>
          </a:p>
        </p:txBody>
      </p:sp>
      <p:sp>
        <p:nvSpPr>
          <p:cNvPr id="763909" name="Text Box 5"/>
          <p:cNvSpPr txBox="1">
            <a:spLocks noChangeArrowheads="1"/>
          </p:cNvSpPr>
          <p:nvPr/>
        </p:nvSpPr>
        <p:spPr bwMode="ltGray">
          <a:xfrm>
            <a:off x="1714500" y="1295400"/>
            <a:ext cx="1676400" cy="1198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 := 1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j := n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n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v := a[t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3910" name="Text Box 6"/>
          <p:cNvSpPr txBox="1">
            <a:spLocks noChangeArrowheads="1"/>
          </p:cNvSpPr>
          <p:nvPr/>
        </p:nvSpPr>
        <p:spPr bwMode="ltGray">
          <a:xfrm>
            <a:off x="3429000" y="1295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3911" name="Text Box 7"/>
          <p:cNvSpPr txBox="1">
            <a:spLocks noChangeArrowheads="1"/>
          </p:cNvSpPr>
          <p:nvPr/>
        </p:nvSpPr>
        <p:spPr bwMode="ltGray">
          <a:xfrm>
            <a:off x="1562100" y="2852738"/>
            <a:ext cx="1981200" cy="11985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 := i + 1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 &lt; v 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3912" name="Line 8"/>
          <p:cNvSpPr>
            <a:spLocks noChangeShapeType="1"/>
          </p:cNvSpPr>
          <p:nvPr/>
        </p:nvSpPr>
        <p:spPr bwMode="ltGray">
          <a:xfrm>
            <a:off x="2552700" y="24860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3913" name="Text Box 9"/>
          <p:cNvSpPr txBox="1">
            <a:spLocks noChangeArrowheads="1"/>
          </p:cNvSpPr>
          <p:nvPr/>
        </p:nvSpPr>
        <p:spPr bwMode="ltGray">
          <a:xfrm>
            <a:off x="1562100" y="4330700"/>
            <a:ext cx="1981200" cy="1198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j := j - 1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j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r>
              <a:rPr lang="en-US" altLang="zh-CN" sz="2000" baseline="0">
                <a:latin typeface="Times New Roman" panose="02020603050405020304" pitchFamily="18" charset="0"/>
              </a:rPr>
              <a:t> &lt; v 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3914" name="Text Box 10"/>
          <p:cNvSpPr txBox="1">
            <a:spLocks noChangeArrowheads="1"/>
          </p:cNvSpPr>
          <p:nvPr/>
        </p:nvSpPr>
        <p:spPr bwMode="ltGray">
          <a:xfrm>
            <a:off x="1562100" y="5768975"/>
            <a:ext cx="19812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i &gt;= j goto 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3915" name="Text Box 11"/>
          <p:cNvSpPr txBox="1">
            <a:spLocks noChangeArrowheads="1"/>
          </p:cNvSpPr>
          <p:nvPr/>
        </p:nvSpPr>
        <p:spPr bwMode="ltGray">
          <a:xfrm>
            <a:off x="3581400" y="2895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3916" name="Text Box 12"/>
          <p:cNvSpPr txBox="1">
            <a:spLocks noChangeArrowheads="1"/>
          </p:cNvSpPr>
          <p:nvPr/>
        </p:nvSpPr>
        <p:spPr bwMode="ltGray">
          <a:xfrm>
            <a:off x="3581400" y="4343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3917" name="Text Box 13"/>
          <p:cNvSpPr txBox="1">
            <a:spLocks noChangeArrowheads="1"/>
          </p:cNvSpPr>
          <p:nvPr/>
        </p:nvSpPr>
        <p:spPr bwMode="ltGray">
          <a:xfrm>
            <a:off x="3581400" y="57150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3919" name="Text Box 15"/>
          <p:cNvSpPr txBox="1">
            <a:spLocks noChangeArrowheads="1"/>
          </p:cNvSpPr>
          <p:nvPr/>
        </p:nvSpPr>
        <p:spPr bwMode="ltGray">
          <a:xfrm>
            <a:off x="2819400" y="6248400"/>
            <a:ext cx="12954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endParaRPr lang="zh-CN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3920" name="Text Box 16"/>
          <p:cNvSpPr txBox="1">
            <a:spLocks noChangeArrowheads="1"/>
          </p:cNvSpPr>
          <p:nvPr/>
        </p:nvSpPr>
        <p:spPr bwMode="ltGray">
          <a:xfrm>
            <a:off x="1066800" y="6248400"/>
            <a:ext cx="14478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endParaRPr lang="zh-CN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3921" name="Line 17"/>
          <p:cNvSpPr>
            <a:spLocks noChangeShapeType="1"/>
          </p:cNvSpPr>
          <p:nvPr/>
        </p:nvSpPr>
        <p:spPr bwMode="ltGray">
          <a:xfrm>
            <a:off x="2514600" y="4038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3922" name="Line 18"/>
          <p:cNvSpPr>
            <a:spLocks noChangeShapeType="1"/>
          </p:cNvSpPr>
          <p:nvPr/>
        </p:nvSpPr>
        <p:spPr bwMode="ltGray">
          <a:xfrm>
            <a:off x="2514600" y="5486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3923" name="Line 19"/>
          <p:cNvSpPr>
            <a:spLocks noChangeShapeType="1"/>
          </p:cNvSpPr>
          <p:nvPr/>
        </p:nvSpPr>
        <p:spPr bwMode="ltGray">
          <a:xfrm flipH="1">
            <a:off x="1600200" y="6067425"/>
            <a:ext cx="60960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3925" name="Line 21"/>
          <p:cNvSpPr>
            <a:spLocks noChangeShapeType="1"/>
          </p:cNvSpPr>
          <p:nvPr/>
        </p:nvSpPr>
        <p:spPr bwMode="ltGray">
          <a:xfrm>
            <a:off x="2895600" y="6053138"/>
            <a:ext cx="609600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3926" name="Freeform 22"/>
          <p:cNvSpPr/>
          <p:nvPr/>
        </p:nvSpPr>
        <p:spPr bwMode="ltGray">
          <a:xfrm>
            <a:off x="495300" y="2430463"/>
            <a:ext cx="1714500" cy="4360862"/>
          </a:xfrm>
          <a:custGeom>
            <a:avLst/>
            <a:gdLst>
              <a:gd name="T0" fmla="*/ 936 w 1080"/>
              <a:gd name="T1" fmla="*/ 2597 h 2747"/>
              <a:gd name="T2" fmla="*/ 696 w 1080"/>
              <a:gd name="T3" fmla="*/ 2693 h 2747"/>
              <a:gd name="T4" fmla="*/ 110 w 1080"/>
              <a:gd name="T5" fmla="*/ 2528 h 2747"/>
              <a:gd name="T6" fmla="*/ 40 w 1080"/>
              <a:gd name="T7" fmla="*/ 1376 h 2747"/>
              <a:gd name="T8" fmla="*/ 350 w 1080"/>
              <a:gd name="T9" fmla="*/ 188 h 2747"/>
              <a:gd name="T10" fmla="*/ 1080 w 1080"/>
              <a:gd name="T11" fmla="*/ 245 h 2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80" h="2747">
                <a:moveTo>
                  <a:pt x="936" y="2597"/>
                </a:moveTo>
                <a:cubicBezTo>
                  <a:pt x="864" y="2637"/>
                  <a:pt x="834" y="2704"/>
                  <a:pt x="696" y="2693"/>
                </a:cubicBezTo>
                <a:cubicBezTo>
                  <a:pt x="558" y="2682"/>
                  <a:pt x="219" y="2747"/>
                  <a:pt x="110" y="2528"/>
                </a:cubicBezTo>
                <a:cubicBezTo>
                  <a:pt x="1" y="2309"/>
                  <a:pt x="0" y="1766"/>
                  <a:pt x="40" y="1376"/>
                </a:cubicBezTo>
                <a:cubicBezTo>
                  <a:pt x="80" y="986"/>
                  <a:pt x="177" y="376"/>
                  <a:pt x="350" y="188"/>
                </a:cubicBezTo>
                <a:cubicBezTo>
                  <a:pt x="523" y="0"/>
                  <a:pt x="928" y="233"/>
                  <a:pt x="1080" y="24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3927" name="Freeform 23"/>
          <p:cNvSpPr/>
          <p:nvPr/>
        </p:nvSpPr>
        <p:spPr bwMode="ltGray">
          <a:xfrm>
            <a:off x="1133475" y="2597150"/>
            <a:ext cx="831850" cy="1631950"/>
          </a:xfrm>
          <a:custGeom>
            <a:avLst/>
            <a:gdLst>
              <a:gd name="T0" fmla="*/ 486 w 524"/>
              <a:gd name="T1" fmla="*/ 908 h 1028"/>
              <a:gd name="T2" fmla="*/ 187 w 524"/>
              <a:gd name="T3" fmla="*/ 996 h 1028"/>
              <a:gd name="T4" fmla="*/ 6 w 524"/>
              <a:gd name="T5" fmla="*/ 716 h 1028"/>
              <a:gd name="T6" fmla="*/ 150 w 524"/>
              <a:gd name="T7" fmla="*/ 92 h 1028"/>
              <a:gd name="T8" fmla="*/ 524 w 524"/>
              <a:gd name="T9" fmla="*/ 163 h 1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4" h="1028">
                <a:moveTo>
                  <a:pt x="486" y="908"/>
                </a:moveTo>
                <a:cubicBezTo>
                  <a:pt x="436" y="923"/>
                  <a:pt x="267" y="1028"/>
                  <a:pt x="187" y="996"/>
                </a:cubicBezTo>
                <a:cubicBezTo>
                  <a:pt x="107" y="964"/>
                  <a:pt x="12" y="867"/>
                  <a:pt x="6" y="716"/>
                </a:cubicBezTo>
                <a:cubicBezTo>
                  <a:pt x="0" y="565"/>
                  <a:pt x="64" y="184"/>
                  <a:pt x="150" y="92"/>
                </a:cubicBezTo>
                <a:cubicBezTo>
                  <a:pt x="236" y="0"/>
                  <a:pt x="446" y="148"/>
                  <a:pt x="524" y="163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3928" name="Freeform 24"/>
          <p:cNvSpPr/>
          <p:nvPr/>
        </p:nvSpPr>
        <p:spPr bwMode="ltGray">
          <a:xfrm>
            <a:off x="1143000" y="4159250"/>
            <a:ext cx="835025" cy="1557338"/>
          </a:xfrm>
          <a:custGeom>
            <a:avLst/>
            <a:gdLst>
              <a:gd name="T0" fmla="*/ 488 w 526"/>
              <a:gd name="T1" fmla="*/ 853 h 981"/>
              <a:gd name="T2" fmla="*/ 200 w 526"/>
              <a:gd name="T3" fmla="*/ 949 h 981"/>
              <a:gd name="T4" fmla="*/ 8 w 526"/>
              <a:gd name="T5" fmla="*/ 661 h 981"/>
              <a:gd name="T6" fmla="*/ 154 w 526"/>
              <a:gd name="T7" fmla="*/ 92 h 981"/>
              <a:gd name="T8" fmla="*/ 526 w 526"/>
              <a:gd name="T9" fmla="*/ 108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981">
                <a:moveTo>
                  <a:pt x="488" y="853"/>
                </a:moveTo>
                <a:cubicBezTo>
                  <a:pt x="384" y="917"/>
                  <a:pt x="280" y="981"/>
                  <a:pt x="200" y="949"/>
                </a:cubicBezTo>
                <a:cubicBezTo>
                  <a:pt x="120" y="917"/>
                  <a:pt x="16" y="804"/>
                  <a:pt x="8" y="661"/>
                </a:cubicBezTo>
                <a:cubicBezTo>
                  <a:pt x="0" y="518"/>
                  <a:pt x="68" y="184"/>
                  <a:pt x="154" y="92"/>
                </a:cubicBezTo>
                <a:cubicBezTo>
                  <a:pt x="240" y="0"/>
                  <a:pt x="449" y="105"/>
                  <a:pt x="526" y="10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3929" name="Text Box 25"/>
          <p:cNvSpPr txBox="1">
            <a:spLocks noChangeArrowheads="1"/>
          </p:cNvSpPr>
          <p:nvPr/>
        </p:nvSpPr>
        <p:spPr bwMode="ltGray">
          <a:xfrm>
            <a:off x="4114800" y="6172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3930" name="Text Box 26"/>
          <p:cNvSpPr txBox="1">
            <a:spLocks noChangeArrowheads="1"/>
          </p:cNvSpPr>
          <p:nvPr/>
        </p:nvSpPr>
        <p:spPr bwMode="ltGray">
          <a:xfrm>
            <a:off x="914400" y="5791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9.4.5  </a:t>
            </a:r>
            <a:r>
              <a:rPr lang="zh-CN" altLang="en-US"/>
              <a:t>流图</a:t>
            </a:r>
            <a:endParaRPr lang="zh-CN" alt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609600" indent="-609600" eaLnBrk="1" hangingPunct="1"/>
            <a:r>
              <a:rPr lang="zh-CN" altLang="en-US"/>
              <a:t>基本块间添加控制流信息</a:t>
            </a:r>
            <a:r>
              <a:rPr lang="zh-CN" altLang="en-US">
                <a:sym typeface="Wingdings" panose="05000000000000000000" pitchFamily="2" charset="2"/>
              </a:rPr>
              <a:t>程序</a:t>
            </a:r>
            <a:endParaRPr lang="zh-CN" altLang="en-US">
              <a:sym typeface="Wingdings" panose="05000000000000000000" pitchFamily="2" charset="2"/>
            </a:endParaRPr>
          </a:p>
          <a:p>
            <a:pPr marL="609600" indent="-609600" eaLnBrk="1" hangingPunct="1"/>
            <a:r>
              <a:rPr lang="zh-CN" altLang="en-US">
                <a:sym typeface="Wingdings" panose="05000000000000000000" pitchFamily="2" charset="2"/>
              </a:rPr>
              <a:t>流图，</a:t>
            </a:r>
            <a:r>
              <a:rPr lang="en-US" altLang="zh-CN">
                <a:solidFill>
                  <a:srgbClr val="FF3300"/>
                </a:solidFill>
                <a:sym typeface="Wingdings" panose="05000000000000000000" pitchFamily="2" charset="2"/>
              </a:rPr>
              <a:t>flow graph</a:t>
            </a:r>
            <a:endParaRPr lang="en-US" altLang="zh-CN">
              <a:solidFill>
                <a:srgbClr val="FF3300"/>
              </a:solidFill>
              <a:sym typeface="Wingdings" panose="05000000000000000000" pitchFamily="2" charset="2"/>
            </a:endParaRPr>
          </a:p>
          <a:p>
            <a:pPr marL="990600" lvl="1" indent="-533400" eaLnBrk="1" hangingPunct="1"/>
            <a:r>
              <a:rPr lang="zh-CN" altLang="en-US"/>
              <a:t>节点</a:t>
            </a:r>
            <a:r>
              <a:rPr lang="en-US" altLang="zh-CN"/>
              <a:t>——</a:t>
            </a:r>
            <a:r>
              <a:rPr lang="zh-CN" altLang="en-US"/>
              <a:t>基本块</a:t>
            </a:r>
            <a:endParaRPr lang="zh-CN" altLang="en-US"/>
          </a:p>
          <a:p>
            <a:pPr marL="990600" lvl="1" indent="-533400" eaLnBrk="1" hangingPunct="1"/>
            <a:r>
              <a:rPr lang="zh-CN" altLang="en-US"/>
              <a:t>首（</a:t>
            </a:r>
            <a:r>
              <a:rPr lang="en-US" altLang="zh-CN">
                <a:solidFill>
                  <a:srgbClr val="FF3300"/>
                </a:solidFill>
              </a:rPr>
              <a:t>initial</a:t>
            </a:r>
            <a:r>
              <a:rPr lang="zh-CN" altLang="en-US"/>
              <a:t>）节点</a:t>
            </a:r>
            <a:r>
              <a:rPr lang="en-US" altLang="zh-CN"/>
              <a:t>——</a:t>
            </a:r>
            <a:r>
              <a:rPr lang="zh-CN" altLang="en-US"/>
              <a:t>该基本块的入口语句就是程序的第一条语句</a:t>
            </a:r>
            <a:endParaRPr lang="zh-CN" alt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10.10  </a:t>
            </a:r>
            <a:r>
              <a:rPr lang="zh-CN" altLang="en-US"/>
              <a:t>强度削弱</a:t>
            </a:r>
            <a:endParaRPr lang="zh-CN" altLang="en-US"/>
          </a:p>
        </p:txBody>
      </p:sp>
      <p:sp>
        <p:nvSpPr>
          <p:cNvPr id="76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输入：计算了到达定义和归纳变量族的循环</a:t>
            </a:r>
            <a:r>
              <a:rPr lang="en-US" altLang="zh-CN" sz="2400"/>
              <a:t>L</a:t>
            </a:r>
            <a:endParaRPr lang="en-US" altLang="zh-CN" sz="24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输出：强度削弱后的循环</a:t>
            </a:r>
            <a:endParaRPr lang="zh-CN" altLang="en-US" sz="24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方法：</a:t>
            </a:r>
            <a:endParaRPr lang="zh-CN" altLang="en-US" sz="24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000"/>
              <a:t>依次考虑每个基本归纳变量</a:t>
            </a:r>
            <a:r>
              <a:rPr lang="en-US" altLang="zh-CN" sz="2000"/>
              <a:t>i</a:t>
            </a:r>
            <a:r>
              <a:rPr lang="zh-CN" altLang="en-US" sz="2000"/>
              <a:t>，对</a:t>
            </a:r>
            <a:r>
              <a:rPr lang="en-US" altLang="zh-CN" sz="2000"/>
              <a:t>i</a:t>
            </a:r>
            <a:r>
              <a:rPr lang="zh-CN" altLang="en-US" sz="2000"/>
              <a:t>族中每个归纳变量</a:t>
            </a:r>
            <a:r>
              <a:rPr lang="en-US" altLang="zh-CN" sz="2000"/>
              <a:t>j</a:t>
            </a:r>
            <a:r>
              <a:rPr lang="zh-CN" altLang="en-US" sz="2000"/>
              <a:t>（其三元组为</a:t>
            </a:r>
            <a:r>
              <a:rPr lang="en-US" altLang="zh-CN" sz="2000"/>
              <a:t>(i, c, d)</a:t>
            </a:r>
            <a:r>
              <a:rPr lang="zh-CN" altLang="en-US" sz="2000"/>
              <a:t>），执行以下步骤：</a:t>
            </a:r>
            <a:endParaRPr lang="zh-CN" altLang="en-US" sz="20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000"/>
              <a:t>建立新变量</a:t>
            </a:r>
            <a:r>
              <a:rPr lang="en-US" altLang="zh-CN" sz="2000"/>
              <a:t>s</a:t>
            </a:r>
            <a:r>
              <a:rPr lang="zh-CN" altLang="en-US" sz="2000"/>
              <a:t>，但若</a:t>
            </a:r>
            <a:r>
              <a:rPr lang="en-US" altLang="zh-CN" sz="2000"/>
              <a:t>j</a:t>
            </a:r>
            <a:r>
              <a:rPr lang="en-US" altLang="zh-CN" sz="2000" baseline="-25000"/>
              <a:t>1</a:t>
            </a:r>
            <a:r>
              <a:rPr lang="zh-CN" altLang="en-US" sz="2000"/>
              <a:t>和</a:t>
            </a:r>
            <a:r>
              <a:rPr lang="en-US" altLang="zh-CN" sz="2000"/>
              <a:t>j</a:t>
            </a:r>
            <a:r>
              <a:rPr lang="en-US" altLang="zh-CN" sz="2000" baseline="-25000"/>
              <a:t>2</a:t>
            </a:r>
            <a:r>
              <a:rPr lang="zh-CN" altLang="en-US" sz="2000"/>
              <a:t>具有同样三元组，只建立一个新变量</a:t>
            </a:r>
            <a:endParaRPr lang="zh-CN" altLang="en-US" sz="20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000"/>
              <a:t>用</a:t>
            </a:r>
            <a:r>
              <a:rPr lang="en-US" altLang="zh-CN" sz="2000"/>
              <a:t>j := s</a:t>
            </a:r>
            <a:r>
              <a:rPr lang="zh-CN" altLang="en-US" sz="2000"/>
              <a:t>代替对</a:t>
            </a:r>
            <a:r>
              <a:rPr lang="en-US" altLang="zh-CN" sz="2000"/>
              <a:t>j</a:t>
            </a:r>
            <a:r>
              <a:rPr lang="zh-CN" altLang="en-US" sz="2000"/>
              <a:t>的赋值</a:t>
            </a:r>
            <a:endParaRPr lang="zh-CN" altLang="en-US" sz="20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000"/>
              <a:t>在</a:t>
            </a:r>
            <a:r>
              <a:rPr lang="en-US" altLang="zh-CN" sz="2000"/>
              <a:t>L</a:t>
            </a:r>
            <a:r>
              <a:rPr lang="zh-CN" altLang="en-US" sz="2000"/>
              <a:t>中紧跟在每个赋值语句</a:t>
            </a:r>
            <a:r>
              <a:rPr lang="en-US" altLang="zh-CN" sz="2000"/>
              <a:t>i := i + n</a:t>
            </a:r>
            <a:r>
              <a:rPr lang="zh-CN" altLang="en-US" sz="2000"/>
              <a:t>之后（</a:t>
            </a:r>
            <a:r>
              <a:rPr lang="en-US" altLang="zh-CN" sz="2000"/>
              <a:t>n</a:t>
            </a:r>
            <a:r>
              <a:rPr lang="zh-CN" altLang="en-US" sz="2000"/>
              <a:t>为常量），添加语句：</a:t>
            </a:r>
            <a:r>
              <a:rPr lang="en-US" altLang="zh-CN" sz="2000"/>
              <a:t>s := s + c*n</a:t>
            </a:r>
            <a:r>
              <a:rPr lang="zh-CN" altLang="en-US" sz="2000"/>
              <a:t>，</a:t>
            </a:r>
            <a:r>
              <a:rPr lang="en-US" altLang="zh-CN" sz="2000"/>
              <a:t>c*n</a:t>
            </a:r>
            <a:r>
              <a:rPr lang="zh-CN" altLang="en-US" sz="2000"/>
              <a:t>为常量</a:t>
            </a:r>
            <a:endParaRPr lang="zh-CN" altLang="en-US" sz="20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000"/>
              <a:t>在前置节点添加：</a:t>
            </a:r>
            <a:r>
              <a:rPr lang="en-US" altLang="zh-CN" sz="2000"/>
              <a:t>s := c * i + d</a:t>
            </a:r>
            <a:endParaRPr lang="en-US" altLang="zh-CN" sz="200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10.24</a:t>
            </a:r>
            <a:endParaRPr lang="en-US" altLang="zh-CN"/>
          </a:p>
        </p:txBody>
      </p:sp>
      <p:sp>
        <p:nvSpPr>
          <p:cNvPr id="765956" name="Text Box 4"/>
          <p:cNvSpPr txBox="1">
            <a:spLocks noChangeArrowheads="1"/>
          </p:cNvSpPr>
          <p:nvPr/>
        </p:nvSpPr>
        <p:spPr bwMode="ltGray">
          <a:xfrm>
            <a:off x="1524000" y="1295400"/>
            <a:ext cx="1676400" cy="1198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 := 1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j := n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n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v := a[t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5957" name="Text Box 5"/>
          <p:cNvSpPr txBox="1">
            <a:spLocks noChangeArrowheads="1"/>
          </p:cNvSpPr>
          <p:nvPr/>
        </p:nvSpPr>
        <p:spPr bwMode="ltGray">
          <a:xfrm>
            <a:off x="3238500" y="1295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5958" name="Text Box 6"/>
          <p:cNvSpPr txBox="1">
            <a:spLocks noChangeArrowheads="1"/>
          </p:cNvSpPr>
          <p:nvPr/>
        </p:nvSpPr>
        <p:spPr bwMode="ltGray">
          <a:xfrm>
            <a:off x="1371600" y="2852738"/>
            <a:ext cx="1981200" cy="11985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 := i + 1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 &lt; v 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5959" name="Line 7"/>
          <p:cNvSpPr>
            <a:spLocks noChangeShapeType="1"/>
          </p:cNvSpPr>
          <p:nvPr/>
        </p:nvSpPr>
        <p:spPr bwMode="ltGray">
          <a:xfrm>
            <a:off x="2362200" y="24860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60" name="Text Box 8"/>
          <p:cNvSpPr txBox="1">
            <a:spLocks noChangeArrowheads="1"/>
          </p:cNvSpPr>
          <p:nvPr/>
        </p:nvSpPr>
        <p:spPr bwMode="ltGray">
          <a:xfrm>
            <a:off x="1371600" y="4330700"/>
            <a:ext cx="1981200" cy="1198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j := j - 1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j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r>
              <a:rPr lang="en-US" altLang="zh-CN" sz="2000" baseline="0">
                <a:latin typeface="Times New Roman" panose="02020603050405020304" pitchFamily="18" charset="0"/>
              </a:rPr>
              <a:t> &lt; v 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5961" name="Text Box 9"/>
          <p:cNvSpPr txBox="1">
            <a:spLocks noChangeArrowheads="1"/>
          </p:cNvSpPr>
          <p:nvPr/>
        </p:nvSpPr>
        <p:spPr bwMode="ltGray">
          <a:xfrm>
            <a:off x="1371600" y="5768975"/>
            <a:ext cx="19812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i &gt;= j goto 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5962" name="Text Box 10"/>
          <p:cNvSpPr txBox="1">
            <a:spLocks noChangeArrowheads="1"/>
          </p:cNvSpPr>
          <p:nvPr/>
        </p:nvSpPr>
        <p:spPr bwMode="ltGray">
          <a:xfrm>
            <a:off x="3390900" y="2895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5963" name="Text Box 11"/>
          <p:cNvSpPr txBox="1">
            <a:spLocks noChangeArrowheads="1"/>
          </p:cNvSpPr>
          <p:nvPr/>
        </p:nvSpPr>
        <p:spPr bwMode="ltGray">
          <a:xfrm>
            <a:off x="3390900" y="4343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5964" name="Text Box 12"/>
          <p:cNvSpPr txBox="1">
            <a:spLocks noChangeArrowheads="1"/>
          </p:cNvSpPr>
          <p:nvPr/>
        </p:nvSpPr>
        <p:spPr bwMode="ltGray">
          <a:xfrm>
            <a:off x="3390900" y="57150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5965" name="Text Box 13"/>
          <p:cNvSpPr txBox="1">
            <a:spLocks noChangeArrowheads="1"/>
          </p:cNvSpPr>
          <p:nvPr/>
        </p:nvSpPr>
        <p:spPr bwMode="ltGray">
          <a:xfrm>
            <a:off x="2628900" y="6248400"/>
            <a:ext cx="12954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endParaRPr lang="zh-CN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5966" name="Text Box 14"/>
          <p:cNvSpPr txBox="1">
            <a:spLocks noChangeArrowheads="1"/>
          </p:cNvSpPr>
          <p:nvPr/>
        </p:nvSpPr>
        <p:spPr bwMode="ltGray">
          <a:xfrm>
            <a:off x="876300" y="6248400"/>
            <a:ext cx="14478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endParaRPr lang="zh-CN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5967" name="Line 15"/>
          <p:cNvSpPr>
            <a:spLocks noChangeShapeType="1"/>
          </p:cNvSpPr>
          <p:nvPr/>
        </p:nvSpPr>
        <p:spPr bwMode="ltGray">
          <a:xfrm>
            <a:off x="2324100" y="4038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68" name="Line 16"/>
          <p:cNvSpPr>
            <a:spLocks noChangeShapeType="1"/>
          </p:cNvSpPr>
          <p:nvPr/>
        </p:nvSpPr>
        <p:spPr bwMode="ltGray">
          <a:xfrm>
            <a:off x="2324100" y="5486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69" name="Line 17"/>
          <p:cNvSpPr>
            <a:spLocks noChangeShapeType="1"/>
          </p:cNvSpPr>
          <p:nvPr/>
        </p:nvSpPr>
        <p:spPr bwMode="ltGray">
          <a:xfrm flipH="1">
            <a:off x="1409700" y="6067425"/>
            <a:ext cx="60960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71" name="Line 19"/>
          <p:cNvSpPr>
            <a:spLocks noChangeShapeType="1"/>
          </p:cNvSpPr>
          <p:nvPr/>
        </p:nvSpPr>
        <p:spPr bwMode="ltGray">
          <a:xfrm>
            <a:off x="2705100" y="6053138"/>
            <a:ext cx="609600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72" name="Freeform 20"/>
          <p:cNvSpPr/>
          <p:nvPr/>
        </p:nvSpPr>
        <p:spPr bwMode="ltGray">
          <a:xfrm>
            <a:off x="304800" y="2430463"/>
            <a:ext cx="1714500" cy="4360862"/>
          </a:xfrm>
          <a:custGeom>
            <a:avLst/>
            <a:gdLst>
              <a:gd name="T0" fmla="*/ 936 w 1080"/>
              <a:gd name="T1" fmla="*/ 2597 h 2747"/>
              <a:gd name="T2" fmla="*/ 696 w 1080"/>
              <a:gd name="T3" fmla="*/ 2693 h 2747"/>
              <a:gd name="T4" fmla="*/ 110 w 1080"/>
              <a:gd name="T5" fmla="*/ 2528 h 2747"/>
              <a:gd name="T6" fmla="*/ 40 w 1080"/>
              <a:gd name="T7" fmla="*/ 1376 h 2747"/>
              <a:gd name="T8" fmla="*/ 350 w 1080"/>
              <a:gd name="T9" fmla="*/ 188 h 2747"/>
              <a:gd name="T10" fmla="*/ 1080 w 1080"/>
              <a:gd name="T11" fmla="*/ 245 h 2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80" h="2747">
                <a:moveTo>
                  <a:pt x="936" y="2597"/>
                </a:moveTo>
                <a:cubicBezTo>
                  <a:pt x="864" y="2637"/>
                  <a:pt x="834" y="2704"/>
                  <a:pt x="696" y="2693"/>
                </a:cubicBezTo>
                <a:cubicBezTo>
                  <a:pt x="558" y="2682"/>
                  <a:pt x="219" y="2747"/>
                  <a:pt x="110" y="2528"/>
                </a:cubicBezTo>
                <a:cubicBezTo>
                  <a:pt x="1" y="2309"/>
                  <a:pt x="0" y="1766"/>
                  <a:pt x="40" y="1376"/>
                </a:cubicBezTo>
                <a:cubicBezTo>
                  <a:pt x="80" y="986"/>
                  <a:pt x="177" y="376"/>
                  <a:pt x="350" y="188"/>
                </a:cubicBezTo>
                <a:cubicBezTo>
                  <a:pt x="523" y="0"/>
                  <a:pt x="928" y="233"/>
                  <a:pt x="1080" y="24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73" name="Freeform 21"/>
          <p:cNvSpPr/>
          <p:nvPr/>
        </p:nvSpPr>
        <p:spPr bwMode="ltGray">
          <a:xfrm>
            <a:off x="942975" y="2597150"/>
            <a:ext cx="831850" cy="1631950"/>
          </a:xfrm>
          <a:custGeom>
            <a:avLst/>
            <a:gdLst>
              <a:gd name="T0" fmla="*/ 486 w 524"/>
              <a:gd name="T1" fmla="*/ 908 h 1028"/>
              <a:gd name="T2" fmla="*/ 187 w 524"/>
              <a:gd name="T3" fmla="*/ 996 h 1028"/>
              <a:gd name="T4" fmla="*/ 6 w 524"/>
              <a:gd name="T5" fmla="*/ 716 h 1028"/>
              <a:gd name="T6" fmla="*/ 150 w 524"/>
              <a:gd name="T7" fmla="*/ 92 h 1028"/>
              <a:gd name="T8" fmla="*/ 524 w 524"/>
              <a:gd name="T9" fmla="*/ 163 h 1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4" h="1028">
                <a:moveTo>
                  <a:pt x="486" y="908"/>
                </a:moveTo>
                <a:cubicBezTo>
                  <a:pt x="436" y="923"/>
                  <a:pt x="267" y="1028"/>
                  <a:pt x="187" y="996"/>
                </a:cubicBezTo>
                <a:cubicBezTo>
                  <a:pt x="107" y="964"/>
                  <a:pt x="12" y="867"/>
                  <a:pt x="6" y="716"/>
                </a:cubicBezTo>
                <a:cubicBezTo>
                  <a:pt x="0" y="565"/>
                  <a:pt x="64" y="184"/>
                  <a:pt x="150" y="92"/>
                </a:cubicBezTo>
                <a:cubicBezTo>
                  <a:pt x="236" y="0"/>
                  <a:pt x="446" y="148"/>
                  <a:pt x="524" y="163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74" name="Freeform 22"/>
          <p:cNvSpPr/>
          <p:nvPr/>
        </p:nvSpPr>
        <p:spPr bwMode="ltGray">
          <a:xfrm>
            <a:off x="952500" y="4159250"/>
            <a:ext cx="835025" cy="1557338"/>
          </a:xfrm>
          <a:custGeom>
            <a:avLst/>
            <a:gdLst>
              <a:gd name="T0" fmla="*/ 488 w 526"/>
              <a:gd name="T1" fmla="*/ 853 h 981"/>
              <a:gd name="T2" fmla="*/ 200 w 526"/>
              <a:gd name="T3" fmla="*/ 949 h 981"/>
              <a:gd name="T4" fmla="*/ 8 w 526"/>
              <a:gd name="T5" fmla="*/ 661 h 981"/>
              <a:gd name="T6" fmla="*/ 154 w 526"/>
              <a:gd name="T7" fmla="*/ 92 h 981"/>
              <a:gd name="T8" fmla="*/ 526 w 526"/>
              <a:gd name="T9" fmla="*/ 108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981">
                <a:moveTo>
                  <a:pt x="488" y="853"/>
                </a:moveTo>
                <a:cubicBezTo>
                  <a:pt x="384" y="917"/>
                  <a:pt x="280" y="981"/>
                  <a:pt x="200" y="949"/>
                </a:cubicBezTo>
                <a:cubicBezTo>
                  <a:pt x="120" y="917"/>
                  <a:pt x="16" y="804"/>
                  <a:pt x="8" y="661"/>
                </a:cubicBezTo>
                <a:cubicBezTo>
                  <a:pt x="0" y="518"/>
                  <a:pt x="68" y="184"/>
                  <a:pt x="154" y="92"/>
                </a:cubicBezTo>
                <a:cubicBezTo>
                  <a:pt x="240" y="0"/>
                  <a:pt x="449" y="105"/>
                  <a:pt x="526" y="10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75" name="Text Box 23"/>
          <p:cNvSpPr txBox="1">
            <a:spLocks noChangeArrowheads="1"/>
          </p:cNvSpPr>
          <p:nvPr/>
        </p:nvSpPr>
        <p:spPr bwMode="ltGray">
          <a:xfrm>
            <a:off x="3924300" y="6172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5976" name="Text Box 24"/>
          <p:cNvSpPr txBox="1">
            <a:spLocks noChangeArrowheads="1"/>
          </p:cNvSpPr>
          <p:nvPr/>
        </p:nvSpPr>
        <p:spPr bwMode="ltGray">
          <a:xfrm>
            <a:off x="723900" y="5791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5977" name="Text Box 25"/>
          <p:cNvSpPr txBox="1">
            <a:spLocks noChangeArrowheads="1"/>
          </p:cNvSpPr>
          <p:nvPr/>
        </p:nvSpPr>
        <p:spPr bwMode="ltGray">
          <a:xfrm>
            <a:off x="5676900" y="782638"/>
            <a:ext cx="1676400" cy="1081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i := 1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j := n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t</a:t>
            </a:r>
            <a:r>
              <a:rPr lang="en-US" altLang="zh-CN" sz="1800">
                <a:latin typeface="Times New Roman" panose="02020603050405020304" pitchFamily="18" charset="0"/>
              </a:rPr>
              <a:t>1</a:t>
            </a:r>
            <a:r>
              <a:rPr lang="en-US" altLang="zh-CN" sz="1800" baseline="0">
                <a:latin typeface="Times New Roman" panose="02020603050405020304" pitchFamily="18" charset="0"/>
              </a:rPr>
              <a:t> := 4 * n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v := a[t</a:t>
            </a:r>
            <a:r>
              <a:rPr lang="en-US" altLang="zh-CN" sz="1800">
                <a:latin typeface="Times New Roman" panose="02020603050405020304" pitchFamily="18" charset="0"/>
              </a:rPr>
              <a:t>1</a:t>
            </a:r>
            <a:r>
              <a:rPr lang="en-US" altLang="zh-CN" sz="1800" baseline="0">
                <a:latin typeface="Times New Roman" panose="02020603050405020304" pitchFamily="18" charset="0"/>
              </a:rPr>
              <a:t>]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5978" name="Text Box 26"/>
          <p:cNvSpPr txBox="1">
            <a:spLocks noChangeArrowheads="1"/>
          </p:cNvSpPr>
          <p:nvPr/>
        </p:nvSpPr>
        <p:spPr bwMode="ltGray">
          <a:xfrm>
            <a:off x="7391400" y="782638"/>
            <a:ext cx="5334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B</a:t>
            </a:r>
            <a:r>
              <a:rPr lang="en-US" altLang="zh-CN" sz="1800">
                <a:latin typeface="Times New Roman" panose="02020603050405020304" pitchFamily="18" charset="0"/>
              </a:rPr>
              <a:t>1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5979" name="Text Box 27"/>
          <p:cNvSpPr txBox="1">
            <a:spLocks noChangeArrowheads="1"/>
          </p:cNvSpPr>
          <p:nvPr/>
        </p:nvSpPr>
        <p:spPr bwMode="ltGray">
          <a:xfrm>
            <a:off x="5524500" y="2682875"/>
            <a:ext cx="1981200" cy="1355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i := i + 1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s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r>
              <a:rPr lang="en-US" altLang="zh-CN" sz="1800" baseline="0">
                <a:latin typeface="Times New Roman" panose="02020603050405020304" pitchFamily="18" charset="0"/>
              </a:rPr>
              <a:t> := s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r>
              <a:rPr lang="en-US" altLang="zh-CN" sz="1800" baseline="0">
                <a:latin typeface="Times New Roman" panose="02020603050405020304" pitchFamily="18" charset="0"/>
              </a:rPr>
              <a:t> + 4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t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r>
              <a:rPr lang="en-US" altLang="zh-CN" sz="1800" baseline="0">
                <a:latin typeface="Times New Roman" panose="02020603050405020304" pitchFamily="18" charset="0"/>
              </a:rPr>
              <a:t> := s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t</a:t>
            </a:r>
            <a:r>
              <a:rPr lang="en-US" altLang="zh-CN" sz="1800">
                <a:latin typeface="Times New Roman" panose="02020603050405020304" pitchFamily="18" charset="0"/>
              </a:rPr>
              <a:t>3</a:t>
            </a:r>
            <a:r>
              <a:rPr lang="en-US" altLang="zh-CN" sz="1800" baseline="0">
                <a:latin typeface="Times New Roman" panose="02020603050405020304" pitchFamily="18" charset="0"/>
              </a:rPr>
              <a:t> := a[t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r>
              <a:rPr lang="en-US" altLang="zh-CN" sz="1800" baseline="0">
                <a:latin typeface="Times New Roman" panose="02020603050405020304" pitchFamily="18" charset="0"/>
              </a:rPr>
              <a:t>]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if t</a:t>
            </a:r>
            <a:r>
              <a:rPr lang="en-US" altLang="zh-CN" sz="1800">
                <a:latin typeface="Times New Roman" panose="02020603050405020304" pitchFamily="18" charset="0"/>
              </a:rPr>
              <a:t>3</a:t>
            </a:r>
            <a:r>
              <a:rPr lang="en-US" altLang="zh-CN" sz="1800" baseline="0">
                <a:latin typeface="Times New Roman" panose="02020603050405020304" pitchFamily="18" charset="0"/>
              </a:rPr>
              <a:t> &lt; v goto B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5980" name="Line 28"/>
          <p:cNvSpPr>
            <a:spLocks noChangeShapeType="1"/>
          </p:cNvSpPr>
          <p:nvPr/>
        </p:nvSpPr>
        <p:spPr bwMode="ltGray">
          <a:xfrm>
            <a:off x="6515100" y="2401888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81" name="Text Box 29"/>
          <p:cNvSpPr txBox="1">
            <a:spLocks noChangeArrowheads="1"/>
          </p:cNvSpPr>
          <p:nvPr/>
        </p:nvSpPr>
        <p:spPr bwMode="ltGray">
          <a:xfrm>
            <a:off x="5524500" y="4330700"/>
            <a:ext cx="1981200" cy="1355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j := j – 1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s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r>
              <a:rPr lang="en-US" altLang="zh-CN" sz="1800" baseline="0">
                <a:latin typeface="Times New Roman" panose="02020603050405020304" pitchFamily="18" charset="0"/>
              </a:rPr>
              <a:t> := s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r>
              <a:rPr lang="en-US" altLang="zh-CN" sz="1800" baseline="0">
                <a:latin typeface="Times New Roman" panose="02020603050405020304" pitchFamily="18" charset="0"/>
              </a:rPr>
              <a:t> - 4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t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r>
              <a:rPr lang="en-US" altLang="zh-CN" sz="1800" baseline="0">
                <a:latin typeface="Times New Roman" panose="02020603050405020304" pitchFamily="18" charset="0"/>
              </a:rPr>
              <a:t> := s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t</a:t>
            </a:r>
            <a:r>
              <a:rPr lang="en-US" altLang="zh-CN" sz="1800">
                <a:latin typeface="Times New Roman" panose="02020603050405020304" pitchFamily="18" charset="0"/>
              </a:rPr>
              <a:t>5</a:t>
            </a:r>
            <a:r>
              <a:rPr lang="en-US" altLang="zh-CN" sz="1800" baseline="0">
                <a:latin typeface="Times New Roman" panose="02020603050405020304" pitchFamily="18" charset="0"/>
              </a:rPr>
              <a:t> := a[t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r>
              <a:rPr lang="en-US" altLang="zh-CN" sz="1800" baseline="0">
                <a:latin typeface="Times New Roman" panose="02020603050405020304" pitchFamily="18" charset="0"/>
              </a:rPr>
              <a:t>]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if t</a:t>
            </a:r>
            <a:r>
              <a:rPr lang="en-US" altLang="zh-CN" sz="1800">
                <a:latin typeface="Times New Roman" panose="02020603050405020304" pitchFamily="18" charset="0"/>
              </a:rPr>
              <a:t>5</a:t>
            </a:r>
            <a:r>
              <a:rPr lang="en-US" altLang="zh-CN" sz="1800" baseline="0">
                <a:latin typeface="Times New Roman" panose="02020603050405020304" pitchFamily="18" charset="0"/>
              </a:rPr>
              <a:t> &lt; v goto B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5982" name="Text Box 30"/>
          <p:cNvSpPr txBox="1">
            <a:spLocks noChangeArrowheads="1"/>
          </p:cNvSpPr>
          <p:nvPr/>
        </p:nvSpPr>
        <p:spPr bwMode="ltGray">
          <a:xfrm>
            <a:off x="5524500" y="5948363"/>
            <a:ext cx="19812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if i &gt;= j goto B</a:t>
            </a:r>
            <a:r>
              <a:rPr lang="en-US" altLang="zh-CN" sz="1800">
                <a:latin typeface="Times New Roman" panose="02020603050405020304" pitchFamily="18" charset="0"/>
              </a:rPr>
              <a:t>6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5983" name="Text Box 31"/>
          <p:cNvSpPr txBox="1">
            <a:spLocks noChangeArrowheads="1"/>
          </p:cNvSpPr>
          <p:nvPr/>
        </p:nvSpPr>
        <p:spPr bwMode="ltGray">
          <a:xfrm>
            <a:off x="7543800" y="2725738"/>
            <a:ext cx="5334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B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5984" name="Text Box 32"/>
          <p:cNvSpPr txBox="1">
            <a:spLocks noChangeArrowheads="1"/>
          </p:cNvSpPr>
          <p:nvPr/>
        </p:nvSpPr>
        <p:spPr bwMode="ltGray">
          <a:xfrm>
            <a:off x="7543800" y="4343400"/>
            <a:ext cx="5334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B</a:t>
            </a:r>
            <a:r>
              <a:rPr lang="en-US" altLang="zh-CN" sz="1800">
                <a:latin typeface="Times New Roman" panose="02020603050405020304" pitchFamily="18" charset="0"/>
              </a:rPr>
              <a:t>3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5985" name="Text Box 33"/>
          <p:cNvSpPr txBox="1">
            <a:spLocks noChangeArrowheads="1"/>
          </p:cNvSpPr>
          <p:nvPr/>
        </p:nvSpPr>
        <p:spPr bwMode="ltGray">
          <a:xfrm>
            <a:off x="7543800" y="5894388"/>
            <a:ext cx="5334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B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5986" name="Text Box 34"/>
          <p:cNvSpPr txBox="1">
            <a:spLocks noChangeArrowheads="1"/>
          </p:cNvSpPr>
          <p:nvPr/>
        </p:nvSpPr>
        <p:spPr bwMode="ltGray">
          <a:xfrm>
            <a:off x="6781800" y="6400800"/>
            <a:ext cx="12954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endParaRPr lang="zh-CN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5987" name="Text Box 35"/>
          <p:cNvSpPr txBox="1">
            <a:spLocks noChangeArrowheads="1"/>
          </p:cNvSpPr>
          <p:nvPr/>
        </p:nvSpPr>
        <p:spPr bwMode="ltGray">
          <a:xfrm>
            <a:off x="5029200" y="6400800"/>
            <a:ext cx="14478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endParaRPr lang="zh-CN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5988" name="Line 36"/>
          <p:cNvSpPr>
            <a:spLocks noChangeShapeType="1"/>
          </p:cNvSpPr>
          <p:nvPr/>
        </p:nvSpPr>
        <p:spPr bwMode="ltGray">
          <a:xfrm>
            <a:off x="6477000" y="4038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89" name="Line 37"/>
          <p:cNvSpPr>
            <a:spLocks noChangeShapeType="1"/>
          </p:cNvSpPr>
          <p:nvPr/>
        </p:nvSpPr>
        <p:spPr bwMode="ltGray">
          <a:xfrm>
            <a:off x="6477000" y="56530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90" name="Line 38"/>
          <p:cNvSpPr>
            <a:spLocks noChangeShapeType="1"/>
          </p:cNvSpPr>
          <p:nvPr/>
        </p:nvSpPr>
        <p:spPr bwMode="ltGray">
          <a:xfrm flipH="1">
            <a:off x="5562600" y="6219825"/>
            <a:ext cx="60960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92" name="Line 40"/>
          <p:cNvSpPr>
            <a:spLocks noChangeShapeType="1"/>
          </p:cNvSpPr>
          <p:nvPr/>
        </p:nvSpPr>
        <p:spPr bwMode="ltGray">
          <a:xfrm>
            <a:off x="6858000" y="6205538"/>
            <a:ext cx="609600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93" name="Freeform 41"/>
          <p:cNvSpPr/>
          <p:nvPr/>
        </p:nvSpPr>
        <p:spPr bwMode="ltGray">
          <a:xfrm>
            <a:off x="4456113" y="2206625"/>
            <a:ext cx="1677987" cy="4608513"/>
          </a:xfrm>
          <a:custGeom>
            <a:avLst/>
            <a:gdLst>
              <a:gd name="T0" fmla="*/ 826 w 1057"/>
              <a:gd name="T1" fmla="*/ 2802 h 2903"/>
              <a:gd name="T2" fmla="*/ 534 w 1057"/>
              <a:gd name="T3" fmla="*/ 2881 h 2903"/>
              <a:gd name="T4" fmla="*/ 111 w 1057"/>
              <a:gd name="T5" fmla="*/ 2669 h 2903"/>
              <a:gd name="T6" fmla="*/ 41 w 1057"/>
              <a:gd name="T7" fmla="*/ 1517 h 2903"/>
              <a:gd name="T8" fmla="*/ 357 w 1057"/>
              <a:gd name="T9" fmla="*/ 205 h 2903"/>
              <a:gd name="T10" fmla="*/ 1057 w 1057"/>
              <a:gd name="T11" fmla="*/ 285 h 2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57" h="2903">
                <a:moveTo>
                  <a:pt x="826" y="2802"/>
                </a:moveTo>
                <a:cubicBezTo>
                  <a:pt x="777" y="2815"/>
                  <a:pt x="653" y="2903"/>
                  <a:pt x="534" y="2881"/>
                </a:cubicBezTo>
                <a:cubicBezTo>
                  <a:pt x="415" y="2859"/>
                  <a:pt x="193" y="2896"/>
                  <a:pt x="111" y="2669"/>
                </a:cubicBezTo>
                <a:cubicBezTo>
                  <a:pt x="29" y="2442"/>
                  <a:pt x="0" y="1928"/>
                  <a:pt x="41" y="1517"/>
                </a:cubicBezTo>
                <a:cubicBezTo>
                  <a:pt x="82" y="1106"/>
                  <a:pt x="188" y="410"/>
                  <a:pt x="357" y="205"/>
                </a:cubicBezTo>
                <a:cubicBezTo>
                  <a:pt x="526" y="0"/>
                  <a:pt x="911" y="268"/>
                  <a:pt x="1057" y="28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94" name="Freeform 42"/>
          <p:cNvSpPr/>
          <p:nvPr/>
        </p:nvSpPr>
        <p:spPr bwMode="ltGray">
          <a:xfrm>
            <a:off x="5076825" y="2484438"/>
            <a:ext cx="790575" cy="1646237"/>
          </a:xfrm>
          <a:custGeom>
            <a:avLst/>
            <a:gdLst>
              <a:gd name="T0" fmla="*/ 498 w 498"/>
              <a:gd name="T1" fmla="*/ 979 h 1037"/>
              <a:gd name="T2" fmla="*/ 196 w 498"/>
              <a:gd name="T3" fmla="*/ 1005 h 1037"/>
              <a:gd name="T4" fmla="*/ 18 w 498"/>
              <a:gd name="T5" fmla="*/ 787 h 1037"/>
              <a:gd name="T6" fmla="*/ 90 w 498"/>
              <a:gd name="T7" fmla="*/ 110 h 1037"/>
              <a:gd name="T8" fmla="*/ 382 w 498"/>
              <a:gd name="T9" fmla="*/ 128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8" h="1037">
                <a:moveTo>
                  <a:pt x="498" y="979"/>
                </a:moveTo>
                <a:cubicBezTo>
                  <a:pt x="448" y="983"/>
                  <a:pt x="276" y="1037"/>
                  <a:pt x="196" y="1005"/>
                </a:cubicBezTo>
                <a:cubicBezTo>
                  <a:pt x="116" y="973"/>
                  <a:pt x="36" y="936"/>
                  <a:pt x="18" y="787"/>
                </a:cubicBezTo>
                <a:cubicBezTo>
                  <a:pt x="0" y="638"/>
                  <a:pt x="29" y="220"/>
                  <a:pt x="90" y="110"/>
                </a:cubicBezTo>
                <a:cubicBezTo>
                  <a:pt x="151" y="0"/>
                  <a:pt x="321" y="124"/>
                  <a:pt x="382" y="1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95" name="Freeform 43"/>
          <p:cNvSpPr/>
          <p:nvPr/>
        </p:nvSpPr>
        <p:spPr bwMode="ltGray">
          <a:xfrm>
            <a:off x="5118100" y="4160838"/>
            <a:ext cx="762000" cy="1673225"/>
          </a:xfrm>
          <a:custGeom>
            <a:avLst/>
            <a:gdLst>
              <a:gd name="T0" fmla="*/ 480 w 480"/>
              <a:gd name="T1" fmla="*/ 968 h 1054"/>
              <a:gd name="T2" fmla="*/ 143 w 480"/>
              <a:gd name="T3" fmla="*/ 1003 h 1054"/>
              <a:gd name="T4" fmla="*/ 0 w 480"/>
              <a:gd name="T5" fmla="*/ 660 h 1054"/>
              <a:gd name="T6" fmla="*/ 146 w 480"/>
              <a:gd name="T7" fmla="*/ 91 h 1054"/>
              <a:gd name="T8" fmla="*/ 462 w 480"/>
              <a:gd name="T9" fmla="*/ 117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0" h="1054">
                <a:moveTo>
                  <a:pt x="480" y="968"/>
                </a:moveTo>
                <a:cubicBezTo>
                  <a:pt x="424" y="974"/>
                  <a:pt x="223" y="1054"/>
                  <a:pt x="143" y="1003"/>
                </a:cubicBezTo>
                <a:cubicBezTo>
                  <a:pt x="63" y="952"/>
                  <a:pt x="0" y="812"/>
                  <a:pt x="0" y="660"/>
                </a:cubicBezTo>
                <a:cubicBezTo>
                  <a:pt x="0" y="508"/>
                  <a:pt x="69" y="182"/>
                  <a:pt x="146" y="91"/>
                </a:cubicBezTo>
                <a:cubicBezTo>
                  <a:pt x="223" y="0"/>
                  <a:pt x="396" y="112"/>
                  <a:pt x="462" y="117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96" name="Text Box 44"/>
          <p:cNvSpPr txBox="1">
            <a:spLocks noChangeArrowheads="1"/>
          </p:cNvSpPr>
          <p:nvPr/>
        </p:nvSpPr>
        <p:spPr bwMode="ltGray">
          <a:xfrm>
            <a:off x="8077200" y="6324600"/>
            <a:ext cx="5334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B</a:t>
            </a:r>
            <a:r>
              <a:rPr lang="en-US" altLang="zh-CN" sz="1800">
                <a:latin typeface="Times New Roman" panose="02020603050405020304" pitchFamily="18" charset="0"/>
              </a:rPr>
              <a:t>6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5997" name="Text Box 45"/>
          <p:cNvSpPr txBox="1">
            <a:spLocks noChangeArrowheads="1"/>
          </p:cNvSpPr>
          <p:nvPr/>
        </p:nvSpPr>
        <p:spPr bwMode="ltGray">
          <a:xfrm>
            <a:off x="4876800" y="5943600"/>
            <a:ext cx="5334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B</a:t>
            </a:r>
            <a:r>
              <a:rPr lang="en-US" altLang="zh-CN" sz="1800">
                <a:latin typeface="Times New Roman" panose="02020603050405020304" pitchFamily="18" charset="0"/>
              </a:rPr>
              <a:t>5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5998" name="Text Box 46"/>
          <p:cNvSpPr txBox="1">
            <a:spLocks noChangeArrowheads="1"/>
          </p:cNvSpPr>
          <p:nvPr/>
        </p:nvSpPr>
        <p:spPr bwMode="ltGray">
          <a:xfrm>
            <a:off x="5676900" y="1863725"/>
            <a:ext cx="1676400" cy="52629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s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r>
              <a:rPr lang="en-US" altLang="zh-CN" sz="1800" baseline="0">
                <a:latin typeface="Times New Roman" panose="02020603050405020304" pitchFamily="18" charset="0"/>
              </a:rPr>
              <a:t> := 4 * i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s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r>
              <a:rPr lang="en-US" altLang="zh-CN" sz="1800" baseline="0">
                <a:latin typeface="Times New Roman" panose="02020603050405020304" pitchFamily="18" charset="0"/>
              </a:rPr>
              <a:t> := 4 * j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10.11  </a:t>
            </a:r>
            <a:r>
              <a:rPr lang="zh-CN" altLang="en-US"/>
              <a:t>归纳变量删除</a:t>
            </a:r>
            <a:endParaRPr lang="zh-CN" altLang="en-US"/>
          </a:p>
        </p:txBody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输入：计算了到达定义信息、循环不变计算信息和活跃变量信息的循环</a:t>
            </a:r>
            <a:r>
              <a:rPr lang="en-US" altLang="zh-CN" sz="2400"/>
              <a:t>L</a:t>
            </a:r>
            <a:endParaRPr lang="en-US" altLang="zh-CN" sz="24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输出：删除归纳变量</a:t>
            </a:r>
            <a:endParaRPr lang="zh-CN" altLang="en-US" sz="24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方法：</a:t>
            </a:r>
            <a:endParaRPr lang="zh-CN" altLang="en-US" sz="24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000"/>
              <a:t>考虑只用来计算其他归纳变量的基本归纳变量</a:t>
            </a:r>
            <a:r>
              <a:rPr lang="en-US" altLang="zh-CN" sz="2000"/>
              <a:t>i</a:t>
            </a:r>
            <a:endParaRPr lang="en-US" altLang="zh-CN" sz="20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000"/>
              <a:t>取</a:t>
            </a:r>
            <a:r>
              <a:rPr lang="en-US" altLang="zh-CN" sz="2000"/>
              <a:t>i</a:t>
            </a:r>
            <a:r>
              <a:rPr lang="zh-CN" altLang="en-US" sz="2000"/>
              <a:t>族中尽可能简单的</a:t>
            </a:r>
            <a:r>
              <a:rPr lang="en-US" altLang="zh-CN" sz="2000"/>
              <a:t>j</a:t>
            </a:r>
            <a:r>
              <a:rPr lang="zh-CN" altLang="en-US" sz="2000"/>
              <a:t>，如三元组</a:t>
            </a:r>
            <a:r>
              <a:rPr lang="en-US" altLang="zh-CN" sz="2000"/>
              <a:t>(i, c, d)</a:t>
            </a:r>
            <a:r>
              <a:rPr lang="zh-CN" altLang="en-US" sz="2000"/>
              <a:t>中</a:t>
            </a:r>
            <a:r>
              <a:rPr lang="en-US" altLang="zh-CN" sz="2000"/>
              <a:t>c=1, d=0</a:t>
            </a:r>
            <a:endParaRPr lang="en-US" altLang="zh-CN" sz="20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000"/>
              <a:t>假定</a:t>
            </a:r>
            <a:r>
              <a:rPr lang="en-US" altLang="zh-CN" sz="2000"/>
              <a:t>c</a:t>
            </a:r>
            <a:r>
              <a:rPr lang="zh-CN" altLang="en-US" sz="2000"/>
              <a:t>为正数，则可将形如</a:t>
            </a:r>
            <a:r>
              <a:rPr lang="en-US" altLang="zh-CN" sz="2000"/>
              <a:t>if i relop x goto B</a:t>
            </a:r>
            <a:r>
              <a:rPr lang="zh-CN" altLang="en-US" sz="2000"/>
              <a:t>的语句替换为：</a:t>
            </a:r>
            <a:endParaRPr lang="zh-CN" altLang="en-US" sz="20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CN" sz="2000"/>
              <a:t>r := c*x</a:t>
            </a:r>
            <a:endParaRPr lang="en-US" altLang="zh-CN" sz="20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CN" sz="2000"/>
              <a:t>r := r + d</a:t>
            </a:r>
            <a:endParaRPr lang="en-US" altLang="zh-CN" sz="20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CN" sz="2000"/>
              <a:t>if j relop r goto B</a:t>
            </a:r>
            <a:endParaRPr lang="en-US" altLang="zh-CN" sz="20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000"/>
              <a:t>其中</a:t>
            </a:r>
            <a:r>
              <a:rPr lang="en-US" altLang="zh-CN" sz="2000"/>
              <a:t>r</a:t>
            </a:r>
            <a:r>
              <a:rPr lang="zh-CN" altLang="en-US" sz="2000"/>
              <a:t>是新临时变量，</a:t>
            </a:r>
            <a:r>
              <a:rPr lang="en-US" altLang="zh-CN" sz="2000"/>
              <a:t>if x relop i goto B</a:t>
            </a:r>
            <a:r>
              <a:rPr lang="zh-CN" altLang="en-US" sz="2000"/>
              <a:t>的处理类似</a:t>
            </a:r>
            <a:endParaRPr lang="zh-CN" altLang="en-US" sz="200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10.11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对于</a:t>
            </a:r>
            <a:r>
              <a:rPr lang="en-US" altLang="zh-CN" sz="2400"/>
              <a:t>if i</a:t>
            </a:r>
            <a:r>
              <a:rPr lang="en-US" altLang="zh-CN" sz="2400" baseline="-25000"/>
              <a:t>1</a:t>
            </a:r>
            <a:r>
              <a:rPr lang="en-US" altLang="zh-CN" sz="2400"/>
              <a:t> relop i</a:t>
            </a:r>
            <a:r>
              <a:rPr lang="en-US" altLang="zh-CN" sz="2400" baseline="-25000"/>
              <a:t>2</a:t>
            </a:r>
            <a:r>
              <a:rPr lang="en-US" altLang="zh-CN" sz="2400"/>
              <a:t> goto B</a:t>
            </a:r>
            <a:r>
              <a:rPr lang="zh-CN" altLang="en-US" sz="2400"/>
              <a:t>，</a:t>
            </a:r>
            <a:r>
              <a:rPr lang="en-US" altLang="zh-CN" sz="2400"/>
              <a:t>i</a:t>
            </a:r>
            <a:r>
              <a:rPr lang="en-US" altLang="zh-CN" sz="2400" baseline="-25000"/>
              <a:t>1</a:t>
            </a:r>
            <a:r>
              <a:rPr lang="zh-CN" altLang="en-US" sz="2400"/>
              <a:t>和</a:t>
            </a:r>
            <a:r>
              <a:rPr lang="en-US" altLang="zh-CN" sz="2400"/>
              <a:t>i</a:t>
            </a:r>
            <a:r>
              <a:rPr lang="en-US" altLang="zh-CN" sz="2400" baseline="-25000"/>
              <a:t>2</a:t>
            </a:r>
            <a:r>
              <a:rPr lang="zh-CN" altLang="en-US" sz="2400"/>
              <a:t>都是归纳变量的情况。</a:t>
            </a:r>
            <a:endParaRPr lang="zh-CN" altLang="en-US" sz="24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若存在</a:t>
            </a:r>
            <a:r>
              <a:rPr lang="en-US" altLang="zh-CN" sz="2400"/>
              <a:t>j</a:t>
            </a:r>
            <a:r>
              <a:rPr lang="en-US" altLang="zh-CN" sz="2400" baseline="-25000"/>
              <a:t>1</a:t>
            </a:r>
            <a:r>
              <a:rPr lang="zh-CN" altLang="en-US" sz="2400"/>
              <a:t>三元组为</a:t>
            </a:r>
            <a:r>
              <a:rPr lang="en-US" altLang="zh-CN" sz="2400"/>
              <a:t>(i</a:t>
            </a:r>
            <a:r>
              <a:rPr lang="en-US" altLang="zh-CN" sz="2400" baseline="-25000"/>
              <a:t>1</a:t>
            </a:r>
            <a:r>
              <a:rPr lang="en-US" altLang="zh-CN" sz="2400"/>
              <a:t>, c, d)</a:t>
            </a:r>
            <a:r>
              <a:rPr lang="zh-CN" altLang="en-US" sz="2400"/>
              <a:t>和</a:t>
            </a:r>
            <a:r>
              <a:rPr lang="en-US" altLang="zh-CN" sz="2400"/>
              <a:t>j</a:t>
            </a:r>
            <a:r>
              <a:rPr lang="en-US" altLang="zh-CN" sz="2400" baseline="-25000"/>
              <a:t>2</a:t>
            </a:r>
            <a:r>
              <a:rPr lang="zh-CN" altLang="en-US" sz="2400"/>
              <a:t>三元组为</a:t>
            </a:r>
            <a:r>
              <a:rPr lang="en-US" altLang="zh-CN" sz="2400"/>
              <a:t>(i</a:t>
            </a:r>
            <a:r>
              <a:rPr lang="en-US" altLang="zh-CN" sz="2400" baseline="-25000"/>
              <a:t>2</a:t>
            </a:r>
            <a:r>
              <a:rPr lang="en-US" altLang="zh-CN" sz="2400"/>
              <a:t>, c, d)</a:t>
            </a:r>
            <a:endParaRPr lang="en-US" altLang="zh-CN" sz="24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用</a:t>
            </a:r>
            <a:r>
              <a:rPr lang="en-US" altLang="zh-CN" sz="2400"/>
              <a:t>j</a:t>
            </a:r>
            <a:r>
              <a:rPr lang="en-US" altLang="zh-CN" sz="2400" baseline="-25000"/>
              <a:t>1</a:t>
            </a:r>
            <a:r>
              <a:rPr lang="en-US" altLang="zh-CN" sz="2400"/>
              <a:t> relop j</a:t>
            </a:r>
            <a:r>
              <a:rPr lang="en-US" altLang="zh-CN" sz="2400" baseline="-25000"/>
              <a:t>2</a:t>
            </a:r>
            <a:r>
              <a:rPr lang="zh-CN" altLang="en-US" sz="2400"/>
              <a:t>替换</a:t>
            </a:r>
            <a:r>
              <a:rPr lang="en-US" altLang="zh-CN" sz="2400"/>
              <a:t>i</a:t>
            </a:r>
            <a:r>
              <a:rPr lang="en-US" altLang="zh-CN" sz="2400" baseline="-25000"/>
              <a:t>1</a:t>
            </a:r>
            <a:r>
              <a:rPr lang="en-US" altLang="zh-CN" sz="2400"/>
              <a:t> relop i</a:t>
            </a:r>
            <a:r>
              <a:rPr lang="en-US" altLang="zh-CN" sz="2400" baseline="-25000"/>
              <a:t>2</a:t>
            </a:r>
            <a:r>
              <a:rPr lang="zh-CN" altLang="en-US" sz="2400"/>
              <a:t>即可</a:t>
            </a:r>
            <a:endParaRPr lang="zh-CN" altLang="en-US" sz="24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对更复杂的情况，需检查替换是否提高了性能</a:t>
            </a:r>
            <a:endParaRPr lang="zh-CN" altLang="en-US" sz="24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最后，将循环中对归纳变量的赋值删除</a:t>
            </a:r>
            <a:endParaRPr lang="zh-CN" altLang="en-US" sz="2400"/>
          </a:p>
          <a:p>
            <a:pPr marL="609600" indent="-609600">
              <a:buFont typeface="Wingdings" panose="05000000000000000000" pitchFamily="2" charset="2"/>
              <a:buAutoNum type="arabicPeriod" startAt="2"/>
            </a:pPr>
            <a:r>
              <a:rPr lang="zh-CN" altLang="en-US" sz="2400"/>
              <a:t>考虑删除算法</a:t>
            </a:r>
            <a:r>
              <a:rPr lang="en-US" altLang="zh-CN" sz="2400"/>
              <a:t>10.10</a:t>
            </a:r>
            <a:r>
              <a:rPr lang="zh-CN" altLang="en-US" sz="2400"/>
              <a:t>中产生的</a:t>
            </a:r>
            <a:r>
              <a:rPr lang="en-US" altLang="zh-CN" sz="2400"/>
              <a:t>j := s</a:t>
            </a:r>
            <a:r>
              <a:rPr lang="zh-CN" altLang="en-US" sz="2400"/>
              <a:t>对应的归纳变量</a:t>
            </a:r>
            <a:r>
              <a:rPr lang="en-US" altLang="zh-CN" sz="2400"/>
              <a:t>j</a:t>
            </a:r>
            <a:endParaRPr lang="en-US" altLang="zh-CN" sz="24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首先检查</a:t>
            </a:r>
            <a:r>
              <a:rPr lang="en-US" altLang="zh-CN" sz="2400"/>
              <a:t>j := s</a:t>
            </a:r>
            <a:r>
              <a:rPr lang="zh-CN" altLang="en-US" sz="2400"/>
              <a:t>和对</a:t>
            </a:r>
            <a:r>
              <a:rPr lang="en-US" altLang="zh-CN" sz="2400"/>
              <a:t>j</a:t>
            </a:r>
            <a:r>
              <a:rPr lang="zh-CN" altLang="en-US" sz="2400"/>
              <a:t>的引用间是否对</a:t>
            </a:r>
            <a:r>
              <a:rPr lang="en-US" altLang="zh-CN" sz="2400"/>
              <a:t>s</a:t>
            </a:r>
            <a:r>
              <a:rPr lang="zh-CN" altLang="en-US" sz="2400"/>
              <a:t>赋值，应该没有</a:t>
            </a:r>
            <a:endParaRPr lang="zh-CN" altLang="en-US" sz="24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而且，一般</a:t>
            </a:r>
            <a:r>
              <a:rPr lang="en-US" altLang="zh-CN" sz="2400"/>
              <a:t>j</a:t>
            </a:r>
            <a:r>
              <a:rPr lang="zh-CN" altLang="en-US" sz="2400"/>
              <a:t>的引用在定义它的块中，检查可简化</a:t>
            </a:r>
            <a:endParaRPr lang="zh-CN" altLang="en-US" sz="24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否则，需用到达定义信息</a:t>
            </a:r>
            <a:endParaRPr lang="zh-CN" altLang="en-US" sz="24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检查完毕后，用对</a:t>
            </a:r>
            <a:r>
              <a:rPr lang="en-US" altLang="zh-CN" sz="2400"/>
              <a:t>s</a:t>
            </a:r>
            <a:r>
              <a:rPr lang="zh-CN" altLang="en-US" sz="2400"/>
              <a:t>的引用替换对</a:t>
            </a:r>
            <a:r>
              <a:rPr lang="en-US" altLang="zh-CN" sz="2400"/>
              <a:t>j</a:t>
            </a:r>
            <a:r>
              <a:rPr lang="zh-CN" altLang="en-US" sz="2400"/>
              <a:t>的引用，删除</a:t>
            </a:r>
            <a:r>
              <a:rPr lang="en-US" altLang="zh-CN" sz="2400"/>
              <a:t>j := s</a:t>
            </a:r>
            <a:endParaRPr lang="en-US" altLang="zh-CN" sz="240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10.25</a:t>
            </a:r>
            <a:endParaRPr lang="en-US" altLang="zh-CN"/>
          </a:p>
        </p:txBody>
      </p:sp>
      <p:sp>
        <p:nvSpPr>
          <p:cNvPr id="76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4191000" cy="47244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400"/>
              <a:t>考虑内存循环</a:t>
            </a:r>
            <a:r>
              <a:rPr lang="en-US" altLang="zh-CN" sz="2400"/>
              <a:t>B</a:t>
            </a:r>
            <a:r>
              <a:rPr lang="en-US" altLang="zh-CN" sz="2400" baseline="-25000"/>
              <a:t>2</a:t>
            </a:r>
            <a:r>
              <a:rPr lang="zh-CN" altLang="en-US" sz="2400"/>
              <a:t>，</a:t>
            </a:r>
            <a:r>
              <a:rPr lang="en-US" altLang="zh-CN" sz="2400"/>
              <a:t>i</a:t>
            </a:r>
            <a:r>
              <a:rPr lang="zh-CN" altLang="en-US" sz="2400"/>
              <a:t>和</a:t>
            </a:r>
            <a:r>
              <a:rPr lang="en-US" altLang="zh-CN" sz="2400"/>
              <a:t>s</a:t>
            </a:r>
            <a:r>
              <a:rPr lang="en-US" altLang="zh-CN" sz="2400" baseline="-25000"/>
              <a:t>2</a:t>
            </a:r>
            <a:r>
              <a:rPr lang="zh-CN" altLang="en-US" sz="2400"/>
              <a:t>都不能删除，因为</a:t>
            </a:r>
            <a:r>
              <a:rPr lang="en-US" altLang="zh-CN" sz="2400"/>
              <a:t>s</a:t>
            </a:r>
            <a:r>
              <a:rPr lang="en-US" altLang="zh-CN" sz="2400" baseline="-25000"/>
              <a:t>2</a:t>
            </a:r>
            <a:r>
              <a:rPr lang="zh-CN" altLang="en-US" sz="2400"/>
              <a:t>是数组下标，</a:t>
            </a:r>
            <a:r>
              <a:rPr lang="en-US" altLang="zh-CN" sz="2400"/>
              <a:t>i</a:t>
            </a:r>
            <a:r>
              <a:rPr lang="zh-CN" altLang="en-US" sz="2400"/>
              <a:t>用于循环外的条件检测</a:t>
            </a:r>
            <a:endParaRPr lang="zh-CN" altLang="en-US" sz="240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400"/>
              <a:t>B</a:t>
            </a:r>
            <a:r>
              <a:rPr lang="en-US" altLang="zh-CN" sz="2400" baseline="-25000"/>
              <a:t>3</a:t>
            </a:r>
            <a:r>
              <a:rPr lang="zh-CN" altLang="en-US" sz="2400"/>
              <a:t>的</a:t>
            </a:r>
            <a:r>
              <a:rPr lang="en-US" altLang="zh-CN" sz="2400"/>
              <a:t>j</a:t>
            </a:r>
            <a:r>
              <a:rPr lang="zh-CN" altLang="en-US" sz="2400"/>
              <a:t>和</a:t>
            </a:r>
            <a:r>
              <a:rPr lang="en-US" altLang="zh-CN" sz="2400"/>
              <a:t>s</a:t>
            </a:r>
            <a:r>
              <a:rPr lang="en-US" altLang="zh-CN" sz="2400" baseline="-25000"/>
              <a:t>4</a:t>
            </a:r>
            <a:r>
              <a:rPr lang="zh-CN" altLang="en-US" sz="2400"/>
              <a:t>类似</a:t>
            </a:r>
            <a:endParaRPr lang="zh-CN" altLang="en-US" sz="2400"/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400"/>
              <a:t>考虑外循环，</a:t>
            </a:r>
            <a:r>
              <a:rPr lang="en-US" altLang="zh-CN" sz="2400"/>
              <a:t>i</a:t>
            </a:r>
            <a:r>
              <a:rPr lang="zh-CN" altLang="en-US" sz="2400"/>
              <a:t>、</a:t>
            </a:r>
            <a:r>
              <a:rPr lang="en-US" altLang="zh-CN" sz="2400"/>
              <a:t>j</a:t>
            </a:r>
            <a:r>
              <a:rPr lang="zh-CN" altLang="en-US" sz="2400"/>
              <a:t>的唯一用途是在</a:t>
            </a:r>
            <a:r>
              <a:rPr lang="en-US" altLang="zh-CN" sz="2400"/>
              <a:t>B</a:t>
            </a:r>
            <a:r>
              <a:rPr lang="en-US" altLang="zh-CN" sz="2400" baseline="-25000"/>
              <a:t>4</a:t>
            </a:r>
            <a:r>
              <a:rPr lang="zh-CN" altLang="en-US" sz="2400"/>
              <a:t>进行条件检测，且恰好</a:t>
            </a:r>
            <a:r>
              <a:rPr lang="en-US" altLang="zh-CN" sz="2400"/>
              <a:t>s</a:t>
            </a:r>
            <a:r>
              <a:rPr lang="en-US" altLang="zh-CN" sz="2400" baseline="-25000"/>
              <a:t>2</a:t>
            </a:r>
            <a:r>
              <a:rPr lang="zh-CN" altLang="en-US" sz="2400"/>
              <a:t>和</a:t>
            </a:r>
            <a:r>
              <a:rPr lang="en-US" altLang="zh-CN" sz="2400"/>
              <a:t>s</a:t>
            </a:r>
            <a:r>
              <a:rPr lang="en-US" altLang="zh-CN" sz="2400" baseline="-25000"/>
              <a:t>4</a:t>
            </a:r>
            <a:r>
              <a:rPr lang="zh-CN" altLang="en-US" sz="2400"/>
              <a:t>的三元组分别为</a:t>
            </a:r>
            <a:r>
              <a:rPr lang="en-US" altLang="zh-CN" sz="2400"/>
              <a:t>(i, 4, 0)</a:t>
            </a:r>
            <a:r>
              <a:rPr lang="zh-CN" altLang="en-US" sz="2400"/>
              <a:t>和</a:t>
            </a:r>
            <a:r>
              <a:rPr lang="en-US" altLang="zh-CN" sz="2400"/>
              <a:t>(j, 4, 0)</a:t>
            </a:r>
            <a:r>
              <a:rPr lang="zh-CN" altLang="en-US" sz="2400"/>
              <a:t>，因此</a:t>
            </a:r>
            <a:r>
              <a:rPr lang="en-US" altLang="zh-CN" sz="2400"/>
              <a:t>i&gt;=j</a:t>
            </a:r>
            <a:r>
              <a:rPr lang="zh-CN" altLang="en-US" sz="2400"/>
              <a:t>可用</a:t>
            </a:r>
            <a:r>
              <a:rPr lang="en-US" altLang="zh-CN" sz="2400"/>
              <a:t>s</a:t>
            </a:r>
            <a:r>
              <a:rPr lang="en-US" altLang="zh-CN" sz="2400" baseline="-25000"/>
              <a:t>2</a:t>
            </a:r>
            <a:r>
              <a:rPr lang="en-US" altLang="zh-CN" sz="2400"/>
              <a:t>&gt;=s</a:t>
            </a:r>
            <a:r>
              <a:rPr lang="en-US" altLang="zh-CN" sz="2400" baseline="-25000"/>
              <a:t>4</a:t>
            </a:r>
            <a:r>
              <a:rPr lang="zh-CN" altLang="en-US" sz="2400"/>
              <a:t>替换，</a:t>
            </a:r>
            <a:r>
              <a:rPr lang="en-US" altLang="zh-CN" sz="2400"/>
              <a:t>i</a:t>
            </a:r>
            <a:r>
              <a:rPr lang="zh-CN" altLang="en-US" sz="2400"/>
              <a:t>、</a:t>
            </a:r>
            <a:r>
              <a:rPr lang="en-US" altLang="zh-CN" sz="2400"/>
              <a:t>j</a:t>
            </a:r>
            <a:r>
              <a:rPr lang="zh-CN" altLang="en-US" sz="2400"/>
              <a:t>可删除</a:t>
            </a:r>
            <a:endParaRPr lang="zh-CN" altLang="en-US" sz="2400"/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400"/>
              <a:t>再利用算法</a:t>
            </a:r>
            <a:r>
              <a:rPr lang="en-US" altLang="zh-CN" sz="2400"/>
              <a:t>10.11</a:t>
            </a:r>
            <a:r>
              <a:rPr lang="zh-CN" altLang="en-US" sz="2400"/>
              <a:t>步骤</a:t>
            </a:r>
            <a:r>
              <a:rPr lang="en-US" altLang="zh-CN" sz="2400"/>
              <a:t>2</a:t>
            </a:r>
            <a:r>
              <a:rPr lang="zh-CN" altLang="en-US" sz="2400"/>
              <a:t>，可用</a:t>
            </a:r>
            <a:r>
              <a:rPr lang="en-US" altLang="zh-CN" sz="2400"/>
              <a:t>s</a:t>
            </a:r>
            <a:r>
              <a:rPr lang="en-US" altLang="zh-CN" sz="2400" baseline="-25000"/>
              <a:t>2</a:t>
            </a:r>
            <a:r>
              <a:rPr lang="zh-CN" altLang="en-US" sz="2400"/>
              <a:t>和</a:t>
            </a:r>
            <a:r>
              <a:rPr lang="en-US" altLang="zh-CN" sz="2400"/>
              <a:t>s</a:t>
            </a:r>
            <a:r>
              <a:rPr lang="en-US" altLang="zh-CN" sz="2400" baseline="-25000"/>
              <a:t>4</a:t>
            </a:r>
            <a:r>
              <a:rPr lang="zh-CN" altLang="en-US" sz="2400"/>
              <a:t>替换</a:t>
            </a:r>
            <a:r>
              <a:rPr lang="en-US" altLang="zh-CN" sz="2400"/>
              <a:t>t</a:t>
            </a:r>
            <a:r>
              <a:rPr lang="en-US" altLang="zh-CN" sz="2400" baseline="-25000"/>
              <a:t>2</a:t>
            </a:r>
            <a:r>
              <a:rPr lang="zh-CN" altLang="en-US" sz="2400"/>
              <a:t>和</a:t>
            </a:r>
            <a:r>
              <a:rPr lang="en-US" altLang="zh-CN" sz="2400"/>
              <a:t>t</a:t>
            </a:r>
            <a:r>
              <a:rPr lang="en-US" altLang="zh-CN" sz="2400" baseline="-25000"/>
              <a:t>4</a:t>
            </a:r>
            <a:endParaRPr lang="en-US" altLang="zh-CN" sz="2400"/>
          </a:p>
        </p:txBody>
      </p:sp>
      <p:sp>
        <p:nvSpPr>
          <p:cNvPr id="769028" name="Text Box 4"/>
          <p:cNvSpPr txBox="1">
            <a:spLocks noChangeArrowheads="1"/>
          </p:cNvSpPr>
          <p:nvPr/>
        </p:nvSpPr>
        <p:spPr bwMode="ltGray">
          <a:xfrm>
            <a:off x="6057900" y="782638"/>
            <a:ext cx="1676400" cy="1081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i := 1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j := n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t</a:t>
            </a:r>
            <a:r>
              <a:rPr lang="en-US" altLang="zh-CN" sz="1800">
                <a:latin typeface="Times New Roman" panose="02020603050405020304" pitchFamily="18" charset="0"/>
              </a:rPr>
              <a:t>1</a:t>
            </a:r>
            <a:r>
              <a:rPr lang="en-US" altLang="zh-CN" sz="1800" baseline="0">
                <a:latin typeface="Times New Roman" panose="02020603050405020304" pitchFamily="18" charset="0"/>
              </a:rPr>
              <a:t> := 4 * n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v := a[t</a:t>
            </a:r>
            <a:r>
              <a:rPr lang="en-US" altLang="zh-CN" sz="1800">
                <a:latin typeface="Times New Roman" panose="02020603050405020304" pitchFamily="18" charset="0"/>
              </a:rPr>
              <a:t>1</a:t>
            </a:r>
            <a:r>
              <a:rPr lang="en-US" altLang="zh-CN" sz="1800" baseline="0">
                <a:latin typeface="Times New Roman" panose="02020603050405020304" pitchFamily="18" charset="0"/>
              </a:rPr>
              <a:t>]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9029" name="Text Box 5"/>
          <p:cNvSpPr txBox="1">
            <a:spLocks noChangeArrowheads="1"/>
          </p:cNvSpPr>
          <p:nvPr/>
        </p:nvSpPr>
        <p:spPr bwMode="ltGray">
          <a:xfrm>
            <a:off x="7772400" y="782638"/>
            <a:ext cx="5334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B</a:t>
            </a:r>
            <a:r>
              <a:rPr lang="en-US" altLang="zh-CN" sz="1800">
                <a:latin typeface="Times New Roman" panose="02020603050405020304" pitchFamily="18" charset="0"/>
              </a:rPr>
              <a:t>1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9030" name="Text Box 6"/>
          <p:cNvSpPr txBox="1">
            <a:spLocks noChangeArrowheads="1"/>
          </p:cNvSpPr>
          <p:nvPr/>
        </p:nvSpPr>
        <p:spPr bwMode="ltGray">
          <a:xfrm>
            <a:off x="5905500" y="2682875"/>
            <a:ext cx="1981200" cy="1355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i := i + 1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s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r>
              <a:rPr lang="en-US" altLang="zh-CN" sz="1800" baseline="0">
                <a:latin typeface="Times New Roman" panose="02020603050405020304" pitchFamily="18" charset="0"/>
              </a:rPr>
              <a:t> := s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r>
              <a:rPr lang="en-US" altLang="zh-CN" sz="1800" baseline="0">
                <a:latin typeface="Times New Roman" panose="02020603050405020304" pitchFamily="18" charset="0"/>
              </a:rPr>
              <a:t> + 4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t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r>
              <a:rPr lang="en-US" altLang="zh-CN" sz="1800" baseline="0">
                <a:latin typeface="Times New Roman" panose="02020603050405020304" pitchFamily="18" charset="0"/>
              </a:rPr>
              <a:t> := s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t</a:t>
            </a:r>
            <a:r>
              <a:rPr lang="en-US" altLang="zh-CN" sz="1800">
                <a:latin typeface="Times New Roman" panose="02020603050405020304" pitchFamily="18" charset="0"/>
              </a:rPr>
              <a:t>3</a:t>
            </a:r>
            <a:r>
              <a:rPr lang="en-US" altLang="zh-CN" sz="1800" baseline="0">
                <a:latin typeface="Times New Roman" panose="02020603050405020304" pitchFamily="18" charset="0"/>
              </a:rPr>
              <a:t> := a[t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r>
              <a:rPr lang="en-US" altLang="zh-CN" sz="1800" baseline="0">
                <a:latin typeface="Times New Roman" panose="02020603050405020304" pitchFamily="18" charset="0"/>
              </a:rPr>
              <a:t>]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if t</a:t>
            </a:r>
            <a:r>
              <a:rPr lang="en-US" altLang="zh-CN" sz="1800">
                <a:latin typeface="Times New Roman" panose="02020603050405020304" pitchFamily="18" charset="0"/>
              </a:rPr>
              <a:t>3</a:t>
            </a:r>
            <a:r>
              <a:rPr lang="en-US" altLang="zh-CN" sz="1800" baseline="0">
                <a:latin typeface="Times New Roman" panose="02020603050405020304" pitchFamily="18" charset="0"/>
              </a:rPr>
              <a:t> &lt; v goto B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9031" name="Line 7"/>
          <p:cNvSpPr>
            <a:spLocks noChangeShapeType="1"/>
          </p:cNvSpPr>
          <p:nvPr/>
        </p:nvSpPr>
        <p:spPr bwMode="ltGray">
          <a:xfrm>
            <a:off x="6896100" y="2401888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9032" name="Text Box 8"/>
          <p:cNvSpPr txBox="1">
            <a:spLocks noChangeArrowheads="1"/>
          </p:cNvSpPr>
          <p:nvPr/>
        </p:nvSpPr>
        <p:spPr bwMode="ltGray">
          <a:xfrm>
            <a:off x="5905500" y="4330700"/>
            <a:ext cx="1981200" cy="1355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j := j – 1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s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r>
              <a:rPr lang="en-US" altLang="zh-CN" sz="1800" baseline="0">
                <a:latin typeface="Times New Roman" panose="02020603050405020304" pitchFamily="18" charset="0"/>
              </a:rPr>
              <a:t> := s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r>
              <a:rPr lang="en-US" altLang="zh-CN" sz="1800" baseline="0">
                <a:latin typeface="Times New Roman" panose="02020603050405020304" pitchFamily="18" charset="0"/>
              </a:rPr>
              <a:t> - 4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t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r>
              <a:rPr lang="en-US" altLang="zh-CN" sz="1800" baseline="0">
                <a:latin typeface="Times New Roman" panose="02020603050405020304" pitchFamily="18" charset="0"/>
              </a:rPr>
              <a:t> := s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t</a:t>
            </a:r>
            <a:r>
              <a:rPr lang="en-US" altLang="zh-CN" sz="1800">
                <a:latin typeface="Times New Roman" panose="02020603050405020304" pitchFamily="18" charset="0"/>
              </a:rPr>
              <a:t>5</a:t>
            </a:r>
            <a:r>
              <a:rPr lang="en-US" altLang="zh-CN" sz="1800" baseline="0">
                <a:latin typeface="Times New Roman" panose="02020603050405020304" pitchFamily="18" charset="0"/>
              </a:rPr>
              <a:t> := a[t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r>
              <a:rPr lang="en-US" altLang="zh-CN" sz="1800" baseline="0">
                <a:latin typeface="Times New Roman" panose="02020603050405020304" pitchFamily="18" charset="0"/>
              </a:rPr>
              <a:t>]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if t</a:t>
            </a:r>
            <a:r>
              <a:rPr lang="en-US" altLang="zh-CN" sz="1800">
                <a:latin typeface="Times New Roman" panose="02020603050405020304" pitchFamily="18" charset="0"/>
              </a:rPr>
              <a:t>5</a:t>
            </a:r>
            <a:r>
              <a:rPr lang="en-US" altLang="zh-CN" sz="1800" baseline="0">
                <a:latin typeface="Times New Roman" panose="02020603050405020304" pitchFamily="18" charset="0"/>
              </a:rPr>
              <a:t> &lt; v goto B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9033" name="Text Box 9"/>
          <p:cNvSpPr txBox="1">
            <a:spLocks noChangeArrowheads="1"/>
          </p:cNvSpPr>
          <p:nvPr/>
        </p:nvSpPr>
        <p:spPr bwMode="ltGray">
          <a:xfrm>
            <a:off x="5905500" y="5948363"/>
            <a:ext cx="19812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if i &gt;= j goto B</a:t>
            </a:r>
            <a:r>
              <a:rPr lang="en-US" altLang="zh-CN" sz="1800">
                <a:latin typeface="Times New Roman" panose="02020603050405020304" pitchFamily="18" charset="0"/>
              </a:rPr>
              <a:t>6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9034" name="Text Box 10"/>
          <p:cNvSpPr txBox="1">
            <a:spLocks noChangeArrowheads="1"/>
          </p:cNvSpPr>
          <p:nvPr/>
        </p:nvSpPr>
        <p:spPr bwMode="ltGray">
          <a:xfrm>
            <a:off x="7924800" y="2725738"/>
            <a:ext cx="5334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B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9035" name="Text Box 11"/>
          <p:cNvSpPr txBox="1">
            <a:spLocks noChangeArrowheads="1"/>
          </p:cNvSpPr>
          <p:nvPr/>
        </p:nvSpPr>
        <p:spPr bwMode="ltGray">
          <a:xfrm>
            <a:off x="7924800" y="4343400"/>
            <a:ext cx="5334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B</a:t>
            </a:r>
            <a:r>
              <a:rPr lang="en-US" altLang="zh-CN" sz="1800">
                <a:latin typeface="Times New Roman" panose="02020603050405020304" pitchFamily="18" charset="0"/>
              </a:rPr>
              <a:t>3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9036" name="Text Box 12"/>
          <p:cNvSpPr txBox="1">
            <a:spLocks noChangeArrowheads="1"/>
          </p:cNvSpPr>
          <p:nvPr/>
        </p:nvSpPr>
        <p:spPr bwMode="ltGray">
          <a:xfrm>
            <a:off x="7924800" y="5894388"/>
            <a:ext cx="5334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B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9037" name="Text Box 13"/>
          <p:cNvSpPr txBox="1">
            <a:spLocks noChangeArrowheads="1"/>
          </p:cNvSpPr>
          <p:nvPr/>
        </p:nvSpPr>
        <p:spPr bwMode="ltGray">
          <a:xfrm>
            <a:off x="7162800" y="6400800"/>
            <a:ext cx="12954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endParaRPr lang="zh-CN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9038" name="Text Box 14"/>
          <p:cNvSpPr txBox="1">
            <a:spLocks noChangeArrowheads="1"/>
          </p:cNvSpPr>
          <p:nvPr/>
        </p:nvSpPr>
        <p:spPr bwMode="ltGray">
          <a:xfrm>
            <a:off x="5410200" y="6400800"/>
            <a:ext cx="14478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endParaRPr lang="zh-CN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9039" name="Line 15"/>
          <p:cNvSpPr>
            <a:spLocks noChangeShapeType="1"/>
          </p:cNvSpPr>
          <p:nvPr/>
        </p:nvSpPr>
        <p:spPr bwMode="ltGray">
          <a:xfrm>
            <a:off x="6858000" y="4038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9040" name="Line 16"/>
          <p:cNvSpPr>
            <a:spLocks noChangeShapeType="1"/>
          </p:cNvSpPr>
          <p:nvPr/>
        </p:nvSpPr>
        <p:spPr bwMode="ltGray">
          <a:xfrm>
            <a:off x="6858000" y="56530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9041" name="Line 17"/>
          <p:cNvSpPr>
            <a:spLocks noChangeShapeType="1"/>
          </p:cNvSpPr>
          <p:nvPr/>
        </p:nvSpPr>
        <p:spPr bwMode="ltGray">
          <a:xfrm flipH="1">
            <a:off x="5943600" y="6219825"/>
            <a:ext cx="60960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9042" name="Line 18"/>
          <p:cNvSpPr>
            <a:spLocks noChangeShapeType="1"/>
          </p:cNvSpPr>
          <p:nvPr/>
        </p:nvSpPr>
        <p:spPr bwMode="ltGray">
          <a:xfrm>
            <a:off x="7239000" y="6205538"/>
            <a:ext cx="609600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9043" name="Freeform 19"/>
          <p:cNvSpPr/>
          <p:nvPr/>
        </p:nvSpPr>
        <p:spPr bwMode="ltGray">
          <a:xfrm>
            <a:off x="4837113" y="2206625"/>
            <a:ext cx="1677987" cy="4608513"/>
          </a:xfrm>
          <a:custGeom>
            <a:avLst/>
            <a:gdLst>
              <a:gd name="T0" fmla="*/ 826 w 1057"/>
              <a:gd name="T1" fmla="*/ 2802 h 2903"/>
              <a:gd name="T2" fmla="*/ 534 w 1057"/>
              <a:gd name="T3" fmla="*/ 2881 h 2903"/>
              <a:gd name="T4" fmla="*/ 111 w 1057"/>
              <a:gd name="T5" fmla="*/ 2669 h 2903"/>
              <a:gd name="T6" fmla="*/ 41 w 1057"/>
              <a:gd name="T7" fmla="*/ 1517 h 2903"/>
              <a:gd name="T8" fmla="*/ 357 w 1057"/>
              <a:gd name="T9" fmla="*/ 205 h 2903"/>
              <a:gd name="T10" fmla="*/ 1057 w 1057"/>
              <a:gd name="T11" fmla="*/ 285 h 2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57" h="2903">
                <a:moveTo>
                  <a:pt x="826" y="2802"/>
                </a:moveTo>
                <a:cubicBezTo>
                  <a:pt x="777" y="2815"/>
                  <a:pt x="653" y="2903"/>
                  <a:pt x="534" y="2881"/>
                </a:cubicBezTo>
                <a:cubicBezTo>
                  <a:pt x="415" y="2859"/>
                  <a:pt x="193" y="2896"/>
                  <a:pt x="111" y="2669"/>
                </a:cubicBezTo>
                <a:cubicBezTo>
                  <a:pt x="29" y="2442"/>
                  <a:pt x="0" y="1928"/>
                  <a:pt x="41" y="1517"/>
                </a:cubicBezTo>
                <a:cubicBezTo>
                  <a:pt x="82" y="1106"/>
                  <a:pt x="188" y="410"/>
                  <a:pt x="357" y="205"/>
                </a:cubicBezTo>
                <a:cubicBezTo>
                  <a:pt x="526" y="0"/>
                  <a:pt x="911" y="268"/>
                  <a:pt x="1057" y="28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9044" name="Freeform 20"/>
          <p:cNvSpPr/>
          <p:nvPr/>
        </p:nvSpPr>
        <p:spPr bwMode="ltGray">
          <a:xfrm>
            <a:off x="5457825" y="2484438"/>
            <a:ext cx="790575" cy="1646237"/>
          </a:xfrm>
          <a:custGeom>
            <a:avLst/>
            <a:gdLst>
              <a:gd name="T0" fmla="*/ 498 w 498"/>
              <a:gd name="T1" fmla="*/ 979 h 1037"/>
              <a:gd name="T2" fmla="*/ 196 w 498"/>
              <a:gd name="T3" fmla="*/ 1005 h 1037"/>
              <a:gd name="T4" fmla="*/ 18 w 498"/>
              <a:gd name="T5" fmla="*/ 787 h 1037"/>
              <a:gd name="T6" fmla="*/ 90 w 498"/>
              <a:gd name="T7" fmla="*/ 110 h 1037"/>
              <a:gd name="T8" fmla="*/ 382 w 498"/>
              <a:gd name="T9" fmla="*/ 128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8" h="1037">
                <a:moveTo>
                  <a:pt x="498" y="979"/>
                </a:moveTo>
                <a:cubicBezTo>
                  <a:pt x="448" y="983"/>
                  <a:pt x="276" y="1037"/>
                  <a:pt x="196" y="1005"/>
                </a:cubicBezTo>
                <a:cubicBezTo>
                  <a:pt x="116" y="973"/>
                  <a:pt x="36" y="936"/>
                  <a:pt x="18" y="787"/>
                </a:cubicBezTo>
                <a:cubicBezTo>
                  <a:pt x="0" y="638"/>
                  <a:pt x="29" y="220"/>
                  <a:pt x="90" y="110"/>
                </a:cubicBezTo>
                <a:cubicBezTo>
                  <a:pt x="151" y="0"/>
                  <a:pt x="321" y="124"/>
                  <a:pt x="382" y="1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9045" name="Freeform 21"/>
          <p:cNvSpPr/>
          <p:nvPr/>
        </p:nvSpPr>
        <p:spPr bwMode="ltGray">
          <a:xfrm>
            <a:off x="5499100" y="4160838"/>
            <a:ext cx="762000" cy="1673225"/>
          </a:xfrm>
          <a:custGeom>
            <a:avLst/>
            <a:gdLst>
              <a:gd name="T0" fmla="*/ 480 w 480"/>
              <a:gd name="T1" fmla="*/ 968 h 1054"/>
              <a:gd name="T2" fmla="*/ 143 w 480"/>
              <a:gd name="T3" fmla="*/ 1003 h 1054"/>
              <a:gd name="T4" fmla="*/ 0 w 480"/>
              <a:gd name="T5" fmla="*/ 660 h 1054"/>
              <a:gd name="T6" fmla="*/ 146 w 480"/>
              <a:gd name="T7" fmla="*/ 91 h 1054"/>
              <a:gd name="T8" fmla="*/ 462 w 480"/>
              <a:gd name="T9" fmla="*/ 117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0" h="1054">
                <a:moveTo>
                  <a:pt x="480" y="968"/>
                </a:moveTo>
                <a:cubicBezTo>
                  <a:pt x="424" y="974"/>
                  <a:pt x="223" y="1054"/>
                  <a:pt x="143" y="1003"/>
                </a:cubicBezTo>
                <a:cubicBezTo>
                  <a:pt x="63" y="952"/>
                  <a:pt x="0" y="812"/>
                  <a:pt x="0" y="660"/>
                </a:cubicBezTo>
                <a:cubicBezTo>
                  <a:pt x="0" y="508"/>
                  <a:pt x="69" y="182"/>
                  <a:pt x="146" y="91"/>
                </a:cubicBezTo>
                <a:cubicBezTo>
                  <a:pt x="223" y="0"/>
                  <a:pt x="396" y="112"/>
                  <a:pt x="462" y="117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9046" name="Text Box 22"/>
          <p:cNvSpPr txBox="1">
            <a:spLocks noChangeArrowheads="1"/>
          </p:cNvSpPr>
          <p:nvPr/>
        </p:nvSpPr>
        <p:spPr bwMode="ltGray">
          <a:xfrm>
            <a:off x="8458200" y="6324600"/>
            <a:ext cx="5334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B</a:t>
            </a:r>
            <a:r>
              <a:rPr lang="en-US" altLang="zh-CN" sz="1800">
                <a:latin typeface="Times New Roman" panose="02020603050405020304" pitchFamily="18" charset="0"/>
              </a:rPr>
              <a:t>6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9047" name="Text Box 23"/>
          <p:cNvSpPr txBox="1">
            <a:spLocks noChangeArrowheads="1"/>
          </p:cNvSpPr>
          <p:nvPr/>
        </p:nvSpPr>
        <p:spPr bwMode="ltGray">
          <a:xfrm>
            <a:off x="5257800" y="5943600"/>
            <a:ext cx="5334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B</a:t>
            </a:r>
            <a:r>
              <a:rPr lang="en-US" altLang="zh-CN" sz="1800">
                <a:latin typeface="Times New Roman" panose="02020603050405020304" pitchFamily="18" charset="0"/>
              </a:rPr>
              <a:t>5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9048" name="Text Box 24"/>
          <p:cNvSpPr txBox="1">
            <a:spLocks noChangeArrowheads="1"/>
          </p:cNvSpPr>
          <p:nvPr/>
        </p:nvSpPr>
        <p:spPr bwMode="ltGray">
          <a:xfrm>
            <a:off x="6057900" y="1863725"/>
            <a:ext cx="1676400" cy="52629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s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r>
              <a:rPr lang="en-US" altLang="zh-CN" sz="1800" baseline="0">
                <a:latin typeface="Times New Roman" panose="02020603050405020304" pitchFamily="18" charset="0"/>
              </a:rPr>
              <a:t> := 4 * i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s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r>
              <a:rPr lang="en-US" altLang="zh-CN" sz="1800" baseline="0">
                <a:latin typeface="Times New Roman" panose="02020603050405020304" pitchFamily="18" charset="0"/>
              </a:rPr>
              <a:t> := 4 * j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10.8  </a:t>
            </a:r>
            <a:r>
              <a:rPr lang="zh-CN" altLang="en-US"/>
              <a:t>别名处理</a:t>
            </a:r>
            <a:endParaRPr lang="zh-CN" altLang="en-US"/>
          </a:p>
        </p:txBody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>
                <a:solidFill>
                  <a:schemeClr val="accent2"/>
                </a:solidFill>
                <a:ea typeface="黑体" panose="02010609060101010101" pitchFamily="49" charset="-122"/>
              </a:rPr>
              <a:t>别名</a:t>
            </a:r>
            <a:r>
              <a:rPr lang="zh-CN" altLang="en-US"/>
              <a:t>：两个或多个表达式表示相同地址</a:t>
            </a:r>
            <a:endParaRPr lang="zh-CN" altLang="en-US"/>
          </a:p>
          <a:p>
            <a:r>
              <a:rPr lang="zh-CN" altLang="en-US"/>
              <a:t>指针、过程</a:t>
            </a:r>
            <a:endParaRPr lang="zh-CN" altLang="en-US"/>
          </a:p>
          <a:p>
            <a:r>
              <a:rPr lang="zh-CN" altLang="en-US"/>
              <a:t>数据流分析更为复杂</a:t>
            </a:r>
            <a:endParaRPr lang="zh-CN" altLang="en-US"/>
          </a:p>
          <a:p>
            <a:r>
              <a:rPr lang="zh-CN" altLang="en-US"/>
              <a:t>对指针，安全但低效的方法：假定</a:t>
            </a:r>
            <a:endParaRPr lang="zh-CN" altLang="en-US"/>
          </a:p>
          <a:p>
            <a:pPr lvl="1"/>
            <a:r>
              <a:rPr lang="zh-CN" altLang="en-US"/>
              <a:t>*</a:t>
            </a:r>
            <a:r>
              <a:rPr lang="en-US" altLang="zh-CN"/>
              <a:t>p=x</a:t>
            </a:r>
            <a:r>
              <a:rPr lang="zh-CN" altLang="en-US"/>
              <a:t>会潜在改变任何变量</a:t>
            </a:r>
            <a:endParaRPr lang="zh-CN" altLang="en-US"/>
          </a:p>
          <a:p>
            <a:pPr lvl="1"/>
            <a:r>
              <a:rPr lang="en-US" altLang="zh-CN"/>
              <a:t>x=*p</a:t>
            </a:r>
            <a:r>
              <a:rPr lang="zh-CN" altLang="en-US"/>
              <a:t>会潜在引用任何变量</a:t>
            </a:r>
            <a:endParaRPr lang="zh-CN" altLang="en-US"/>
          </a:p>
          <a:p>
            <a:r>
              <a:rPr lang="zh-CN" altLang="en-US"/>
              <a:t>过程类似</a:t>
            </a:r>
            <a:endParaRPr lang="zh-CN" alt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10.8.1  </a:t>
            </a:r>
            <a:r>
              <a:rPr lang="zh-CN" altLang="en-US"/>
              <a:t>一种简单的指针语言</a:t>
            </a:r>
            <a:endParaRPr lang="zh-CN" altLang="en-US"/>
          </a:p>
        </p:txBody>
      </p:sp>
      <p:sp>
        <p:nvSpPr>
          <p:cNvPr id="77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只有一种基本数据类型（大小为一个字）和数组</a:t>
            </a:r>
            <a:endParaRPr lang="zh-CN" altLang="en-US" sz="2800"/>
          </a:p>
          <a:p>
            <a:r>
              <a:rPr lang="zh-CN" altLang="en-US" sz="2800"/>
              <a:t>允许指向基本数据类型和数组的指针，但不允许多重指针</a:t>
            </a:r>
            <a:endParaRPr lang="zh-CN" altLang="en-US" sz="2800"/>
          </a:p>
          <a:p>
            <a:r>
              <a:rPr lang="zh-CN" altLang="en-US" sz="2800"/>
              <a:t>指针</a:t>
            </a:r>
            <a:r>
              <a:rPr lang="en-US" altLang="zh-CN" sz="2800"/>
              <a:t>p</a:t>
            </a:r>
            <a:r>
              <a:rPr lang="zh-CN" altLang="en-US" sz="2800"/>
              <a:t>上的算术操作</a:t>
            </a:r>
            <a:endParaRPr lang="zh-CN" altLang="en-US" sz="2800"/>
          </a:p>
          <a:p>
            <a:pPr lvl="1"/>
            <a:r>
              <a:rPr lang="en-US" altLang="zh-CN" sz="2400"/>
              <a:t>p</a:t>
            </a:r>
            <a:r>
              <a:rPr lang="zh-CN" altLang="en-US" sz="2400"/>
              <a:t>指向基本类型：得到非指针类型的值</a:t>
            </a:r>
            <a:endParaRPr lang="zh-CN" altLang="en-US" sz="2400"/>
          </a:p>
          <a:p>
            <a:pPr lvl="1"/>
            <a:r>
              <a:rPr lang="en-US" altLang="zh-CN" sz="2400"/>
              <a:t>p</a:t>
            </a:r>
            <a:r>
              <a:rPr lang="zh-CN" altLang="en-US" sz="2400"/>
              <a:t>指向数组，</a:t>
            </a:r>
            <a:r>
              <a:rPr lang="en-US" altLang="zh-CN" sz="2400"/>
              <a:t>p</a:t>
            </a:r>
            <a:r>
              <a:rPr lang="zh-CN" altLang="en-US" sz="2400"/>
              <a:t>加减一个整数：指向数组中的其他元素</a:t>
            </a:r>
            <a:endParaRPr lang="zh-CN" altLang="en-US" sz="2400"/>
          </a:p>
          <a:p>
            <a:pPr lvl="1"/>
            <a:r>
              <a:rPr lang="zh-CN" altLang="en-US" sz="2400"/>
              <a:t>其他任何操作都得到非直至类型的值</a:t>
            </a:r>
            <a:endParaRPr lang="zh-CN" altLang="en-US" sz="240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10.8.2  </a:t>
            </a:r>
            <a:r>
              <a:rPr lang="zh-CN" altLang="en-US"/>
              <a:t>指针赋值的作用</a:t>
            </a:r>
            <a:endParaRPr lang="zh-CN" altLang="en-US"/>
          </a:p>
        </p:txBody>
      </p:sp>
      <p:sp>
        <p:nvSpPr>
          <p:cNvPr id="77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609600" indent="-609600"/>
            <a:r>
              <a:rPr lang="zh-CN" altLang="en-US" sz="2800"/>
              <a:t>指针指向规则</a:t>
            </a:r>
            <a:endParaRPr lang="zh-CN" altLang="en-US" sz="28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800"/>
              <a:t>赋值语句</a:t>
            </a:r>
            <a:r>
              <a:rPr lang="en-US" altLang="zh-CN" sz="2800"/>
              <a:t>s</a:t>
            </a:r>
            <a:r>
              <a:rPr lang="zh-CN" altLang="en-US" sz="2800"/>
              <a:t>：</a:t>
            </a:r>
            <a:r>
              <a:rPr lang="en-US" altLang="zh-CN" sz="2800"/>
              <a:t>p=&amp;a</a:t>
            </a:r>
            <a:r>
              <a:rPr lang="zh-CN" altLang="en-US" sz="2800"/>
              <a:t>，则紧跟</a:t>
            </a:r>
            <a:r>
              <a:rPr lang="en-US" altLang="zh-CN" sz="2800"/>
              <a:t>s</a:t>
            </a:r>
            <a:r>
              <a:rPr lang="zh-CN" altLang="en-US" sz="2800"/>
              <a:t>之后，</a:t>
            </a:r>
            <a:r>
              <a:rPr lang="en-US" altLang="zh-CN" sz="2800"/>
              <a:t>p</a:t>
            </a:r>
            <a:r>
              <a:rPr lang="zh-CN" altLang="en-US" sz="2800"/>
              <a:t>只能指向</a:t>
            </a:r>
            <a:r>
              <a:rPr lang="en-US" altLang="zh-CN" sz="2800"/>
              <a:t>a</a:t>
            </a:r>
            <a:r>
              <a:rPr lang="zh-CN" altLang="en-US" sz="2800"/>
              <a:t>。若</a:t>
            </a:r>
            <a:r>
              <a:rPr lang="en-US" altLang="zh-CN" sz="2800"/>
              <a:t>a</a:t>
            </a:r>
            <a:r>
              <a:rPr lang="zh-CN" altLang="en-US" sz="2800"/>
              <a:t>为数组，在赋值</a:t>
            </a:r>
            <a:r>
              <a:rPr lang="en-US" altLang="zh-CN" sz="2800"/>
              <a:t>p=&amp;a</a:t>
            </a:r>
            <a:r>
              <a:rPr lang="en-US" altLang="zh-CN" sz="2800">
                <a:latin typeface="宋体" panose="02010600030101010101" pitchFamily="2" charset="-122"/>
              </a:rPr>
              <a:t>±</a:t>
            </a:r>
            <a:r>
              <a:rPr lang="en-US" altLang="zh-CN" sz="2800"/>
              <a:t>c</a:t>
            </a:r>
            <a:r>
              <a:rPr lang="zh-CN" altLang="en-US" sz="2800"/>
              <a:t>（</a:t>
            </a:r>
            <a:r>
              <a:rPr lang="en-US" altLang="zh-CN" sz="2800"/>
              <a:t>c</a:t>
            </a:r>
            <a:r>
              <a:rPr lang="zh-CN" altLang="en-US" sz="2800"/>
              <a:t>为常量）后，</a:t>
            </a:r>
            <a:r>
              <a:rPr lang="en-US" altLang="zh-CN" sz="2800"/>
              <a:t>p</a:t>
            </a:r>
            <a:r>
              <a:rPr lang="zh-CN" altLang="en-US" sz="2800"/>
              <a:t>只能指向</a:t>
            </a:r>
            <a:r>
              <a:rPr lang="en-US" altLang="zh-CN" sz="2800"/>
              <a:t>a</a:t>
            </a:r>
            <a:r>
              <a:rPr lang="zh-CN" altLang="en-US" sz="2800"/>
              <a:t>（的第一个元素）</a:t>
            </a:r>
            <a:endParaRPr lang="zh-CN" altLang="en-US" sz="28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en-US" altLang="zh-CN" sz="2800"/>
              <a:t>s</a:t>
            </a:r>
            <a:r>
              <a:rPr lang="zh-CN" altLang="en-US" sz="2800"/>
              <a:t>：</a:t>
            </a:r>
            <a:r>
              <a:rPr lang="en-US" altLang="zh-CN" sz="2800"/>
              <a:t>p=q</a:t>
            </a:r>
            <a:r>
              <a:rPr lang="en-US" altLang="zh-CN" sz="2800">
                <a:latin typeface="宋体" panose="02010600030101010101" pitchFamily="2" charset="-122"/>
              </a:rPr>
              <a:t>±</a:t>
            </a:r>
            <a:r>
              <a:rPr lang="en-US" altLang="zh-CN" sz="2800"/>
              <a:t>c</a:t>
            </a:r>
            <a:r>
              <a:rPr lang="zh-CN" altLang="en-US" sz="2800"/>
              <a:t>，</a:t>
            </a:r>
            <a:r>
              <a:rPr lang="en-US" altLang="zh-CN" sz="2800"/>
              <a:t>c</a:t>
            </a:r>
            <a:r>
              <a:rPr lang="zh-CN" altLang="en-US" sz="2800"/>
              <a:t>为非</a:t>
            </a:r>
            <a:r>
              <a:rPr lang="en-US" altLang="zh-CN" sz="2800"/>
              <a:t>0</a:t>
            </a:r>
            <a:r>
              <a:rPr lang="zh-CN" altLang="en-US" sz="2800"/>
              <a:t>整数，</a:t>
            </a:r>
            <a:r>
              <a:rPr lang="en-US" altLang="zh-CN" sz="2800"/>
              <a:t>p</a:t>
            </a:r>
            <a:r>
              <a:rPr lang="zh-CN" altLang="en-US" sz="2800"/>
              <a:t>、</a:t>
            </a:r>
            <a:r>
              <a:rPr lang="en-US" altLang="zh-CN" sz="2800"/>
              <a:t>q</a:t>
            </a:r>
            <a:r>
              <a:rPr lang="zh-CN" altLang="en-US" sz="2800"/>
              <a:t>为指针，则若</a:t>
            </a:r>
            <a:r>
              <a:rPr lang="en-US" altLang="zh-CN" sz="2800"/>
              <a:t>s</a:t>
            </a:r>
            <a:r>
              <a:rPr lang="zh-CN" altLang="en-US" sz="2800"/>
              <a:t>之前</a:t>
            </a:r>
            <a:r>
              <a:rPr lang="en-US" altLang="zh-CN" sz="2800"/>
              <a:t>q</a:t>
            </a:r>
            <a:r>
              <a:rPr lang="zh-CN" altLang="en-US" sz="2800"/>
              <a:t>指向数组，紧跟</a:t>
            </a:r>
            <a:r>
              <a:rPr lang="en-US" altLang="zh-CN" sz="2800"/>
              <a:t>s</a:t>
            </a:r>
            <a:r>
              <a:rPr lang="zh-CN" altLang="en-US" sz="2800"/>
              <a:t>之后</a:t>
            </a:r>
            <a:r>
              <a:rPr lang="en-US" altLang="zh-CN" sz="2800"/>
              <a:t>p</a:t>
            </a:r>
            <a:r>
              <a:rPr lang="zh-CN" altLang="en-US" sz="2800"/>
              <a:t>也指向同一数组，否则</a:t>
            </a:r>
            <a:r>
              <a:rPr lang="en-US" altLang="zh-CN" sz="2800"/>
              <a:t>p</a:t>
            </a:r>
            <a:r>
              <a:rPr lang="zh-CN" altLang="en-US" sz="2800"/>
              <a:t>无意义</a:t>
            </a:r>
            <a:endParaRPr lang="zh-CN" altLang="en-US" sz="28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en-US" altLang="zh-CN" sz="2800"/>
              <a:t>s</a:t>
            </a:r>
            <a:r>
              <a:rPr lang="zh-CN" altLang="en-US" sz="2800"/>
              <a:t>：</a:t>
            </a:r>
            <a:r>
              <a:rPr lang="en-US" altLang="zh-CN" sz="2800"/>
              <a:t>p=q</a:t>
            </a:r>
            <a:r>
              <a:rPr lang="zh-CN" altLang="en-US" sz="2800"/>
              <a:t>，紧跟</a:t>
            </a:r>
            <a:r>
              <a:rPr lang="en-US" altLang="zh-CN" sz="2800"/>
              <a:t>s</a:t>
            </a:r>
            <a:r>
              <a:rPr lang="zh-CN" altLang="en-US" sz="2800"/>
              <a:t>之后，</a:t>
            </a:r>
            <a:r>
              <a:rPr lang="en-US" altLang="zh-CN" sz="2800"/>
              <a:t>p</a:t>
            </a:r>
            <a:r>
              <a:rPr lang="zh-CN" altLang="en-US" sz="2800"/>
              <a:t>指向</a:t>
            </a:r>
            <a:r>
              <a:rPr lang="en-US" altLang="zh-CN" sz="2800"/>
              <a:t>s</a:t>
            </a:r>
            <a:r>
              <a:rPr lang="zh-CN" altLang="en-US" sz="2800"/>
              <a:t>之前</a:t>
            </a:r>
            <a:r>
              <a:rPr lang="en-US" altLang="zh-CN" sz="2800"/>
              <a:t>q</a:t>
            </a:r>
            <a:r>
              <a:rPr lang="zh-CN" altLang="en-US" sz="2800"/>
              <a:t>所指向的变量</a:t>
            </a:r>
            <a:endParaRPr lang="zh-CN" altLang="en-US" sz="280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指针指向规则（续）</a:t>
            </a:r>
            <a:endParaRPr lang="zh-CN" altLang="en-US"/>
          </a:p>
        </p:txBody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 typeface="Wingdings" panose="05000000000000000000" pitchFamily="2" charset="2"/>
              <a:buAutoNum type="arabicPeriod" startAt="4"/>
            </a:pPr>
            <a:r>
              <a:rPr lang="zh-CN" altLang="en-US" sz="2800"/>
              <a:t>若对</a:t>
            </a:r>
            <a:r>
              <a:rPr lang="en-US" altLang="zh-CN" sz="2800"/>
              <a:t>p</a:t>
            </a:r>
            <a:r>
              <a:rPr lang="zh-CN" altLang="en-US" sz="2800"/>
              <a:t>进行其他形式的赋值，</a:t>
            </a:r>
            <a:r>
              <a:rPr lang="en-US" altLang="zh-CN" sz="2800"/>
              <a:t>p</a:t>
            </a:r>
            <a:r>
              <a:rPr lang="zh-CN" altLang="en-US" sz="2800"/>
              <a:t>不能指向任何对象</a:t>
            </a:r>
            <a:endParaRPr lang="zh-CN" altLang="en-US" sz="2800"/>
          </a:p>
          <a:p>
            <a:pPr marL="609600" indent="-609600">
              <a:buFont typeface="Wingdings" panose="05000000000000000000" pitchFamily="2" charset="2"/>
              <a:buAutoNum type="arabicPeriod" startAt="4"/>
            </a:pPr>
            <a:r>
              <a:rPr lang="zh-CN" altLang="en-US" sz="2800"/>
              <a:t>对其他变量进行赋值，不会影响</a:t>
            </a:r>
            <a:r>
              <a:rPr lang="en-US" altLang="zh-CN" sz="2800"/>
              <a:t>p</a:t>
            </a:r>
            <a:r>
              <a:rPr lang="zh-CN" altLang="en-US" sz="2800"/>
              <a:t>指向哪个变量（无多重指针）</a:t>
            </a:r>
            <a:endParaRPr lang="zh-CN" altLang="en-US" sz="2800"/>
          </a:p>
          <a:p>
            <a:pPr marL="609600" indent="-609600"/>
            <a:r>
              <a:rPr lang="en-US" altLang="zh-CN" sz="2800"/>
              <a:t>in[B]</a:t>
            </a:r>
            <a:r>
              <a:rPr lang="zh-CN" altLang="en-US" sz="2800"/>
              <a:t>：在块</a:t>
            </a:r>
            <a:r>
              <a:rPr lang="en-US" altLang="zh-CN" sz="2800"/>
              <a:t>B</a:t>
            </a:r>
            <a:r>
              <a:rPr lang="zh-CN" altLang="en-US" sz="2800"/>
              <a:t>的入口点，指针</a:t>
            </a:r>
            <a:r>
              <a:rPr lang="en-US" altLang="zh-CN" sz="2800"/>
              <a:t>p</a:t>
            </a:r>
            <a:r>
              <a:rPr lang="zh-CN" altLang="en-US" sz="2800"/>
              <a:t>指向的变量的集合</a:t>
            </a:r>
            <a:r>
              <a:rPr lang="en-US" altLang="zh-CN" sz="2800"/>
              <a:t>——</a:t>
            </a:r>
            <a:r>
              <a:rPr lang="zh-CN" altLang="en-US" sz="2800"/>
              <a:t>序对</a:t>
            </a:r>
            <a:r>
              <a:rPr lang="en-US" altLang="zh-CN" sz="2800"/>
              <a:t>(p, a)</a:t>
            </a:r>
            <a:r>
              <a:rPr lang="zh-CN" altLang="en-US" sz="2800"/>
              <a:t>的集合</a:t>
            </a:r>
            <a:endParaRPr lang="zh-CN" altLang="en-US" sz="2800"/>
          </a:p>
          <a:p>
            <a:pPr marL="609600" indent="-609600"/>
            <a:r>
              <a:rPr lang="en-US" altLang="zh-CN" sz="2800"/>
              <a:t>out[B]</a:t>
            </a:r>
            <a:r>
              <a:rPr lang="zh-CN" altLang="en-US" sz="2800"/>
              <a:t>：含义类似</a:t>
            </a:r>
            <a:r>
              <a:rPr lang="en-US" altLang="zh-CN" sz="2800"/>
              <a:t>in[B]</a:t>
            </a:r>
            <a:endParaRPr lang="en-US" altLang="zh-CN" sz="280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trans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609600" indent="-609600"/>
            <a:r>
              <a:rPr lang="en-US" altLang="zh-CN" sz="2800"/>
              <a:t>trans</a:t>
            </a:r>
            <a:r>
              <a:rPr lang="en-US" altLang="zh-CN" sz="2800" baseline="-25000"/>
              <a:t>B</a:t>
            </a:r>
            <a:r>
              <a:rPr lang="zh-CN" altLang="en-US" sz="2800"/>
              <a:t>：将</a:t>
            </a:r>
            <a:r>
              <a:rPr lang="en-US" altLang="zh-CN" sz="2800"/>
              <a:t>in[B]</a:t>
            </a:r>
            <a:r>
              <a:rPr lang="zh-CN" altLang="en-US" sz="2800"/>
              <a:t>作为参数，计算出</a:t>
            </a:r>
            <a:r>
              <a:rPr lang="en-US" altLang="zh-CN" sz="2800"/>
              <a:t>out[B]</a:t>
            </a:r>
            <a:endParaRPr lang="en-US" altLang="zh-CN" sz="2800"/>
          </a:p>
          <a:p>
            <a:pPr marL="609600" indent="-609600"/>
            <a:r>
              <a:rPr lang="zh-CN" altLang="en-US" sz="2800"/>
              <a:t>对单条语句计算，组合起来即可</a:t>
            </a:r>
            <a:endParaRPr lang="zh-CN" altLang="en-US" sz="2800"/>
          </a:p>
          <a:p>
            <a:pPr marL="609600" indent="-609600"/>
            <a:r>
              <a:rPr lang="en-US" altLang="zh-CN" sz="2800"/>
              <a:t>trans</a:t>
            </a:r>
            <a:r>
              <a:rPr lang="en-US" altLang="zh-CN" sz="2800" baseline="-25000"/>
              <a:t>B</a:t>
            </a:r>
            <a:r>
              <a:rPr lang="zh-CN" altLang="en-US" sz="2800"/>
              <a:t>计算规则：</a:t>
            </a:r>
            <a:endParaRPr lang="zh-CN" altLang="en-US" sz="28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en-US" altLang="zh-CN" sz="2800"/>
              <a:t>a</a:t>
            </a:r>
            <a:r>
              <a:rPr lang="zh-CN" altLang="en-US" sz="2800"/>
              <a:t>为数组，语句</a:t>
            </a:r>
            <a:r>
              <a:rPr lang="en-US" altLang="zh-CN" sz="2800"/>
              <a:t>s</a:t>
            </a:r>
            <a:r>
              <a:rPr lang="zh-CN" altLang="en-US" sz="2800"/>
              <a:t>是</a:t>
            </a:r>
            <a:r>
              <a:rPr lang="en-US" altLang="zh-CN" sz="2800"/>
              <a:t>p=&amp;a</a:t>
            </a:r>
            <a:r>
              <a:rPr lang="zh-CN" altLang="en-US" sz="2800"/>
              <a:t>或</a:t>
            </a:r>
            <a:r>
              <a:rPr lang="en-US" altLang="zh-CN" sz="2800"/>
              <a:t>p=&amp;a±c</a:t>
            </a:r>
            <a:r>
              <a:rPr lang="zh-CN" altLang="en-US" sz="2800"/>
              <a:t>，则</a:t>
            </a:r>
            <a:r>
              <a:rPr lang="en-US" altLang="zh-CN" sz="2000"/>
              <a:t>trans</a:t>
            </a:r>
            <a:r>
              <a:rPr lang="en-US" altLang="zh-CN" sz="2000" baseline="-25000"/>
              <a:t>s</a:t>
            </a:r>
            <a:r>
              <a:rPr lang="en-US" altLang="zh-CN" sz="2000"/>
              <a:t>(S)=(S-{(p,b)|b</a:t>
            </a:r>
            <a:r>
              <a:rPr lang="zh-CN" altLang="en-US" sz="2000"/>
              <a:t>是任意变量</a:t>
            </a:r>
            <a:r>
              <a:rPr lang="en-US" altLang="zh-CN" sz="2000"/>
              <a:t>})</a:t>
            </a:r>
            <a:r>
              <a:rPr lang="en-US" altLang="zh-CN" sz="2000">
                <a:latin typeface="宋体" panose="02010600030101010101" pitchFamily="2" charset="-122"/>
              </a:rPr>
              <a:t>∪</a:t>
            </a:r>
            <a:r>
              <a:rPr lang="en-US" altLang="zh-CN" sz="2000"/>
              <a:t>{(p,a)}</a:t>
            </a:r>
            <a:endParaRPr lang="en-US" altLang="zh-CN" sz="20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en-US" altLang="zh-CN" sz="2800"/>
              <a:t>s:p=q±c</a:t>
            </a:r>
            <a:r>
              <a:rPr lang="zh-CN" altLang="en-US" sz="2800"/>
              <a:t>，</a:t>
            </a:r>
            <a:r>
              <a:rPr lang="en-US" altLang="zh-CN" sz="2800"/>
              <a:t>q</a:t>
            </a:r>
            <a:r>
              <a:rPr lang="zh-CN" altLang="en-US" sz="2800"/>
              <a:t>是指针，</a:t>
            </a:r>
            <a:r>
              <a:rPr lang="en-US" altLang="zh-CN" sz="2800"/>
              <a:t>c</a:t>
            </a:r>
            <a:r>
              <a:rPr lang="zh-CN" altLang="en-US" sz="2800"/>
              <a:t>是非零整数，则</a:t>
            </a:r>
            <a:r>
              <a:rPr lang="en-US" altLang="zh-CN" sz="2000"/>
              <a:t>trans</a:t>
            </a:r>
            <a:r>
              <a:rPr lang="en-US" altLang="zh-CN" sz="2000" baseline="-25000"/>
              <a:t>s</a:t>
            </a:r>
            <a:r>
              <a:rPr lang="en-US" altLang="zh-CN" sz="2000"/>
              <a:t>(S)=(S-{(p,b)|b</a:t>
            </a:r>
            <a:r>
              <a:rPr lang="zh-CN" altLang="en-US" sz="2000"/>
              <a:t>是任意变量</a:t>
            </a:r>
            <a:r>
              <a:rPr lang="en-US" altLang="zh-CN" sz="2000"/>
              <a:t>})</a:t>
            </a:r>
            <a:r>
              <a:rPr lang="en-US" altLang="zh-CN" sz="2000">
                <a:latin typeface="宋体" panose="02010600030101010101" pitchFamily="2" charset="-122"/>
              </a:rPr>
              <a:t>∪</a:t>
            </a:r>
            <a:r>
              <a:rPr lang="en-US" altLang="zh-CN" sz="2000"/>
              <a:t>{(p,b)|(q,b)</a:t>
            </a:r>
            <a:r>
              <a:rPr lang="en-US" altLang="zh-CN" sz="2000">
                <a:latin typeface="宋体" panose="02010600030101010101" pitchFamily="2" charset="-122"/>
              </a:rPr>
              <a:t>∈</a:t>
            </a:r>
            <a:r>
              <a:rPr lang="en-US" altLang="zh-CN" sz="2000"/>
              <a:t>S</a:t>
            </a:r>
            <a:r>
              <a:rPr lang="zh-CN" altLang="en-US" sz="2000"/>
              <a:t>且</a:t>
            </a:r>
            <a:r>
              <a:rPr lang="en-US" altLang="zh-CN" sz="2000"/>
              <a:t>b</a:t>
            </a:r>
            <a:r>
              <a:rPr lang="zh-CN" altLang="en-US" sz="2000"/>
              <a:t>为数组</a:t>
            </a:r>
            <a:r>
              <a:rPr lang="en-US" altLang="zh-CN" sz="2000"/>
              <a:t>}</a:t>
            </a:r>
            <a:endParaRPr lang="en-US" altLang="zh-CN" sz="20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en-US" altLang="zh-CN" sz="2800"/>
              <a:t>s</a:t>
            </a:r>
            <a:r>
              <a:rPr lang="zh-CN" altLang="en-US" sz="2800"/>
              <a:t>：</a:t>
            </a:r>
            <a:r>
              <a:rPr lang="en-US" altLang="zh-CN" sz="2800"/>
              <a:t>p=q</a:t>
            </a:r>
            <a:r>
              <a:rPr lang="zh-CN" altLang="en-US" sz="2800"/>
              <a:t>，则</a:t>
            </a:r>
            <a:br>
              <a:rPr lang="zh-CN" altLang="en-US" sz="2800"/>
            </a:br>
            <a:r>
              <a:rPr lang="en-US" altLang="zh-CN" sz="2000"/>
              <a:t>trans</a:t>
            </a:r>
            <a:r>
              <a:rPr lang="en-US" altLang="zh-CN" sz="2000" baseline="-25000"/>
              <a:t>s</a:t>
            </a:r>
            <a:r>
              <a:rPr lang="en-US" altLang="zh-CN" sz="2000"/>
              <a:t>(S)=(S-{(p,b)|b</a:t>
            </a:r>
            <a:r>
              <a:rPr lang="zh-CN" altLang="en-US" sz="2000"/>
              <a:t>是任意变量</a:t>
            </a:r>
            <a:r>
              <a:rPr lang="en-US" altLang="zh-CN" sz="2000"/>
              <a:t>})</a:t>
            </a:r>
            <a:r>
              <a:rPr lang="en-US" altLang="zh-CN" sz="2000">
                <a:latin typeface="宋体" panose="02010600030101010101" pitchFamily="2" charset="-122"/>
              </a:rPr>
              <a:t>∪</a:t>
            </a:r>
            <a:r>
              <a:rPr lang="en-US" altLang="zh-CN" sz="2000"/>
              <a:t>{(p,b)|(q,b)</a:t>
            </a:r>
            <a:r>
              <a:rPr lang="en-US" altLang="zh-CN" sz="2000">
                <a:latin typeface="宋体" panose="02010600030101010101" pitchFamily="2" charset="-122"/>
              </a:rPr>
              <a:t>∈</a:t>
            </a:r>
            <a:r>
              <a:rPr lang="en-US" altLang="zh-CN" sz="2000"/>
              <a:t>S}</a:t>
            </a:r>
            <a:endParaRPr lang="en-US" altLang="zh-CN" sz="2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流图的构造</a:t>
            </a:r>
            <a:endParaRPr lang="zh-CN" alt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990600" lvl="1" indent="-533400" eaLnBrk="1" hangingPunct="1"/>
            <a:r>
              <a:rPr lang="zh-CN" altLang="en-US"/>
              <a:t>基本块</a:t>
            </a:r>
            <a:r>
              <a:rPr lang="en-US" altLang="zh-CN"/>
              <a:t>B</a:t>
            </a:r>
            <a:r>
              <a:rPr lang="en-US" altLang="zh-CN" baseline="-25000"/>
              <a:t>1</a:t>
            </a:r>
            <a:r>
              <a:rPr lang="zh-CN" altLang="en-US"/>
              <a:t>到</a:t>
            </a:r>
            <a:r>
              <a:rPr lang="en-US" altLang="zh-CN"/>
              <a:t>B</a:t>
            </a:r>
            <a:r>
              <a:rPr lang="en-US" altLang="zh-CN" baseline="-25000"/>
              <a:t>2</a:t>
            </a:r>
            <a:r>
              <a:rPr lang="zh-CN" altLang="en-US"/>
              <a:t>有一条有向边</a:t>
            </a:r>
            <a:r>
              <a:rPr lang="zh-CN" altLang="en-US">
                <a:sym typeface="Wingdings" panose="05000000000000000000" pitchFamily="2" charset="2"/>
              </a:rPr>
              <a:t>代码执行序列中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en-US" altLang="zh-CN" baseline="-25000">
                <a:sym typeface="Wingdings" panose="05000000000000000000" pitchFamily="2" charset="2"/>
              </a:rPr>
              <a:t>2</a:t>
            </a:r>
            <a:r>
              <a:rPr lang="zh-CN" altLang="en-US">
                <a:sym typeface="Wingdings" panose="05000000000000000000" pitchFamily="2" charset="2"/>
              </a:rPr>
              <a:t>紧跟在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en-US" altLang="zh-CN" baseline="-25000">
                <a:sym typeface="Wingdings" panose="05000000000000000000" pitchFamily="2" charset="2"/>
              </a:rPr>
              <a:t>1</a:t>
            </a:r>
            <a:r>
              <a:rPr lang="zh-CN" altLang="en-US">
                <a:sym typeface="Wingdings" panose="05000000000000000000" pitchFamily="2" charset="2"/>
              </a:rPr>
              <a:t>之后：</a:t>
            </a:r>
            <a:endParaRPr lang="zh-CN" altLang="en-US">
              <a:sym typeface="Wingdings" panose="05000000000000000000" pitchFamily="2" charset="2"/>
            </a:endParaRPr>
          </a:p>
          <a:p>
            <a:pPr marL="1371600" lvl="2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zh-CN"/>
              <a:t>B</a:t>
            </a:r>
            <a:r>
              <a:rPr lang="en-US" altLang="zh-CN" baseline="-25000"/>
              <a:t>1</a:t>
            </a:r>
            <a:r>
              <a:rPr lang="zh-CN" altLang="en-US"/>
              <a:t>的最后一条语句（无）条件转向到</a:t>
            </a:r>
            <a:r>
              <a:rPr lang="en-US" altLang="zh-CN"/>
              <a:t>B</a:t>
            </a:r>
            <a:r>
              <a:rPr lang="en-US" altLang="zh-CN" baseline="-25000"/>
              <a:t>2</a:t>
            </a:r>
            <a:r>
              <a:rPr lang="zh-CN" altLang="en-US"/>
              <a:t>的第一条语句</a:t>
            </a:r>
            <a:endParaRPr lang="zh-CN" altLang="en-US"/>
          </a:p>
          <a:p>
            <a:pPr marL="1371600" lvl="2" indent="-4572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程序中</a:t>
            </a:r>
            <a:r>
              <a:rPr lang="en-US" altLang="zh-CN"/>
              <a:t>B</a:t>
            </a:r>
            <a:r>
              <a:rPr lang="en-US" altLang="zh-CN" baseline="-25000"/>
              <a:t>2</a:t>
            </a:r>
            <a:r>
              <a:rPr lang="zh-CN" altLang="en-US"/>
              <a:t>紧跟在</a:t>
            </a:r>
            <a:r>
              <a:rPr lang="en-US" altLang="zh-CN"/>
              <a:t>B</a:t>
            </a:r>
            <a:r>
              <a:rPr lang="en-US" altLang="zh-CN" baseline="-25000"/>
              <a:t>1</a:t>
            </a:r>
            <a:r>
              <a:rPr lang="zh-CN" altLang="en-US"/>
              <a:t>之后，且</a:t>
            </a:r>
            <a:r>
              <a:rPr lang="en-US" altLang="zh-CN"/>
              <a:t>B</a:t>
            </a:r>
            <a:r>
              <a:rPr lang="en-US" altLang="zh-CN" baseline="-25000"/>
              <a:t>1</a:t>
            </a:r>
            <a:r>
              <a:rPr lang="zh-CN" altLang="en-US"/>
              <a:t>的最后一条语句不是无条件转移语句</a:t>
            </a:r>
            <a:endParaRPr lang="zh-CN" altLang="en-US"/>
          </a:p>
          <a:p>
            <a:pPr marL="1371600" lvl="2" indent="-457200" eaLnBrk="1" hangingPunct="1"/>
            <a:r>
              <a:rPr lang="en-US" altLang="zh-CN"/>
              <a:t>B</a:t>
            </a:r>
            <a:r>
              <a:rPr lang="en-US" altLang="zh-CN" baseline="-25000"/>
              <a:t>1</a:t>
            </a:r>
            <a:r>
              <a:rPr lang="en-US" altLang="zh-CN"/>
              <a:t>——B</a:t>
            </a:r>
            <a:r>
              <a:rPr lang="en-US" altLang="zh-CN" baseline="-25000"/>
              <a:t>2</a:t>
            </a:r>
            <a:r>
              <a:rPr lang="zh-CN" altLang="en-US"/>
              <a:t>的前驱，</a:t>
            </a:r>
            <a:r>
              <a:rPr lang="en-US" altLang="zh-CN"/>
              <a:t>B</a:t>
            </a:r>
            <a:r>
              <a:rPr lang="en-US" altLang="zh-CN" baseline="-25000"/>
              <a:t>2</a:t>
            </a:r>
            <a:r>
              <a:rPr lang="en-US" altLang="zh-CN"/>
              <a:t>——B</a:t>
            </a:r>
            <a:r>
              <a:rPr lang="en-US" altLang="zh-CN" baseline="-25000"/>
              <a:t>1</a:t>
            </a:r>
            <a:r>
              <a:rPr lang="zh-CN" altLang="en-US"/>
              <a:t>的后继</a:t>
            </a:r>
            <a:endParaRPr lang="zh-CN" altLang="en-US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trans</a:t>
            </a:r>
            <a:r>
              <a:rPr lang="en-US" altLang="zh-CN" baseline="-25000"/>
              <a:t>B</a:t>
            </a:r>
            <a:r>
              <a:rPr lang="zh-CN" altLang="en-US"/>
              <a:t>计算规则（续）</a:t>
            </a:r>
            <a:endParaRPr lang="zh-CN" altLang="en-US"/>
          </a:p>
        </p:txBody>
      </p:sp>
      <p:sp>
        <p:nvSpPr>
          <p:cNvPr id="77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 typeface="Wingdings" panose="05000000000000000000" pitchFamily="2" charset="2"/>
              <a:buAutoNum type="arabicPeriod" startAt="4"/>
            </a:pPr>
            <a:r>
              <a:rPr lang="en-US" altLang="zh-CN"/>
              <a:t>s</a:t>
            </a:r>
            <a:r>
              <a:rPr lang="zh-CN" altLang="en-US"/>
              <a:t>将其他任何表达式的值赋予</a:t>
            </a:r>
            <a:r>
              <a:rPr lang="en-US" altLang="zh-CN"/>
              <a:t>p</a:t>
            </a:r>
            <a:r>
              <a:rPr lang="zh-CN" altLang="en-US"/>
              <a:t>，则</a:t>
            </a:r>
            <a:br>
              <a:rPr lang="zh-CN" altLang="en-US"/>
            </a:br>
            <a:r>
              <a:rPr lang="en-US" altLang="zh-CN" sz="2400"/>
              <a:t>trans</a:t>
            </a:r>
            <a:r>
              <a:rPr lang="en-US" altLang="zh-CN" sz="2400" baseline="-25000"/>
              <a:t>s</a:t>
            </a:r>
            <a:r>
              <a:rPr lang="en-US" altLang="zh-CN" sz="2400"/>
              <a:t>(S)=S-{(p,b)|b</a:t>
            </a:r>
            <a:r>
              <a:rPr lang="zh-CN" altLang="en-US" sz="2400"/>
              <a:t>是任意变量</a:t>
            </a:r>
            <a:r>
              <a:rPr lang="en-US" altLang="zh-CN" sz="2400"/>
              <a:t>}</a:t>
            </a:r>
            <a:endParaRPr lang="en-US" altLang="zh-CN"/>
          </a:p>
          <a:p>
            <a:pPr marL="609600" indent="-609600">
              <a:buFont typeface="Wingdings" panose="05000000000000000000" pitchFamily="2" charset="2"/>
              <a:buAutoNum type="arabicPeriod" startAt="4"/>
            </a:pPr>
            <a:r>
              <a:rPr lang="en-US" altLang="zh-CN"/>
              <a:t>s</a:t>
            </a:r>
            <a:r>
              <a:rPr lang="zh-CN" altLang="en-US"/>
              <a:t>不是为指针赋值，则</a:t>
            </a:r>
            <a:r>
              <a:rPr lang="en-US" altLang="zh-CN" sz="2400"/>
              <a:t>trans</a:t>
            </a:r>
            <a:r>
              <a:rPr lang="en-US" altLang="zh-CN" sz="2400" baseline="-25000"/>
              <a:t>s</a:t>
            </a:r>
            <a:r>
              <a:rPr lang="en-US" altLang="zh-CN" sz="2400"/>
              <a:t>(S)=S</a:t>
            </a:r>
            <a:endParaRPr lang="en-US" altLang="zh-CN"/>
          </a:p>
          <a:p>
            <a:pPr marL="609600" indent="-609600"/>
            <a:br>
              <a:rPr lang="en-US" altLang="zh-CN"/>
            </a:br>
            <a:endParaRPr lang="en-US" altLang="zh-CN"/>
          </a:p>
          <a:p>
            <a:pPr marL="609600" indent="-609600"/>
            <a:r>
              <a:rPr lang="zh-CN" altLang="en-US"/>
              <a:t>若</a:t>
            </a:r>
            <a:r>
              <a:rPr lang="en-US" altLang="zh-CN"/>
              <a:t>B</a:t>
            </a:r>
            <a:r>
              <a:rPr lang="zh-CN" altLang="en-US"/>
              <a:t>由语句</a:t>
            </a:r>
            <a:r>
              <a:rPr lang="en-US" altLang="zh-CN"/>
              <a:t>s</a:t>
            </a:r>
            <a:r>
              <a:rPr lang="en-US" altLang="zh-CN" baseline="-25000"/>
              <a:t>1</a:t>
            </a:r>
            <a:r>
              <a:rPr lang="en-US" altLang="zh-CN"/>
              <a:t>, s</a:t>
            </a:r>
            <a:r>
              <a:rPr lang="en-US" altLang="zh-CN" baseline="-25000"/>
              <a:t>2</a:t>
            </a:r>
            <a:r>
              <a:rPr lang="en-US" altLang="zh-CN"/>
              <a:t>, …, s</a:t>
            </a:r>
            <a:r>
              <a:rPr lang="en-US" altLang="zh-CN" baseline="-25000"/>
              <a:t>k</a:t>
            </a:r>
            <a:r>
              <a:rPr lang="zh-CN" altLang="en-US"/>
              <a:t>组成，则</a:t>
            </a:r>
            <a:br>
              <a:rPr lang="zh-CN" altLang="en-US"/>
            </a:br>
            <a:r>
              <a:rPr lang="en-US" altLang="zh-CN" sz="2400"/>
              <a:t>trans</a:t>
            </a:r>
            <a:r>
              <a:rPr lang="en-US" altLang="zh-CN" sz="2400" baseline="-25000"/>
              <a:t>B</a:t>
            </a:r>
            <a:r>
              <a:rPr lang="en-US" altLang="zh-CN" sz="2400"/>
              <a:t>(S)=trans</a:t>
            </a:r>
            <a:r>
              <a:rPr lang="en-US" altLang="zh-CN" sz="2400" baseline="-25000"/>
              <a:t>s k</a:t>
            </a:r>
            <a:r>
              <a:rPr lang="en-US" altLang="zh-CN" sz="2400"/>
              <a:t>(trans</a:t>
            </a:r>
            <a:r>
              <a:rPr lang="en-US" altLang="zh-CN" sz="2400" baseline="-25000"/>
              <a:t>s k-1</a:t>
            </a:r>
            <a:r>
              <a:rPr lang="en-US" altLang="zh-CN" sz="2400"/>
              <a:t>(…(trans</a:t>
            </a:r>
            <a:r>
              <a:rPr lang="en-US" altLang="zh-CN" sz="2400" baseline="-25000"/>
              <a:t>s2</a:t>
            </a:r>
            <a:r>
              <a:rPr lang="en-US" altLang="zh-CN" sz="2400"/>
              <a:t>(trans</a:t>
            </a:r>
            <a:r>
              <a:rPr lang="en-US" altLang="zh-CN" sz="2400" baseline="-25000"/>
              <a:t>s1</a:t>
            </a:r>
            <a:r>
              <a:rPr lang="en-US" altLang="zh-CN" sz="2400"/>
              <a:t>(S)))…)</a:t>
            </a:r>
            <a:endParaRPr lang="en-US" altLang="zh-CN" sz="2400"/>
          </a:p>
        </p:txBody>
      </p:sp>
      <p:graphicFrame>
        <p:nvGraphicFramePr>
          <p:cNvPr id="779268" name="Object 4"/>
          <p:cNvGraphicFramePr>
            <a:graphicFrameLocks noChangeAspect="1"/>
          </p:cNvGraphicFramePr>
          <p:nvPr/>
        </p:nvGraphicFramePr>
        <p:xfrm>
          <a:off x="1828800" y="2895600"/>
          <a:ext cx="569912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381" name="Equation" r:id="rId1" imgW="2616200" imgH="355600" progId="Equation.3">
                  <p:embed/>
                </p:oleObj>
              </mc:Choice>
              <mc:Fallback>
                <p:oleObj name="Equation" r:id="rId1" imgW="2616200" imgH="355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895600"/>
                        <a:ext cx="5699125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10.26</a:t>
            </a:r>
            <a:endParaRPr lang="en-US" altLang="zh-CN"/>
          </a:p>
        </p:txBody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3810000"/>
            <a:ext cx="7772400" cy="2971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out[B</a:t>
            </a:r>
            <a:r>
              <a:rPr lang="en-US" altLang="zh-CN" sz="2400" baseline="-25000"/>
              <a:t>1</a:t>
            </a:r>
            <a:r>
              <a:rPr lang="en-US" altLang="zh-CN" sz="2400"/>
              <a:t>]=trans</a:t>
            </a:r>
            <a:r>
              <a:rPr lang="en-US" altLang="zh-CN" sz="2400" baseline="-25000"/>
              <a:t>B1</a:t>
            </a:r>
            <a:r>
              <a:rPr lang="en-US" altLang="zh-CN" sz="2400"/>
              <a:t>(</a:t>
            </a:r>
            <a:r>
              <a:rPr lang="en-US" altLang="zh-CN" sz="2400">
                <a:latin typeface="宋体" panose="02010600030101010101" pitchFamily="2" charset="-122"/>
              </a:rPr>
              <a:t>Φ</a:t>
            </a:r>
            <a:r>
              <a:rPr lang="en-US" altLang="zh-CN" sz="2400"/>
              <a:t>)={(q, c)}</a:t>
            </a:r>
            <a:endParaRPr lang="en-US" altLang="zh-CN" sz="24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out[B</a:t>
            </a:r>
            <a:r>
              <a:rPr lang="en-US" altLang="zh-CN" sz="2400" baseline="-25000"/>
              <a:t>2</a:t>
            </a:r>
            <a:r>
              <a:rPr lang="en-US" altLang="zh-CN" sz="2400"/>
              <a:t>]=trans</a:t>
            </a:r>
            <a:r>
              <a:rPr lang="en-US" altLang="zh-CN" sz="2400" baseline="-25000"/>
              <a:t>B2</a:t>
            </a:r>
            <a:r>
              <a:rPr lang="en-US" altLang="zh-CN" sz="2400"/>
              <a:t>({(q,c)})={(p, c), (q, a)}</a:t>
            </a:r>
            <a:endParaRPr lang="en-US" altLang="zh-CN" sz="24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out[B</a:t>
            </a:r>
            <a:r>
              <a:rPr lang="en-US" altLang="zh-CN" sz="2400" baseline="-25000"/>
              <a:t>3</a:t>
            </a:r>
            <a:r>
              <a:rPr lang="en-US" altLang="zh-CN" sz="2400"/>
              <a:t>]=trans</a:t>
            </a:r>
            <a:r>
              <a:rPr lang="en-US" altLang="zh-CN" sz="2400" baseline="-25000"/>
              <a:t>B3</a:t>
            </a:r>
            <a:r>
              <a:rPr lang="en-US" altLang="zh-CN" sz="2400"/>
              <a:t>({(q,c)})={(p, a), (q, c)}</a:t>
            </a:r>
            <a:endParaRPr lang="en-US" altLang="zh-CN" sz="24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out[B</a:t>
            </a:r>
            <a:r>
              <a:rPr lang="en-US" altLang="zh-CN" sz="2400" baseline="-25000"/>
              <a:t>4</a:t>
            </a:r>
            <a:r>
              <a:rPr lang="en-US" altLang="zh-CN" sz="2400"/>
              <a:t>]=trans</a:t>
            </a:r>
            <a:r>
              <a:rPr lang="en-US" altLang="zh-CN" sz="2400" baseline="-25000"/>
              <a:t>B4</a:t>
            </a:r>
            <a:r>
              <a:rPr lang="en-US" altLang="zh-CN" sz="2400"/>
              <a:t>({(p, a), (p, c), (q, a), (q, c)})= {(p, a), (q, a), (q, c)}</a:t>
            </a:r>
            <a:endParaRPr lang="en-US" altLang="zh-CN" sz="24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out[B</a:t>
            </a:r>
            <a:r>
              <a:rPr lang="en-US" altLang="zh-CN" sz="2400" baseline="-25000"/>
              <a:t>5</a:t>
            </a:r>
            <a:r>
              <a:rPr lang="en-US" altLang="zh-CN" sz="2400"/>
              <a:t>]=trans</a:t>
            </a:r>
            <a:r>
              <a:rPr lang="en-US" altLang="zh-CN" sz="2400" baseline="-25000"/>
              <a:t>B5</a:t>
            </a:r>
            <a:r>
              <a:rPr lang="en-US" altLang="zh-CN" sz="2400"/>
              <a:t>({(p, a), (q, a), (q, c)})= {(p, a), (p, c), (q, a), (q, c)}</a:t>
            </a:r>
            <a:endParaRPr lang="en-US" altLang="zh-CN" sz="2400"/>
          </a:p>
        </p:txBody>
      </p:sp>
      <p:sp>
        <p:nvSpPr>
          <p:cNvPr id="780292" name="Text Box 4"/>
          <p:cNvSpPr txBox="1">
            <a:spLocks noChangeArrowheads="1"/>
          </p:cNvSpPr>
          <p:nvPr/>
        </p:nvSpPr>
        <p:spPr bwMode="ltGray">
          <a:xfrm>
            <a:off x="3781425" y="1447800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q := &amp;c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80293" name="Text Box 5"/>
          <p:cNvSpPr txBox="1">
            <a:spLocks noChangeArrowheads="1"/>
          </p:cNvSpPr>
          <p:nvPr/>
        </p:nvSpPr>
        <p:spPr bwMode="ltGray">
          <a:xfrm>
            <a:off x="4856163" y="14478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80294" name="Text Box 6"/>
          <p:cNvSpPr txBox="1">
            <a:spLocks noChangeArrowheads="1"/>
          </p:cNvSpPr>
          <p:nvPr/>
        </p:nvSpPr>
        <p:spPr bwMode="ltGray">
          <a:xfrm>
            <a:off x="1752600" y="2090738"/>
            <a:ext cx="1600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p := &amp;(a[0])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80295" name="Text Box 7"/>
          <p:cNvSpPr txBox="1">
            <a:spLocks noChangeArrowheads="1"/>
          </p:cNvSpPr>
          <p:nvPr/>
        </p:nvSpPr>
        <p:spPr bwMode="ltGray">
          <a:xfrm>
            <a:off x="7162800" y="2176463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80296" name="Text Box 8"/>
          <p:cNvSpPr txBox="1">
            <a:spLocks noChangeArrowheads="1"/>
          </p:cNvSpPr>
          <p:nvPr/>
        </p:nvSpPr>
        <p:spPr bwMode="ltGray">
          <a:xfrm>
            <a:off x="3657600" y="2905125"/>
            <a:ext cx="14478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p := p +1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80297" name="Text Box 9"/>
          <p:cNvSpPr txBox="1">
            <a:spLocks noChangeArrowheads="1"/>
          </p:cNvSpPr>
          <p:nvPr/>
        </p:nvSpPr>
        <p:spPr bwMode="ltGray">
          <a:xfrm>
            <a:off x="5181600" y="2895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80298" name="Text Box 10"/>
          <p:cNvSpPr txBox="1">
            <a:spLocks noChangeArrowheads="1"/>
          </p:cNvSpPr>
          <p:nvPr/>
        </p:nvSpPr>
        <p:spPr bwMode="ltGray">
          <a:xfrm>
            <a:off x="3789363" y="3443288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p := q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80299" name="Text Box 11"/>
          <p:cNvSpPr txBox="1">
            <a:spLocks noChangeArrowheads="1"/>
          </p:cNvSpPr>
          <p:nvPr/>
        </p:nvSpPr>
        <p:spPr bwMode="ltGray">
          <a:xfrm>
            <a:off x="4864100" y="3443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80300" name="Text Box 12"/>
          <p:cNvSpPr txBox="1">
            <a:spLocks noChangeArrowheads="1"/>
          </p:cNvSpPr>
          <p:nvPr/>
        </p:nvSpPr>
        <p:spPr bwMode="ltGray">
          <a:xfrm>
            <a:off x="5562600" y="2024063"/>
            <a:ext cx="1524000" cy="619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p := &amp;c</a:t>
            </a:r>
            <a:br>
              <a:rPr lang="en-US" altLang="zh-CN" sz="2000" baseline="0">
                <a:latin typeface="Times New Roman" panose="02020603050405020304" pitchFamily="18" charset="0"/>
              </a:rPr>
            </a:br>
            <a:r>
              <a:rPr lang="en-US" altLang="zh-CN" sz="2000" baseline="0">
                <a:latin typeface="Times New Roman" panose="02020603050405020304" pitchFamily="18" charset="0"/>
              </a:rPr>
              <a:t>q := &amp;(a[2])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80301" name="Text Box 13"/>
          <p:cNvSpPr txBox="1">
            <a:spLocks noChangeArrowheads="1"/>
          </p:cNvSpPr>
          <p:nvPr/>
        </p:nvSpPr>
        <p:spPr bwMode="ltGray">
          <a:xfrm>
            <a:off x="3581400" y="2100263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80302" name="Line 14"/>
          <p:cNvSpPr>
            <a:spLocks noChangeShapeType="1"/>
          </p:cNvSpPr>
          <p:nvPr/>
        </p:nvSpPr>
        <p:spPr bwMode="ltGray">
          <a:xfrm>
            <a:off x="4876800" y="1752600"/>
            <a:ext cx="1447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0303" name="Line 15"/>
          <p:cNvSpPr>
            <a:spLocks noChangeShapeType="1"/>
          </p:cNvSpPr>
          <p:nvPr/>
        </p:nvSpPr>
        <p:spPr bwMode="ltGray">
          <a:xfrm flipH="1">
            <a:off x="4648200" y="2633663"/>
            <a:ext cx="1676400" cy="261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0304" name="Line 16"/>
          <p:cNvSpPr>
            <a:spLocks noChangeShapeType="1"/>
          </p:cNvSpPr>
          <p:nvPr/>
        </p:nvSpPr>
        <p:spPr bwMode="ltGray">
          <a:xfrm>
            <a:off x="4398963" y="3233738"/>
            <a:ext cx="20637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0305" name="Line 17"/>
          <p:cNvSpPr>
            <a:spLocks noChangeShapeType="1"/>
          </p:cNvSpPr>
          <p:nvPr/>
        </p:nvSpPr>
        <p:spPr bwMode="ltGray">
          <a:xfrm flipH="1">
            <a:off x="2438400" y="1752600"/>
            <a:ext cx="1371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0306" name="Line 18"/>
          <p:cNvSpPr>
            <a:spLocks noChangeShapeType="1"/>
          </p:cNvSpPr>
          <p:nvPr/>
        </p:nvSpPr>
        <p:spPr bwMode="ltGray">
          <a:xfrm>
            <a:off x="2438400" y="2405063"/>
            <a:ext cx="1676400" cy="490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0307" name="Freeform 19"/>
          <p:cNvSpPr/>
          <p:nvPr/>
        </p:nvSpPr>
        <p:spPr bwMode="ltGray">
          <a:xfrm>
            <a:off x="1558925" y="1247775"/>
            <a:ext cx="2239963" cy="2417763"/>
          </a:xfrm>
          <a:custGeom>
            <a:avLst/>
            <a:gdLst>
              <a:gd name="T0" fmla="*/ 1411 w 1411"/>
              <a:gd name="T1" fmla="*/ 1376 h 1523"/>
              <a:gd name="T2" fmla="*/ 843 w 1411"/>
              <a:gd name="T3" fmla="*/ 1491 h 1523"/>
              <a:gd name="T4" fmla="*/ 188 w 1411"/>
              <a:gd name="T5" fmla="*/ 1181 h 1523"/>
              <a:gd name="T6" fmla="*/ 99 w 1411"/>
              <a:gd name="T7" fmla="*/ 331 h 1523"/>
              <a:gd name="T8" fmla="*/ 785 w 1411"/>
              <a:gd name="T9" fmla="*/ 35 h 1523"/>
              <a:gd name="T10" fmla="*/ 1393 w 1411"/>
              <a:gd name="T11" fmla="*/ 118 h 1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11" h="1523">
                <a:moveTo>
                  <a:pt x="1411" y="1376"/>
                </a:moveTo>
                <a:cubicBezTo>
                  <a:pt x="1316" y="1395"/>
                  <a:pt x="1047" y="1523"/>
                  <a:pt x="843" y="1491"/>
                </a:cubicBezTo>
                <a:cubicBezTo>
                  <a:pt x="639" y="1459"/>
                  <a:pt x="312" y="1374"/>
                  <a:pt x="188" y="1181"/>
                </a:cubicBezTo>
                <a:cubicBezTo>
                  <a:pt x="64" y="988"/>
                  <a:pt x="0" y="522"/>
                  <a:pt x="99" y="331"/>
                </a:cubicBezTo>
                <a:cubicBezTo>
                  <a:pt x="198" y="140"/>
                  <a:pt x="569" y="70"/>
                  <a:pt x="785" y="35"/>
                </a:cubicBezTo>
                <a:cubicBezTo>
                  <a:pt x="1001" y="0"/>
                  <a:pt x="1266" y="101"/>
                  <a:pt x="1393" y="11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0310" name="Freeform 22"/>
          <p:cNvSpPr/>
          <p:nvPr/>
        </p:nvSpPr>
        <p:spPr bwMode="ltGray">
          <a:xfrm>
            <a:off x="4867275" y="2819400"/>
            <a:ext cx="844550" cy="739775"/>
          </a:xfrm>
          <a:custGeom>
            <a:avLst/>
            <a:gdLst>
              <a:gd name="T0" fmla="*/ 0 w 532"/>
              <a:gd name="T1" fmla="*/ 395 h 466"/>
              <a:gd name="T2" fmla="*/ 248 w 532"/>
              <a:gd name="T3" fmla="*/ 466 h 466"/>
              <a:gd name="T4" fmla="*/ 452 w 532"/>
              <a:gd name="T5" fmla="*/ 404 h 466"/>
              <a:gd name="T6" fmla="*/ 532 w 532"/>
              <a:gd name="T7" fmla="*/ 262 h 466"/>
              <a:gd name="T8" fmla="*/ 523 w 532"/>
              <a:gd name="T9" fmla="*/ 182 h 466"/>
              <a:gd name="T10" fmla="*/ 487 w 532"/>
              <a:gd name="T11" fmla="*/ 129 h 466"/>
              <a:gd name="T12" fmla="*/ 337 w 532"/>
              <a:gd name="T13" fmla="*/ 32 h 466"/>
              <a:gd name="T14" fmla="*/ 142 w 532"/>
              <a:gd name="T15" fmla="*/ 58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2" h="466">
                <a:moveTo>
                  <a:pt x="0" y="395"/>
                </a:moveTo>
                <a:cubicBezTo>
                  <a:pt x="82" y="416"/>
                  <a:pt x="168" y="438"/>
                  <a:pt x="248" y="466"/>
                </a:cubicBezTo>
                <a:cubicBezTo>
                  <a:pt x="311" y="455"/>
                  <a:pt x="399" y="443"/>
                  <a:pt x="452" y="404"/>
                </a:cubicBezTo>
                <a:cubicBezTo>
                  <a:pt x="500" y="369"/>
                  <a:pt x="518" y="316"/>
                  <a:pt x="532" y="262"/>
                </a:cubicBezTo>
                <a:cubicBezTo>
                  <a:pt x="529" y="235"/>
                  <a:pt x="532" y="207"/>
                  <a:pt x="523" y="182"/>
                </a:cubicBezTo>
                <a:cubicBezTo>
                  <a:pt x="516" y="162"/>
                  <a:pt x="499" y="147"/>
                  <a:pt x="487" y="129"/>
                </a:cubicBezTo>
                <a:cubicBezTo>
                  <a:pt x="447" y="70"/>
                  <a:pt x="402" y="55"/>
                  <a:pt x="337" y="32"/>
                </a:cubicBezTo>
                <a:cubicBezTo>
                  <a:pt x="152" y="41"/>
                  <a:pt x="203" y="0"/>
                  <a:pt x="142" y="5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10.8.3  </a:t>
            </a:r>
            <a:r>
              <a:rPr lang="zh-CN" altLang="en-US"/>
              <a:t>利用指针信息</a:t>
            </a:r>
            <a:endParaRPr lang="zh-CN" altLang="en-US"/>
          </a:p>
        </p:txBody>
      </p:sp>
      <p:sp>
        <p:nvSpPr>
          <p:cNvPr id="78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块</a:t>
            </a:r>
            <a:r>
              <a:rPr lang="en-US" altLang="zh-CN" sz="2800"/>
              <a:t>B</a:t>
            </a:r>
            <a:r>
              <a:rPr lang="zh-CN" altLang="en-US" sz="2800"/>
              <a:t>中引用了指针</a:t>
            </a:r>
            <a:r>
              <a:rPr lang="en-US" altLang="zh-CN" sz="2800"/>
              <a:t>p</a:t>
            </a:r>
            <a:r>
              <a:rPr lang="zh-CN" altLang="en-US" sz="2800"/>
              <a:t>，则可对引用之前的语句应用</a:t>
            </a:r>
            <a:r>
              <a:rPr lang="en-US" altLang="zh-CN" sz="2800"/>
              <a:t>trans</a:t>
            </a:r>
            <a:r>
              <a:rPr lang="en-US" altLang="zh-CN" sz="2800" baseline="-25000"/>
              <a:t>s</a:t>
            </a:r>
            <a:r>
              <a:rPr lang="zh-CN" altLang="en-US" sz="2800"/>
              <a:t>，获得语句级的指针信息</a:t>
            </a:r>
            <a:endParaRPr lang="zh-CN" altLang="en-US" sz="2800"/>
          </a:p>
          <a:p>
            <a:r>
              <a:rPr lang="zh-CN" altLang="en-US" sz="2800"/>
              <a:t>利用这些信息进行更精确的数据流分析</a:t>
            </a:r>
            <a:endParaRPr lang="zh-CN" altLang="en-US" sz="2800"/>
          </a:p>
          <a:p>
            <a:r>
              <a:rPr lang="zh-CN" altLang="en-US" sz="2800"/>
              <a:t>计算到达定义（</a:t>
            </a:r>
            <a:r>
              <a:rPr lang="en-US" altLang="zh-CN" sz="2800"/>
              <a:t>kill</a:t>
            </a:r>
            <a:r>
              <a:rPr lang="zh-CN" altLang="en-US" sz="2800"/>
              <a:t>和</a:t>
            </a:r>
            <a:r>
              <a:rPr lang="en-US" altLang="zh-CN" sz="2800"/>
              <a:t>gen</a:t>
            </a:r>
            <a:r>
              <a:rPr lang="zh-CN" altLang="en-US" sz="2800"/>
              <a:t>）</a:t>
            </a:r>
            <a:endParaRPr lang="zh-CN" altLang="en-US" sz="2800"/>
          </a:p>
          <a:p>
            <a:pPr lvl="1"/>
            <a:r>
              <a:rPr lang="zh-CN" altLang="en-US" sz="2400"/>
              <a:t>只有当确定</a:t>
            </a:r>
            <a:r>
              <a:rPr lang="en-US" altLang="zh-CN" sz="2400"/>
              <a:t>p</a:t>
            </a:r>
            <a:r>
              <a:rPr lang="zh-CN" altLang="en-US" sz="2400"/>
              <a:t>惟一指向</a:t>
            </a:r>
            <a:r>
              <a:rPr lang="en-US" altLang="zh-CN" sz="2400"/>
              <a:t>b</a:t>
            </a:r>
            <a:r>
              <a:rPr lang="zh-CN" altLang="en-US" sz="2400"/>
              <a:t>，且</a:t>
            </a:r>
            <a:r>
              <a:rPr lang="en-US" altLang="zh-CN" sz="2400"/>
              <a:t>b</a:t>
            </a:r>
            <a:r>
              <a:rPr lang="zh-CN" altLang="en-US" sz="2400"/>
              <a:t>不是数组时，才可得到结论：*</a:t>
            </a:r>
            <a:r>
              <a:rPr lang="en-US" altLang="zh-CN" sz="2400"/>
              <a:t>p=a</a:t>
            </a:r>
            <a:r>
              <a:rPr lang="zh-CN" altLang="en-US" sz="2400"/>
              <a:t>注销了</a:t>
            </a:r>
            <a:r>
              <a:rPr lang="en-US" altLang="zh-CN" sz="2400"/>
              <a:t>b</a:t>
            </a:r>
            <a:r>
              <a:rPr lang="zh-CN" altLang="en-US" sz="2400"/>
              <a:t>的定义</a:t>
            </a:r>
            <a:endParaRPr lang="zh-CN" altLang="en-US" sz="2400"/>
          </a:p>
          <a:p>
            <a:pPr lvl="1"/>
            <a:r>
              <a:rPr lang="en-US" altLang="zh-CN" sz="2400"/>
              <a:t>p</a:t>
            </a:r>
            <a:r>
              <a:rPr lang="zh-CN" altLang="en-US" sz="2400"/>
              <a:t>若指向多个变量，则认为*</a:t>
            </a:r>
            <a:r>
              <a:rPr lang="en-US" altLang="zh-CN" sz="2400"/>
              <a:t>p=a</a:t>
            </a:r>
            <a:r>
              <a:rPr lang="zh-CN" altLang="en-US" sz="2400"/>
              <a:t>对其中任何一个都没有注销</a:t>
            </a:r>
            <a:r>
              <a:rPr lang="en-US" altLang="zh-CN" sz="2400"/>
              <a:t>——</a:t>
            </a:r>
            <a:r>
              <a:rPr lang="zh-CN" altLang="en-US" sz="2400"/>
              <a:t>还是保守的</a:t>
            </a:r>
            <a:endParaRPr lang="zh-CN" altLang="en-US" sz="2400"/>
          </a:p>
          <a:p>
            <a:r>
              <a:rPr lang="zh-CN" altLang="en-US" sz="2800"/>
              <a:t>计算活跃变量（</a:t>
            </a:r>
            <a:r>
              <a:rPr lang="en-US" altLang="zh-CN" sz="2800"/>
              <a:t>def</a:t>
            </a:r>
            <a:r>
              <a:rPr lang="zh-CN" altLang="en-US" sz="2800"/>
              <a:t>和</a:t>
            </a:r>
            <a:r>
              <a:rPr lang="en-US" altLang="zh-CN" sz="2800"/>
              <a:t>use</a:t>
            </a:r>
            <a:r>
              <a:rPr lang="zh-CN" altLang="en-US" sz="2800"/>
              <a:t>）类似</a:t>
            </a:r>
            <a:endParaRPr lang="zh-CN" altLang="en-US" sz="280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10.8.4  </a:t>
            </a:r>
            <a:r>
              <a:rPr lang="zh-CN" altLang="en-US"/>
              <a:t>过程间的数据流分析</a:t>
            </a:r>
            <a:endParaRPr lang="zh-CN" altLang="en-US"/>
          </a:p>
        </p:txBody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首先确定一个过程对其他过程的</a:t>
            </a:r>
            <a:r>
              <a:rPr lang="en-US" altLang="zh-CN" sz="2800"/>
              <a:t>gen</a:t>
            </a:r>
            <a:r>
              <a:rPr lang="zh-CN" altLang="en-US" sz="2800"/>
              <a:t>、</a:t>
            </a:r>
            <a:r>
              <a:rPr lang="en-US" altLang="zh-CN" sz="2800"/>
              <a:t>kill</a:t>
            </a:r>
            <a:r>
              <a:rPr lang="zh-CN" altLang="en-US" sz="2800"/>
              <a:t>、</a:t>
            </a:r>
            <a:r>
              <a:rPr lang="en-US" altLang="zh-CN" sz="2800"/>
              <a:t>use</a:t>
            </a:r>
            <a:r>
              <a:rPr lang="zh-CN" altLang="en-US" sz="2800"/>
              <a:t>和</a:t>
            </a:r>
            <a:r>
              <a:rPr lang="en-US" altLang="zh-CN" sz="2800"/>
              <a:t>def</a:t>
            </a:r>
            <a:r>
              <a:rPr lang="zh-CN" altLang="en-US" sz="2800"/>
              <a:t>，然后独立计算每个过程的数据流信息</a:t>
            </a:r>
            <a:endParaRPr lang="zh-CN" altLang="en-US" sz="2800"/>
          </a:p>
          <a:p>
            <a:r>
              <a:rPr lang="zh-CN" altLang="en-US" sz="2800"/>
              <a:t>例</a:t>
            </a:r>
            <a:r>
              <a:rPr lang="en-US" altLang="zh-CN" sz="2800"/>
              <a:t>10.27  </a:t>
            </a:r>
            <a:r>
              <a:rPr lang="zh-CN" altLang="en-US" sz="2800"/>
              <a:t>注意参数互为别名的情况</a:t>
            </a:r>
            <a:endParaRPr lang="zh-CN" altLang="en-US" sz="2800"/>
          </a:p>
          <a:p>
            <a:pPr lvl="1"/>
            <a:r>
              <a:rPr lang="zh-CN" altLang="en-US" sz="2400"/>
              <a:t>右图为一个过程</a:t>
            </a:r>
            <a:r>
              <a:rPr lang="en-US" altLang="zh-CN" sz="2400"/>
              <a:t>p</a:t>
            </a:r>
            <a:r>
              <a:rPr lang="zh-CN" altLang="en-US" sz="2400"/>
              <a:t>的流图</a:t>
            </a:r>
            <a:endParaRPr lang="zh-CN" altLang="en-US" sz="2400"/>
          </a:p>
          <a:p>
            <a:pPr lvl="1"/>
            <a:r>
              <a:rPr lang="en-US" altLang="zh-CN" sz="2400"/>
              <a:t>x</a:t>
            </a:r>
            <a:r>
              <a:rPr lang="zh-CN" altLang="en-US" sz="2400"/>
              <a:t>、</a:t>
            </a:r>
            <a:r>
              <a:rPr lang="en-US" altLang="zh-CN" sz="2400"/>
              <a:t>y</a:t>
            </a:r>
            <a:r>
              <a:rPr lang="zh-CN" altLang="en-US" sz="2400"/>
              <a:t>为参数</a:t>
            </a:r>
            <a:endParaRPr lang="zh-CN" altLang="en-US" sz="2400"/>
          </a:p>
          <a:p>
            <a:pPr lvl="1"/>
            <a:r>
              <a:rPr lang="en-US" altLang="zh-CN" sz="2400"/>
              <a:t>B</a:t>
            </a:r>
            <a:r>
              <a:rPr lang="en-US" altLang="zh-CN" sz="2400" baseline="-25000"/>
              <a:t>1</a:t>
            </a:r>
            <a:r>
              <a:rPr lang="zh-CN" altLang="en-US" sz="2400"/>
              <a:t>中的</a:t>
            </a:r>
            <a:r>
              <a:rPr lang="en-US" altLang="zh-CN" sz="2400"/>
              <a:t>b+x</a:t>
            </a:r>
            <a:r>
              <a:rPr lang="zh-CN" altLang="en-US" sz="2400"/>
              <a:t>在</a:t>
            </a:r>
            <a:r>
              <a:rPr lang="en-US" altLang="zh-CN" sz="2400"/>
              <a:t>B</a:t>
            </a:r>
            <a:r>
              <a:rPr lang="en-US" altLang="zh-CN" sz="2400" baseline="-25000"/>
              <a:t>3</a:t>
            </a:r>
            <a:r>
              <a:rPr lang="zh-CN" altLang="en-US" sz="2400"/>
              <a:t>中是否可用？</a:t>
            </a:r>
            <a:endParaRPr lang="zh-CN" altLang="en-US" sz="2400"/>
          </a:p>
          <a:p>
            <a:pPr lvl="1"/>
            <a:r>
              <a:rPr lang="zh-CN" altLang="en-US" sz="2400"/>
              <a:t>取决于</a:t>
            </a:r>
            <a:r>
              <a:rPr lang="en-US" altLang="zh-CN" sz="2400"/>
              <a:t>x</a:t>
            </a:r>
            <a:r>
              <a:rPr lang="zh-CN" altLang="en-US" sz="2400"/>
              <a:t>、</a:t>
            </a:r>
            <a:r>
              <a:rPr lang="en-US" altLang="zh-CN" sz="2400"/>
              <a:t>b</a:t>
            </a:r>
            <a:r>
              <a:rPr lang="zh-CN" altLang="en-US" sz="2400"/>
              <a:t>与</a:t>
            </a:r>
            <a:r>
              <a:rPr lang="en-US" altLang="zh-CN" sz="2400"/>
              <a:t>y</a:t>
            </a:r>
            <a:r>
              <a:rPr lang="zh-CN" altLang="en-US" sz="2400"/>
              <a:t>是否互为别名</a:t>
            </a:r>
            <a:endParaRPr lang="zh-CN" altLang="en-US" sz="2400"/>
          </a:p>
        </p:txBody>
      </p:sp>
      <p:sp>
        <p:nvSpPr>
          <p:cNvPr id="782340" name="Text Box 4"/>
          <p:cNvSpPr txBox="1">
            <a:spLocks noChangeArrowheads="1"/>
          </p:cNvSpPr>
          <p:nvPr/>
        </p:nvSpPr>
        <p:spPr bwMode="ltGray">
          <a:xfrm>
            <a:off x="6858000" y="2986088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a := b + x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82341" name="Text Box 5"/>
          <p:cNvSpPr txBox="1">
            <a:spLocks noChangeArrowheads="1"/>
          </p:cNvSpPr>
          <p:nvPr/>
        </p:nvSpPr>
        <p:spPr bwMode="ltGray">
          <a:xfrm>
            <a:off x="6858000" y="3671888"/>
            <a:ext cx="10668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y := c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82342" name="Text Box 6"/>
          <p:cNvSpPr txBox="1">
            <a:spLocks noChangeArrowheads="1"/>
          </p:cNvSpPr>
          <p:nvPr/>
        </p:nvSpPr>
        <p:spPr bwMode="ltGray">
          <a:xfrm>
            <a:off x="6865938" y="4424363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d := b + x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82343" name="Line 7"/>
          <p:cNvSpPr>
            <a:spLocks noChangeShapeType="1"/>
          </p:cNvSpPr>
          <p:nvPr/>
        </p:nvSpPr>
        <p:spPr bwMode="ltGray">
          <a:xfrm>
            <a:off x="7391400" y="397668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2344" name="Line 8"/>
          <p:cNvSpPr>
            <a:spLocks noChangeShapeType="1"/>
          </p:cNvSpPr>
          <p:nvPr/>
        </p:nvSpPr>
        <p:spPr bwMode="ltGray">
          <a:xfrm flipH="1">
            <a:off x="7391400" y="331946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2346" name="Text Box 10"/>
          <p:cNvSpPr txBox="1">
            <a:spLocks noChangeArrowheads="1"/>
          </p:cNvSpPr>
          <p:nvPr/>
        </p:nvSpPr>
        <p:spPr bwMode="ltGray">
          <a:xfrm>
            <a:off x="8001000" y="29860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82347" name="Text Box 11"/>
          <p:cNvSpPr txBox="1">
            <a:spLocks noChangeArrowheads="1"/>
          </p:cNvSpPr>
          <p:nvPr/>
        </p:nvSpPr>
        <p:spPr bwMode="ltGray">
          <a:xfrm>
            <a:off x="8001000" y="3671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82348" name="Text Box 12"/>
          <p:cNvSpPr txBox="1">
            <a:spLocks noChangeArrowheads="1"/>
          </p:cNvSpPr>
          <p:nvPr/>
        </p:nvSpPr>
        <p:spPr bwMode="ltGray">
          <a:xfrm>
            <a:off x="8001000" y="4433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10.8.5  </a:t>
            </a:r>
            <a:r>
              <a:rPr lang="zh-CN" altLang="en-US" sz="4000"/>
              <a:t>带有过程调用的代码模型</a:t>
            </a:r>
            <a:endParaRPr lang="zh-CN" altLang="en-US" sz="4000"/>
          </a:p>
        </p:txBody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r>
              <a:rPr lang="zh-CN" altLang="en-US" sz="2800"/>
              <a:t>设定一种语言</a:t>
            </a:r>
            <a:endParaRPr lang="zh-CN" altLang="en-US" sz="2800"/>
          </a:p>
          <a:p>
            <a:pPr lvl="1"/>
            <a:r>
              <a:rPr lang="zh-CN" altLang="en-US" sz="2400"/>
              <a:t>允许递归，无块结构</a:t>
            </a:r>
            <a:r>
              <a:rPr lang="en-US" altLang="zh-CN" sz="2400"/>
              <a:t>——</a:t>
            </a:r>
            <a:r>
              <a:rPr lang="zh-CN" altLang="en-US" sz="2400"/>
              <a:t>过程可引用的变量只可能是全局变量和自身的局部变量</a:t>
            </a:r>
            <a:endParaRPr lang="zh-CN" altLang="en-US" sz="2400"/>
          </a:p>
          <a:p>
            <a:pPr lvl="1"/>
            <a:r>
              <a:rPr lang="zh-CN" altLang="en-US" sz="2400"/>
              <a:t>参数传递为传地址方式</a:t>
            </a:r>
            <a:endParaRPr lang="zh-CN" altLang="en-US" sz="2400"/>
          </a:p>
          <a:p>
            <a:pPr lvl="1"/>
            <a:r>
              <a:rPr lang="zh-CN" altLang="en-US" sz="2400"/>
              <a:t>每个过程只有一个入口和一个返回节点</a:t>
            </a:r>
            <a:endParaRPr lang="zh-CN" altLang="en-US" sz="2400"/>
          </a:p>
          <a:p>
            <a:r>
              <a:rPr lang="zh-CN" altLang="en-US" sz="2800"/>
              <a:t>过程</a:t>
            </a:r>
            <a:r>
              <a:rPr lang="en-US" altLang="zh-CN" sz="2800"/>
              <a:t>p</a:t>
            </a:r>
            <a:r>
              <a:rPr lang="zh-CN" altLang="en-US" sz="2800"/>
              <a:t>调用</a:t>
            </a:r>
            <a:r>
              <a:rPr lang="en-US" altLang="zh-CN" sz="2800"/>
              <a:t>q(u,v)</a:t>
            </a:r>
            <a:r>
              <a:rPr lang="zh-CN" altLang="en-US" sz="2800"/>
              <a:t>，</a:t>
            </a:r>
            <a:r>
              <a:rPr lang="en-US" altLang="zh-CN" sz="2800"/>
              <a:t>q</a:t>
            </a:r>
            <a:r>
              <a:rPr lang="zh-CN" altLang="en-US" sz="2800"/>
              <a:t>可能改变哪些变量？</a:t>
            </a:r>
            <a:endParaRPr lang="zh-CN" altLang="en-US" sz="2800"/>
          </a:p>
          <a:p>
            <a:pPr lvl="1"/>
            <a:r>
              <a:rPr lang="zh-CN" altLang="en-US" sz="2400"/>
              <a:t>只有全局变量和</a:t>
            </a:r>
            <a:r>
              <a:rPr lang="en-US" altLang="zh-CN" sz="2400"/>
              <a:t>u</a:t>
            </a:r>
            <a:r>
              <a:rPr lang="zh-CN" altLang="en-US" sz="2400"/>
              <a:t>、</a:t>
            </a:r>
            <a:r>
              <a:rPr lang="en-US" altLang="zh-CN" sz="2400"/>
              <a:t>v</a:t>
            </a:r>
            <a:r>
              <a:rPr lang="zh-CN" altLang="en-US" sz="2400"/>
              <a:t>，局部变量在</a:t>
            </a:r>
            <a:r>
              <a:rPr lang="en-US" altLang="zh-CN" sz="2400"/>
              <a:t>q</a:t>
            </a:r>
            <a:r>
              <a:rPr lang="zh-CN" altLang="en-US" sz="2400"/>
              <a:t>结束后生存期也结束了</a:t>
            </a:r>
            <a:endParaRPr lang="zh-CN" altLang="en-US" sz="2400"/>
          </a:p>
          <a:p>
            <a:pPr lvl="1"/>
            <a:r>
              <a:rPr lang="zh-CN" altLang="en-US" sz="2400"/>
              <a:t>只需检查</a:t>
            </a:r>
            <a:r>
              <a:rPr lang="en-US" altLang="zh-CN" sz="2400"/>
              <a:t>q</a:t>
            </a:r>
            <a:r>
              <a:rPr lang="zh-CN" altLang="en-US" sz="2400"/>
              <a:t>中对哪些全局变量和</a:t>
            </a:r>
            <a:r>
              <a:rPr lang="en-US" altLang="zh-CN" sz="2400"/>
              <a:t>u</a:t>
            </a:r>
            <a:r>
              <a:rPr lang="zh-CN" altLang="en-US" sz="2400"/>
              <a:t>、</a:t>
            </a:r>
            <a:r>
              <a:rPr lang="en-US" altLang="zh-CN" sz="2400"/>
              <a:t>v</a:t>
            </a:r>
            <a:r>
              <a:rPr lang="zh-CN" altLang="en-US" sz="2400"/>
              <a:t>进行了定义即可</a:t>
            </a:r>
            <a:endParaRPr lang="zh-CN" altLang="en-US" sz="2400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10.8.6  </a:t>
            </a:r>
            <a:r>
              <a:rPr lang="zh-CN" altLang="en-US"/>
              <a:t>别名的计算</a:t>
            </a:r>
            <a:endParaRPr lang="zh-CN" altLang="en-US"/>
          </a:p>
        </p:txBody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371600"/>
            <a:ext cx="7888288" cy="5257800"/>
          </a:xfrm>
        </p:spPr>
        <p:txBody>
          <a:bodyPr/>
          <a:lstStyle/>
          <a:p>
            <a:pPr marL="609600" indent="-609600"/>
            <a:r>
              <a:rPr lang="zh-CN" altLang="en-US" sz="2800"/>
              <a:t>别名</a:t>
            </a:r>
            <a:r>
              <a:rPr lang="en-US" altLang="zh-CN" sz="2800"/>
              <a:t>——</a:t>
            </a:r>
            <a:r>
              <a:rPr lang="en-US" altLang="zh-CN" sz="2800">
                <a:solidFill>
                  <a:srgbClr val="000000"/>
                </a:solidFill>
              </a:rPr>
              <a:t>≡</a:t>
            </a:r>
            <a:r>
              <a:rPr lang="zh-CN" altLang="en-US" sz="2800"/>
              <a:t>关系，具有传递性</a:t>
            </a:r>
            <a:r>
              <a:rPr lang="en-US" altLang="zh-CN" sz="2800"/>
              <a:t>——</a:t>
            </a:r>
            <a:r>
              <a:rPr lang="zh-CN" altLang="en-US" sz="2800"/>
              <a:t>所有变量分成若干等价类</a:t>
            </a:r>
            <a:endParaRPr lang="zh-CN" altLang="en-US" sz="28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算法</a:t>
            </a:r>
            <a:r>
              <a:rPr lang="en-US" altLang="zh-CN" sz="2400"/>
              <a:t>10.12  </a:t>
            </a:r>
            <a:r>
              <a:rPr lang="zh-CN" altLang="en-US" sz="2400"/>
              <a:t>简单别名计算</a:t>
            </a:r>
            <a:endParaRPr lang="zh-CN" altLang="en-US" sz="24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000"/>
              <a:t>输入：过程和全局变量集合</a:t>
            </a:r>
            <a:endParaRPr lang="zh-CN" altLang="en-US" sz="20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000"/>
              <a:t>输出：等价关系</a:t>
            </a:r>
            <a:r>
              <a:rPr lang="zh-CN" altLang="en-US" sz="2000">
                <a:solidFill>
                  <a:srgbClr val="000000"/>
                </a:solidFill>
              </a:rPr>
              <a:t>≡</a:t>
            </a:r>
            <a:r>
              <a:rPr lang="zh-CN" altLang="en-US" sz="2000"/>
              <a:t>：若</a:t>
            </a:r>
            <a:r>
              <a:rPr lang="en-US" altLang="zh-CN" sz="2000"/>
              <a:t>x</a:t>
            </a:r>
            <a:r>
              <a:rPr lang="zh-CN" altLang="en-US" sz="2000"/>
              <a:t>、</a:t>
            </a:r>
            <a:r>
              <a:rPr lang="en-US" altLang="zh-CN" sz="2000"/>
              <a:t>y</a:t>
            </a:r>
            <a:r>
              <a:rPr lang="zh-CN" altLang="en-US" sz="2000"/>
              <a:t>互为别名，</a:t>
            </a:r>
            <a:r>
              <a:rPr lang="en-US" altLang="zh-CN" sz="2000"/>
              <a:t>x</a:t>
            </a:r>
            <a:r>
              <a:rPr lang="en-US" altLang="zh-CN" sz="2000">
                <a:solidFill>
                  <a:srgbClr val="000000"/>
                </a:solidFill>
              </a:rPr>
              <a:t>≡</a:t>
            </a:r>
            <a:r>
              <a:rPr lang="en-US" altLang="zh-CN" sz="2000"/>
              <a:t>y</a:t>
            </a:r>
            <a:r>
              <a:rPr lang="zh-CN" altLang="en-US" sz="2000"/>
              <a:t>，反之不一定</a:t>
            </a:r>
            <a:endParaRPr lang="zh-CN" altLang="en-US" sz="20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000"/>
              <a:t>方法：</a:t>
            </a:r>
            <a:endParaRPr lang="zh-CN" altLang="en-US" sz="20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000"/>
              <a:t>若需要，将变量重新命名，使得任何过程使用相同的形参或局部变量标识符，也不允许局部变量、形参或全局变量共用同一个标识符</a:t>
            </a:r>
            <a:endParaRPr lang="zh-CN" altLang="en-US" sz="20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000"/>
              <a:t>若存在过程</a:t>
            </a:r>
            <a:r>
              <a:rPr lang="en-US" altLang="zh-CN" sz="2000"/>
              <a:t>p(x</a:t>
            </a:r>
            <a:r>
              <a:rPr lang="en-US" altLang="zh-CN" sz="2000" baseline="-25000"/>
              <a:t>1</a:t>
            </a:r>
            <a:r>
              <a:rPr lang="en-US" altLang="zh-CN" sz="2000"/>
              <a:t>, x</a:t>
            </a:r>
            <a:r>
              <a:rPr lang="en-US" altLang="zh-CN" sz="2000" baseline="-25000"/>
              <a:t>2</a:t>
            </a:r>
            <a:r>
              <a:rPr lang="en-US" altLang="zh-CN" sz="2000"/>
              <a:t>, …, x</a:t>
            </a:r>
            <a:r>
              <a:rPr lang="en-US" altLang="zh-CN" sz="2000" baseline="-25000"/>
              <a:t>n</a:t>
            </a:r>
            <a:r>
              <a:rPr lang="en-US" altLang="zh-CN" sz="2000"/>
              <a:t>)</a:t>
            </a:r>
            <a:r>
              <a:rPr lang="zh-CN" altLang="en-US" sz="2000"/>
              <a:t>及其调用</a:t>
            </a:r>
            <a:r>
              <a:rPr lang="en-US" altLang="zh-CN" sz="2000"/>
              <a:t>p(y</a:t>
            </a:r>
            <a:r>
              <a:rPr lang="en-US" altLang="zh-CN" sz="2000" baseline="-25000"/>
              <a:t>1</a:t>
            </a:r>
            <a:r>
              <a:rPr lang="en-US" altLang="zh-CN" sz="2000"/>
              <a:t>, y</a:t>
            </a:r>
            <a:r>
              <a:rPr lang="en-US" altLang="zh-CN" sz="2000" baseline="-25000"/>
              <a:t>2</a:t>
            </a:r>
            <a:r>
              <a:rPr lang="en-US" altLang="zh-CN" sz="2000"/>
              <a:t>, …, y</a:t>
            </a:r>
            <a:r>
              <a:rPr lang="en-US" altLang="zh-CN" sz="2000" baseline="-25000"/>
              <a:t>n</a:t>
            </a:r>
            <a:r>
              <a:rPr lang="en-US" altLang="zh-CN" sz="2000"/>
              <a:t>)</a:t>
            </a:r>
            <a:r>
              <a:rPr lang="zh-CN" altLang="en-US" sz="2000"/>
              <a:t>，则对所有的</a:t>
            </a:r>
            <a:r>
              <a:rPr lang="en-US" altLang="zh-CN" sz="2000"/>
              <a:t>i</a:t>
            </a:r>
            <a:r>
              <a:rPr lang="zh-CN" altLang="en-US" sz="2000"/>
              <a:t>，令</a:t>
            </a:r>
            <a:r>
              <a:rPr lang="en-US" altLang="zh-CN" sz="2000"/>
              <a:t>x</a:t>
            </a:r>
            <a:r>
              <a:rPr lang="en-US" altLang="zh-CN" sz="2000" baseline="-25000"/>
              <a:t>i </a:t>
            </a:r>
            <a:r>
              <a:rPr lang="en-US" altLang="zh-CN" sz="2000">
                <a:solidFill>
                  <a:srgbClr val="000000"/>
                </a:solidFill>
              </a:rPr>
              <a:t>≡y</a:t>
            </a:r>
            <a:r>
              <a:rPr lang="en-US" altLang="zh-CN" sz="2000" baseline="-25000">
                <a:solidFill>
                  <a:srgbClr val="000000"/>
                </a:solidFill>
              </a:rPr>
              <a:t>i</a:t>
            </a:r>
            <a:r>
              <a:rPr lang="en-US" altLang="zh-CN" sz="2000">
                <a:solidFill>
                  <a:srgbClr val="000000"/>
                </a:solidFill>
              </a:rPr>
              <a:t>——</a:t>
            </a:r>
            <a:r>
              <a:rPr lang="zh-CN" altLang="en-US" sz="2000">
                <a:solidFill>
                  <a:srgbClr val="000000"/>
                </a:solidFill>
              </a:rPr>
              <a:t>形参都可以成为实参的别名</a:t>
            </a:r>
            <a:endParaRPr lang="zh-CN" altLang="en-US" sz="2000">
              <a:solidFill>
                <a:srgbClr val="000000"/>
              </a:solidFill>
            </a:endParaRP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000">
                <a:solidFill>
                  <a:srgbClr val="000000"/>
                </a:solidFill>
              </a:rPr>
              <a:t>通过以下关系式求出≡在形－实参对应别名上的自反传递闭包</a:t>
            </a:r>
            <a:br>
              <a:rPr lang="zh-CN" altLang="en-US" sz="2000">
                <a:solidFill>
                  <a:srgbClr val="000000"/>
                </a:solidFill>
              </a:rPr>
            </a:br>
            <a:r>
              <a:rPr lang="en-US" altLang="zh-CN" sz="2000">
                <a:solidFill>
                  <a:srgbClr val="000000"/>
                </a:solidFill>
              </a:rPr>
              <a:t>a) </a:t>
            </a:r>
            <a:r>
              <a:rPr lang="zh-CN" altLang="en-US" sz="2000">
                <a:solidFill>
                  <a:srgbClr val="000000"/>
                </a:solidFill>
              </a:rPr>
              <a:t>若</a:t>
            </a:r>
            <a:r>
              <a:rPr lang="en-US" altLang="zh-CN" sz="2000">
                <a:solidFill>
                  <a:srgbClr val="000000"/>
                </a:solidFill>
              </a:rPr>
              <a:t>y≡x</a:t>
            </a:r>
            <a:r>
              <a:rPr lang="zh-CN" altLang="en-US" sz="2000">
                <a:solidFill>
                  <a:srgbClr val="000000"/>
                </a:solidFill>
              </a:rPr>
              <a:t>，则</a:t>
            </a:r>
            <a:r>
              <a:rPr lang="en-US" altLang="zh-CN" sz="2000">
                <a:solidFill>
                  <a:srgbClr val="000000"/>
                </a:solidFill>
              </a:rPr>
              <a:t>x≡y</a:t>
            </a:r>
            <a:br>
              <a:rPr lang="en-US" altLang="zh-CN" sz="2000">
                <a:solidFill>
                  <a:srgbClr val="000000"/>
                </a:solidFill>
              </a:rPr>
            </a:br>
            <a:r>
              <a:rPr lang="en-US" altLang="zh-CN" sz="2000">
                <a:solidFill>
                  <a:srgbClr val="000000"/>
                </a:solidFill>
              </a:rPr>
              <a:t>b) </a:t>
            </a:r>
            <a:r>
              <a:rPr lang="zh-CN" altLang="en-US" sz="2000">
                <a:solidFill>
                  <a:srgbClr val="000000"/>
                </a:solidFill>
              </a:rPr>
              <a:t>对任意</a:t>
            </a:r>
            <a:r>
              <a:rPr lang="en-US" altLang="zh-CN" sz="2000">
                <a:solidFill>
                  <a:srgbClr val="000000"/>
                </a:solidFill>
              </a:rPr>
              <a:t>y</a:t>
            </a:r>
            <a:r>
              <a:rPr lang="zh-CN" altLang="en-US" sz="2000">
                <a:solidFill>
                  <a:srgbClr val="000000"/>
                </a:solidFill>
              </a:rPr>
              <a:t>，若</a:t>
            </a:r>
            <a:r>
              <a:rPr lang="en-US" altLang="zh-CN" sz="2000">
                <a:solidFill>
                  <a:srgbClr val="000000"/>
                </a:solidFill>
              </a:rPr>
              <a:t>x≡y</a:t>
            </a:r>
            <a:r>
              <a:rPr lang="zh-CN" altLang="en-US" sz="2000">
                <a:solidFill>
                  <a:srgbClr val="000000"/>
                </a:solidFill>
              </a:rPr>
              <a:t>且</a:t>
            </a:r>
            <a:r>
              <a:rPr lang="en-US" altLang="zh-CN" sz="2000">
                <a:solidFill>
                  <a:srgbClr val="000000"/>
                </a:solidFill>
              </a:rPr>
              <a:t>y≡z</a:t>
            </a:r>
            <a:r>
              <a:rPr lang="zh-CN" altLang="en-US" sz="2000">
                <a:solidFill>
                  <a:srgbClr val="000000"/>
                </a:solidFill>
              </a:rPr>
              <a:t>，则</a:t>
            </a:r>
            <a:r>
              <a:rPr lang="en-US" altLang="zh-CN" sz="2000">
                <a:solidFill>
                  <a:srgbClr val="000000"/>
                </a:solidFill>
              </a:rPr>
              <a:t>x≡z</a:t>
            </a:r>
            <a:endParaRPr lang="en-US" altLang="zh-CN"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10.28</a:t>
            </a:r>
            <a:endParaRPr lang="en-US" altLang="zh-CN"/>
          </a:p>
        </p:txBody>
      </p:sp>
      <p:sp>
        <p:nvSpPr>
          <p:cNvPr id="78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3340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global g, h;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procedure main();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local i;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g := …;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one(h, i);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end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procedure one(w, x);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x := …;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two(w, w);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two(g, x);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end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procedure two(y, z);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local k;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h := …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one(k, y);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end</a:t>
            </a:r>
            <a:endParaRPr lang="en-US" altLang="zh-CN" sz="2000"/>
          </a:p>
        </p:txBody>
      </p:sp>
      <p:sp>
        <p:nvSpPr>
          <p:cNvPr id="785412" name="Text Box 4"/>
          <p:cNvSpPr txBox="1">
            <a:spLocks noChangeArrowheads="1"/>
          </p:cNvSpPr>
          <p:nvPr/>
        </p:nvSpPr>
        <p:spPr bwMode="ltGray">
          <a:xfrm>
            <a:off x="5105400" y="14478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aseline="0">
                <a:solidFill>
                  <a:srgbClr val="FF3300"/>
                </a:solidFill>
              </a:rPr>
              <a:t>h≡w, i≡x</a:t>
            </a:r>
            <a:endParaRPr lang="en-US" altLang="zh-CN" baseline="0">
              <a:solidFill>
                <a:srgbClr val="FF3300"/>
              </a:solidFill>
            </a:endParaRPr>
          </a:p>
        </p:txBody>
      </p:sp>
      <p:sp>
        <p:nvSpPr>
          <p:cNvPr id="785413" name="Line 5"/>
          <p:cNvSpPr>
            <a:spLocks noChangeShapeType="1"/>
          </p:cNvSpPr>
          <p:nvPr/>
        </p:nvSpPr>
        <p:spPr bwMode="ltGray">
          <a:xfrm flipH="1">
            <a:off x="3048000" y="1676400"/>
            <a:ext cx="2133600" cy="1143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5414" name="Text Box 6"/>
          <p:cNvSpPr txBox="1">
            <a:spLocks noChangeArrowheads="1"/>
          </p:cNvSpPr>
          <p:nvPr/>
        </p:nvSpPr>
        <p:spPr bwMode="ltGray">
          <a:xfrm>
            <a:off x="5334000" y="2590800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aseline="0">
                <a:solidFill>
                  <a:srgbClr val="FF3300"/>
                </a:solidFill>
              </a:rPr>
              <a:t>w≡y, w≡z</a:t>
            </a:r>
            <a:endParaRPr lang="en-US" altLang="zh-CN" baseline="0">
              <a:solidFill>
                <a:srgbClr val="FF3300"/>
              </a:solidFill>
            </a:endParaRPr>
          </a:p>
        </p:txBody>
      </p:sp>
      <p:sp>
        <p:nvSpPr>
          <p:cNvPr id="785415" name="Line 7"/>
          <p:cNvSpPr>
            <a:spLocks noChangeShapeType="1"/>
          </p:cNvSpPr>
          <p:nvPr/>
        </p:nvSpPr>
        <p:spPr bwMode="ltGray">
          <a:xfrm flipH="1">
            <a:off x="3276600" y="2819400"/>
            <a:ext cx="2133600" cy="1143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5416" name="Text Box 8"/>
          <p:cNvSpPr txBox="1">
            <a:spLocks noChangeArrowheads="1"/>
          </p:cNvSpPr>
          <p:nvPr/>
        </p:nvSpPr>
        <p:spPr bwMode="ltGray">
          <a:xfrm>
            <a:off x="5334000" y="2971800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aseline="0">
                <a:solidFill>
                  <a:srgbClr val="FF3300"/>
                </a:solidFill>
              </a:rPr>
              <a:t>w≡y, x≡z</a:t>
            </a:r>
            <a:endParaRPr lang="en-US" altLang="zh-CN" baseline="0">
              <a:solidFill>
                <a:srgbClr val="FF3300"/>
              </a:solidFill>
            </a:endParaRPr>
          </a:p>
        </p:txBody>
      </p:sp>
      <p:sp>
        <p:nvSpPr>
          <p:cNvPr id="785417" name="Line 9"/>
          <p:cNvSpPr>
            <a:spLocks noChangeShapeType="1"/>
          </p:cNvSpPr>
          <p:nvPr/>
        </p:nvSpPr>
        <p:spPr bwMode="ltGray">
          <a:xfrm flipH="1">
            <a:off x="3276600" y="3200400"/>
            <a:ext cx="2133600" cy="1143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5418" name="Text Box 10"/>
          <p:cNvSpPr txBox="1">
            <a:spLocks noChangeArrowheads="1"/>
          </p:cNvSpPr>
          <p:nvPr/>
        </p:nvSpPr>
        <p:spPr bwMode="ltGray">
          <a:xfrm>
            <a:off x="5257800" y="44196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aseline="0">
                <a:solidFill>
                  <a:srgbClr val="FF3300"/>
                </a:solidFill>
              </a:rPr>
              <a:t>k≡w, y≡x</a:t>
            </a:r>
            <a:endParaRPr lang="en-US" altLang="zh-CN" baseline="0">
              <a:solidFill>
                <a:srgbClr val="FF3300"/>
              </a:solidFill>
            </a:endParaRPr>
          </a:p>
        </p:txBody>
      </p:sp>
      <p:sp>
        <p:nvSpPr>
          <p:cNvPr id="785419" name="Line 11"/>
          <p:cNvSpPr>
            <a:spLocks noChangeShapeType="1"/>
          </p:cNvSpPr>
          <p:nvPr/>
        </p:nvSpPr>
        <p:spPr bwMode="ltGray">
          <a:xfrm flipH="1">
            <a:off x="3200400" y="4648200"/>
            <a:ext cx="2133600" cy="1143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5420" name="Text Box 12"/>
          <p:cNvSpPr txBox="1">
            <a:spLocks noChangeArrowheads="1"/>
          </p:cNvSpPr>
          <p:nvPr/>
        </p:nvSpPr>
        <p:spPr bwMode="ltGray">
          <a:xfrm>
            <a:off x="5029200" y="5562600"/>
            <a:ext cx="3581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aseline="0">
                <a:solidFill>
                  <a:srgbClr val="FF3300"/>
                </a:solidFill>
              </a:rPr>
              <a:t>所有变量都可能是另一个变量的别名！</a:t>
            </a:r>
            <a:endParaRPr lang="zh-CN" altLang="en-US" baseline="0">
              <a:solidFill>
                <a:srgbClr val="FF3300"/>
              </a:solidFill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10.8.7  </a:t>
            </a:r>
            <a:r>
              <a:rPr lang="zh-CN" altLang="en-US" sz="3600"/>
              <a:t>存在过程调用时数据流分析</a:t>
            </a:r>
            <a:endParaRPr lang="zh-CN" altLang="en-US" sz="3600"/>
          </a:p>
        </p:txBody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371600"/>
            <a:ext cx="8116888" cy="4724400"/>
          </a:xfrm>
        </p:spPr>
        <p:txBody>
          <a:bodyPr/>
          <a:lstStyle/>
          <a:p>
            <a:pPr marL="609600" indent="-609600"/>
            <a:r>
              <a:rPr lang="en-US" altLang="zh-CN" sz="2800"/>
              <a:t>change[p]</a:t>
            </a:r>
            <a:r>
              <a:rPr lang="zh-CN" altLang="en-US" sz="2800"/>
              <a:t>：</a:t>
            </a:r>
            <a:r>
              <a:rPr lang="en-US" altLang="zh-CN" sz="2800"/>
              <a:t>p</a:t>
            </a:r>
            <a:r>
              <a:rPr lang="zh-CN" altLang="en-US" sz="2800"/>
              <a:t>可能改变的变量集合</a:t>
            </a:r>
            <a:endParaRPr lang="zh-CN" altLang="en-US" sz="2800"/>
          </a:p>
          <a:p>
            <a:pPr marL="609600" indent="-609600"/>
            <a:r>
              <a:rPr lang="en-US" altLang="zh-CN" sz="2800"/>
              <a:t>def[p]</a:t>
            </a:r>
            <a:r>
              <a:rPr lang="zh-CN" altLang="en-US" sz="2800"/>
              <a:t>：</a:t>
            </a:r>
            <a:r>
              <a:rPr lang="en-US" altLang="zh-CN" sz="2800"/>
              <a:t>p</a:t>
            </a:r>
            <a:r>
              <a:rPr lang="zh-CN" altLang="en-US" sz="2800"/>
              <a:t>中显式定义的全局变量及其形参</a:t>
            </a:r>
            <a:endParaRPr lang="zh-CN" altLang="en-US" sz="2800"/>
          </a:p>
          <a:p>
            <a:pPr marL="609600" indent="-609600"/>
            <a:r>
              <a:rPr lang="en-US" altLang="zh-CN" sz="2800"/>
              <a:t>change[p] = def[p]</a:t>
            </a:r>
            <a:r>
              <a:rPr lang="en-US" altLang="zh-CN" sz="2800">
                <a:latin typeface="宋体" panose="02010600030101010101" pitchFamily="2" charset="-122"/>
              </a:rPr>
              <a:t>∪</a:t>
            </a:r>
            <a:r>
              <a:rPr lang="en-US" altLang="zh-CN" sz="2800"/>
              <a:t>A </a:t>
            </a:r>
            <a:r>
              <a:rPr lang="en-US" altLang="zh-CN" sz="2800">
                <a:latin typeface="宋体" panose="02010600030101010101" pitchFamily="2" charset="-122"/>
              </a:rPr>
              <a:t>∪</a:t>
            </a:r>
            <a:r>
              <a:rPr lang="en-US" altLang="zh-CN" sz="2800"/>
              <a:t>G</a:t>
            </a:r>
            <a:endParaRPr lang="en-US" altLang="zh-CN" sz="28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en-US" altLang="zh-CN" sz="2800"/>
              <a:t>A={a | a</a:t>
            </a:r>
            <a:r>
              <a:rPr lang="zh-CN" altLang="en-US" sz="2800"/>
              <a:t>是全局变量或</a:t>
            </a:r>
            <a:r>
              <a:rPr lang="en-US" altLang="zh-CN" sz="2800"/>
              <a:t>p</a:t>
            </a:r>
            <a:r>
              <a:rPr lang="zh-CN" altLang="en-US" sz="2800"/>
              <a:t>的形参，使得，对某个过程</a:t>
            </a:r>
            <a:r>
              <a:rPr lang="en-US" altLang="zh-CN" sz="2800"/>
              <a:t>q</a:t>
            </a:r>
            <a:r>
              <a:rPr lang="zh-CN" altLang="en-US" sz="2800"/>
              <a:t>和整数</a:t>
            </a:r>
            <a:r>
              <a:rPr lang="en-US" altLang="zh-CN" sz="2800"/>
              <a:t>i</a:t>
            </a:r>
            <a:r>
              <a:rPr lang="zh-CN" altLang="en-US" sz="2800"/>
              <a:t>，</a:t>
            </a:r>
            <a:r>
              <a:rPr lang="en-US" altLang="zh-CN" sz="2800"/>
              <a:t>p</a:t>
            </a:r>
            <a:r>
              <a:rPr lang="zh-CN" altLang="en-US" sz="2800"/>
              <a:t>调用</a:t>
            </a:r>
            <a:r>
              <a:rPr lang="en-US" altLang="zh-CN" sz="2800"/>
              <a:t>q</a:t>
            </a:r>
            <a:r>
              <a:rPr lang="zh-CN" altLang="en-US" sz="2800"/>
              <a:t>时将</a:t>
            </a:r>
            <a:r>
              <a:rPr lang="en-US" altLang="zh-CN" sz="2800"/>
              <a:t>a</a:t>
            </a:r>
            <a:r>
              <a:rPr lang="zh-CN" altLang="en-US" sz="2800"/>
              <a:t>作为第</a:t>
            </a:r>
            <a:r>
              <a:rPr lang="en-US" altLang="zh-CN" sz="2800"/>
              <a:t>i</a:t>
            </a:r>
            <a:r>
              <a:rPr lang="zh-CN" altLang="en-US" sz="2800"/>
              <a:t>个实参，且</a:t>
            </a:r>
            <a:r>
              <a:rPr lang="en-US" altLang="zh-CN" sz="2800"/>
              <a:t>q</a:t>
            </a:r>
            <a:r>
              <a:rPr lang="zh-CN" altLang="en-US" sz="2800"/>
              <a:t>的的</a:t>
            </a:r>
            <a:r>
              <a:rPr lang="en-US" altLang="zh-CN" sz="2800"/>
              <a:t>i</a:t>
            </a:r>
            <a:r>
              <a:rPr lang="zh-CN" altLang="en-US" sz="2800"/>
              <a:t>个形参在</a:t>
            </a:r>
            <a:r>
              <a:rPr lang="en-US" altLang="zh-CN" sz="2800"/>
              <a:t>change[p]</a:t>
            </a:r>
            <a:r>
              <a:rPr lang="zh-CN" altLang="en-US" sz="2800"/>
              <a:t>中</a:t>
            </a:r>
            <a:r>
              <a:rPr lang="en-US" altLang="zh-CN" sz="2800"/>
              <a:t>}</a:t>
            </a:r>
            <a:endParaRPr lang="en-US" altLang="zh-CN" sz="28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en-US" altLang="zh-CN" sz="2800"/>
              <a:t>G={g | g</a:t>
            </a:r>
            <a:r>
              <a:rPr lang="zh-CN" altLang="en-US" sz="2800"/>
              <a:t>是</a:t>
            </a:r>
            <a:r>
              <a:rPr lang="en-US" altLang="zh-CN" sz="2800"/>
              <a:t>change[q]</a:t>
            </a:r>
            <a:r>
              <a:rPr lang="zh-CN" altLang="en-US" sz="2800"/>
              <a:t>中的全局变量，且</a:t>
            </a:r>
            <a:r>
              <a:rPr lang="en-US" altLang="zh-CN" sz="2800"/>
              <a:t>p</a:t>
            </a:r>
            <a:r>
              <a:rPr lang="zh-CN" altLang="en-US" sz="2800"/>
              <a:t>调用了</a:t>
            </a:r>
            <a:r>
              <a:rPr lang="en-US" altLang="zh-CN" sz="2800"/>
              <a:t>q}</a:t>
            </a:r>
            <a:endParaRPr lang="en-US" altLang="zh-CN" sz="2800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10.13</a:t>
            </a:r>
            <a:endParaRPr lang="en-US" altLang="zh-CN"/>
          </a:p>
        </p:txBody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输入：过程</a:t>
            </a:r>
            <a:r>
              <a:rPr lang="en-US" altLang="zh-CN" sz="2400"/>
              <a:t>p</a:t>
            </a:r>
            <a:r>
              <a:rPr lang="en-US" altLang="zh-CN" sz="2400" baseline="-25000"/>
              <a:t>1</a:t>
            </a:r>
            <a:r>
              <a:rPr lang="en-US" altLang="zh-CN" sz="2400"/>
              <a:t>, p</a:t>
            </a:r>
            <a:r>
              <a:rPr lang="en-US" altLang="zh-CN" sz="2400" baseline="-25000"/>
              <a:t>2</a:t>
            </a:r>
            <a:r>
              <a:rPr lang="en-US" altLang="zh-CN" sz="2400"/>
              <a:t>, …, p</a:t>
            </a:r>
            <a:r>
              <a:rPr lang="en-US" altLang="zh-CN" sz="2400" baseline="-25000"/>
              <a:t>n</a:t>
            </a:r>
            <a:r>
              <a:rPr lang="zh-CN" altLang="en-US" sz="2400"/>
              <a:t>。如果调用图（节点表示过程，</a:t>
            </a:r>
            <a:r>
              <a:rPr lang="en-US" altLang="zh-CN" sz="2400"/>
              <a:t>p</a:t>
            </a:r>
            <a:r>
              <a:rPr lang="en-US" altLang="zh-CN" sz="2400">
                <a:sym typeface="Wingdings" panose="05000000000000000000" pitchFamily="2" charset="2"/>
              </a:rPr>
              <a:t>q</a:t>
            </a:r>
            <a:r>
              <a:rPr lang="zh-CN" altLang="en-US" sz="2400">
                <a:sym typeface="Wingdings" panose="05000000000000000000" pitchFamily="2" charset="2"/>
              </a:rPr>
              <a:t>的边表示</a:t>
            </a:r>
            <a:r>
              <a:rPr lang="en-US" altLang="zh-CN" sz="2400">
                <a:sym typeface="Wingdings" panose="05000000000000000000" pitchFamily="2" charset="2"/>
              </a:rPr>
              <a:t>p</a:t>
            </a:r>
            <a:r>
              <a:rPr lang="zh-CN" altLang="en-US" sz="2400">
                <a:sym typeface="Wingdings" panose="05000000000000000000" pitchFamily="2" charset="2"/>
              </a:rPr>
              <a:t>调用</a:t>
            </a:r>
            <a:r>
              <a:rPr lang="en-US" altLang="zh-CN" sz="2400">
                <a:sym typeface="Wingdings" panose="05000000000000000000" pitchFamily="2" charset="2"/>
              </a:rPr>
              <a:t>q</a:t>
            </a:r>
            <a:r>
              <a:rPr lang="zh-CN" altLang="en-US" sz="2400">
                <a:sym typeface="Wingdings" panose="05000000000000000000" pitchFamily="2" charset="2"/>
              </a:rPr>
              <a:t>）是一个无环图，假设仅当</a:t>
            </a:r>
            <a:r>
              <a:rPr lang="en-US" altLang="zh-CN" sz="2400">
                <a:sym typeface="Wingdings" panose="05000000000000000000" pitchFamily="2" charset="2"/>
              </a:rPr>
              <a:t>j&lt;i</a:t>
            </a:r>
            <a:r>
              <a:rPr lang="zh-CN" altLang="en-US" sz="2400">
                <a:sym typeface="Wingdings" panose="05000000000000000000" pitchFamily="2" charset="2"/>
              </a:rPr>
              <a:t>时</a:t>
            </a:r>
            <a:r>
              <a:rPr lang="en-US" altLang="zh-CN" sz="2400">
                <a:sym typeface="Wingdings" panose="05000000000000000000" pitchFamily="2" charset="2"/>
              </a:rPr>
              <a:t>p</a:t>
            </a:r>
            <a:r>
              <a:rPr lang="en-US" altLang="zh-CN" sz="2400" baseline="-25000">
                <a:sym typeface="Wingdings" panose="05000000000000000000" pitchFamily="2" charset="2"/>
              </a:rPr>
              <a:t>i</a:t>
            </a:r>
            <a:r>
              <a:rPr lang="zh-CN" altLang="en-US" sz="2400">
                <a:sym typeface="Wingdings" panose="05000000000000000000" pitchFamily="2" charset="2"/>
              </a:rPr>
              <a:t>才调用</a:t>
            </a:r>
            <a:r>
              <a:rPr lang="en-US" altLang="zh-CN" sz="2400">
                <a:sym typeface="Wingdings" panose="05000000000000000000" pitchFamily="2" charset="2"/>
              </a:rPr>
              <a:t>p</a:t>
            </a:r>
            <a:r>
              <a:rPr lang="en-US" altLang="zh-CN" sz="2400" baseline="-25000">
                <a:sym typeface="Wingdings" panose="05000000000000000000" pitchFamily="2" charset="2"/>
              </a:rPr>
              <a:t>j</a:t>
            </a:r>
            <a:r>
              <a:rPr lang="zh-CN" altLang="en-US" sz="2400">
                <a:sym typeface="Wingdings" panose="05000000000000000000" pitchFamily="2" charset="2"/>
              </a:rPr>
              <a:t>。否则，对过程间的调用顺序不做任何假设</a:t>
            </a:r>
            <a:endParaRPr lang="zh-CN" altLang="en-US" sz="2400">
              <a:sym typeface="Wingdings" panose="05000000000000000000" pitchFamily="2" charset="2"/>
            </a:endParaRP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>
                <a:sym typeface="Wingdings" panose="05000000000000000000" pitchFamily="2" charset="2"/>
              </a:rPr>
              <a:t>输出：对每个过程</a:t>
            </a:r>
            <a:r>
              <a:rPr lang="en-US" altLang="zh-CN" sz="2400">
                <a:sym typeface="Wingdings" panose="05000000000000000000" pitchFamily="2" charset="2"/>
              </a:rPr>
              <a:t>p</a:t>
            </a:r>
            <a:r>
              <a:rPr lang="zh-CN" altLang="en-US" sz="2400">
                <a:sym typeface="Wingdings" panose="05000000000000000000" pitchFamily="2" charset="2"/>
              </a:rPr>
              <a:t>，给出</a:t>
            </a:r>
            <a:r>
              <a:rPr lang="en-US" altLang="zh-CN" sz="2400">
                <a:sym typeface="Wingdings" panose="05000000000000000000" pitchFamily="2" charset="2"/>
              </a:rPr>
              <a:t>change[p]</a:t>
            </a:r>
            <a:r>
              <a:rPr lang="zh-CN" altLang="en-US" sz="2400">
                <a:sym typeface="Wingdings" panose="05000000000000000000" pitchFamily="2" charset="2"/>
              </a:rPr>
              <a:t>，即并非通过别名改变而是被</a:t>
            </a:r>
            <a:r>
              <a:rPr lang="en-US" altLang="zh-CN" sz="2400">
                <a:sym typeface="Wingdings" panose="05000000000000000000" pitchFamily="2" charset="2"/>
              </a:rPr>
              <a:t>p</a:t>
            </a:r>
            <a:r>
              <a:rPr lang="zh-CN" altLang="en-US" sz="2400">
                <a:sym typeface="Wingdings" panose="05000000000000000000" pitchFamily="2" charset="2"/>
              </a:rPr>
              <a:t>显示改变的的全局变量和</a:t>
            </a:r>
            <a:r>
              <a:rPr lang="en-US" altLang="zh-CN" sz="2400">
                <a:sym typeface="Wingdings" panose="05000000000000000000" pitchFamily="2" charset="2"/>
              </a:rPr>
              <a:t>p</a:t>
            </a:r>
            <a:r>
              <a:rPr lang="zh-CN" altLang="en-US" sz="2400">
                <a:sym typeface="Wingdings" panose="05000000000000000000" pitchFamily="2" charset="2"/>
              </a:rPr>
              <a:t>的形参的集合</a:t>
            </a:r>
            <a:endParaRPr lang="zh-CN" altLang="en-US" sz="2400">
              <a:sym typeface="Wingdings" panose="05000000000000000000" pitchFamily="2" charset="2"/>
            </a:endParaRP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>
                <a:sym typeface="Wingdings" panose="05000000000000000000" pitchFamily="2" charset="2"/>
              </a:rPr>
              <a:t>方法：</a:t>
            </a:r>
            <a:endParaRPr lang="zh-CN" altLang="en-US" sz="2400">
              <a:sym typeface="Wingdings" panose="05000000000000000000" pitchFamily="2" charset="2"/>
            </a:endParaRP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400"/>
              <a:t>通过检查，对每个过程</a:t>
            </a:r>
            <a:r>
              <a:rPr lang="en-US" altLang="zh-CN" sz="2400"/>
              <a:t>p</a:t>
            </a:r>
            <a:r>
              <a:rPr lang="zh-CN" altLang="en-US" sz="2400"/>
              <a:t>，计算</a:t>
            </a:r>
            <a:r>
              <a:rPr lang="en-US" altLang="zh-CN" sz="2400"/>
              <a:t>def[p]</a:t>
            </a:r>
            <a:endParaRPr lang="en-US" altLang="zh-CN" sz="24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400"/>
              <a:t>执行以下程序</a:t>
            </a:r>
            <a:endParaRPr lang="zh-CN" altLang="en-US" sz="2400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计算</a:t>
            </a:r>
            <a:r>
              <a:rPr lang="en-US" altLang="zh-CN"/>
              <a:t>change</a:t>
            </a:r>
            <a:r>
              <a:rPr lang="zh-CN" altLang="en-US"/>
              <a:t>的迭代算法</a:t>
            </a:r>
            <a:endParaRPr lang="zh-CN" altLang="en-US"/>
          </a:p>
        </p:txBody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371600"/>
            <a:ext cx="8040688" cy="5181600"/>
          </a:xfrm>
        </p:spPr>
        <p:txBody>
          <a:bodyPr/>
          <a:lstStyle/>
          <a:p>
            <a:pPr marL="609600" indent="-609600">
              <a:buFont typeface="Wingdings" panose="05000000000000000000" pitchFamily="2" charset="2"/>
              <a:buAutoNum type="arabicParenBoth"/>
            </a:pPr>
            <a:r>
              <a:rPr lang="en-US" altLang="zh-CN" sz="2000"/>
              <a:t>for </a:t>
            </a:r>
            <a:r>
              <a:rPr lang="zh-CN" altLang="en-US" sz="2000"/>
              <a:t>每个过程</a:t>
            </a:r>
            <a:r>
              <a:rPr lang="en-US" altLang="zh-CN" sz="2000"/>
              <a:t>p do change[p] := def[p];</a:t>
            </a:r>
            <a:endParaRPr lang="en-US" altLang="zh-CN" sz="2000"/>
          </a:p>
          <a:p>
            <a:pPr marL="609600" indent="-609600">
              <a:buFont typeface="Wingdings" panose="05000000000000000000" pitchFamily="2" charset="2"/>
              <a:buAutoNum type="arabicParenBoth"/>
            </a:pPr>
            <a:r>
              <a:rPr lang="en-US" altLang="zh-CN" sz="2000"/>
              <a:t>while change[p]</a:t>
            </a:r>
            <a:r>
              <a:rPr lang="zh-CN" altLang="en-US" sz="2000"/>
              <a:t>发生变化 </a:t>
            </a:r>
            <a:r>
              <a:rPr lang="en-US" altLang="zh-CN" sz="2000"/>
              <a:t>do</a:t>
            </a:r>
            <a:endParaRPr lang="en-US" altLang="zh-CN" sz="2000"/>
          </a:p>
          <a:p>
            <a:pPr marL="609600" indent="-609600">
              <a:buFont typeface="Wingdings" panose="05000000000000000000" pitchFamily="2" charset="2"/>
              <a:buAutoNum type="arabicParenBoth"/>
            </a:pPr>
            <a:r>
              <a:rPr lang="en-US" altLang="zh-CN" sz="2000"/>
              <a:t>   for i := 1 to n do</a:t>
            </a:r>
            <a:endParaRPr lang="en-US" altLang="zh-CN" sz="2000"/>
          </a:p>
          <a:p>
            <a:pPr marL="609600" indent="-609600">
              <a:buFont typeface="Wingdings" panose="05000000000000000000" pitchFamily="2" charset="2"/>
              <a:buAutoNum type="arabicParenBoth"/>
            </a:pPr>
            <a:r>
              <a:rPr lang="en-US" altLang="zh-CN" sz="2000"/>
              <a:t>      for p</a:t>
            </a:r>
            <a:r>
              <a:rPr lang="en-US" altLang="zh-CN" sz="2000" baseline="-25000"/>
              <a:t>i</a:t>
            </a:r>
            <a:r>
              <a:rPr lang="en-US" altLang="zh-CN" sz="2000"/>
              <a:t> </a:t>
            </a:r>
            <a:r>
              <a:rPr lang="zh-CN" altLang="en-US" sz="2000"/>
              <a:t>调用的每个过程</a:t>
            </a:r>
            <a:r>
              <a:rPr lang="en-US" altLang="zh-CN" sz="2000"/>
              <a:t>q do begin</a:t>
            </a:r>
            <a:endParaRPr lang="en-US" altLang="zh-CN" sz="2000"/>
          </a:p>
          <a:p>
            <a:pPr marL="609600" indent="-609600">
              <a:buFont typeface="Wingdings" panose="05000000000000000000" pitchFamily="2" charset="2"/>
              <a:buAutoNum type="arabicParenBoth"/>
            </a:pPr>
            <a:r>
              <a:rPr lang="en-US" altLang="zh-CN" sz="2000"/>
              <a:t>         </a:t>
            </a:r>
            <a:r>
              <a:rPr lang="zh-CN" altLang="en-US" sz="2000"/>
              <a:t>将</a:t>
            </a:r>
            <a:r>
              <a:rPr lang="en-US" altLang="zh-CN" sz="2000"/>
              <a:t>change[q]</a:t>
            </a:r>
            <a:r>
              <a:rPr lang="zh-CN" altLang="en-US" sz="2000"/>
              <a:t>中的所有全局变量添加到</a:t>
            </a:r>
            <a:r>
              <a:rPr lang="en-US" altLang="zh-CN" sz="2000"/>
              <a:t>change[p</a:t>
            </a:r>
            <a:r>
              <a:rPr lang="en-US" altLang="zh-CN" sz="2000" baseline="-25000"/>
              <a:t>i</a:t>
            </a:r>
            <a:r>
              <a:rPr lang="en-US" altLang="zh-CN" sz="2000"/>
              <a:t>]</a:t>
            </a:r>
            <a:r>
              <a:rPr lang="zh-CN" altLang="en-US" sz="2000"/>
              <a:t>中</a:t>
            </a:r>
            <a:r>
              <a:rPr lang="en-US" altLang="zh-CN" sz="2000"/>
              <a:t>;</a:t>
            </a:r>
            <a:endParaRPr lang="en-US" altLang="zh-CN" sz="2000"/>
          </a:p>
          <a:p>
            <a:pPr marL="609600" indent="-609600">
              <a:buFont typeface="Wingdings" panose="05000000000000000000" pitchFamily="2" charset="2"/>
              <a:buAutoNum type="arabicParenBoth"/>
            </a:pPr>
            <a:r>
              <a:rPr lang="en-US" altLang="zh-CN" sz="2000"/>
              <a:t>         for q</a:t>
            </a:r>
            <a:r>
              <a:rPr lang="zh-CN" altLang="en-US" sz="2000"/>
              <a:t>的每个形式参数</a:t>
            </a:r>
            <a:r>
              <a:rPr lang="en-US" altLang="zh-CN" sz="2000"/>
              <a:t>x</a:t>
            </a:r>
            <a:r>
              <a:rPr lang="zh-CN" altLang="en-US" sz="2000"/>
              <a:t>（第</a:t>
            </a:r>
            <a:r>
              <a:rPr lang="en-US" altLang="zh-CN" sz="2000"/>
              <a:t>j</a:t>
            </a:r>
            <a:r>
              <a:rPr lang="zh-CN" altLang="en-US" sz="2000"/>
              <a:t>个）</a:t>
            </a:r>
            <a:r>
              <a:rPr lang="en-US" altLang="zh-CN" sz="2000"/>
              <a:t>do</a:t>
            </a:r>
            <a:endParaRPr lang="en-US" altLang="zh-CN" sz="2000"/>
          </a:p>
          <a:p>
            <a:pPr marL="609600" indent="-609600">
              <a:buFont typeface="Wingdings" panose="05000000000000000000" pitchFamily="2" charset="2"/>
              <a:buAutoNum type="arabicParenBoth"/>
            </a:pPr>
            <a:r>
              <a:rPr lang="en-US" altLang="zh-CN" sz="2000"/>
              <a:t>            if x</a:t>
            </a:r>
            <a:r>
              <a:rPr lang="zh-CN" altLang="en-US" sz="2000"/>
              <a:t>在</a:t>
            </a:r>
            <a:r>
              <a:rPr lang="en-US" altLang="zh-CN" sz="2000"/>
              <a:t>change[q]</a:t>
            </a:r>
            <a:r>
              <a:rPr lang="zh-CN" altLang="en-US" sz="2000"/>
              <a:t>中 </a:t>
            </a:r>
            <a:r>
              <a:rPr lang="en-US" altLang="zh-CN" sz="2000"/>
              <a:t>then</a:t>
            </a:r>
            <a:endParaRPr lang="en-US" altLang="zh-CN" sz="2000"/>
          </a:p>
          <a:p>
            <a:pPr marL="609600" indent="-609600">
              <a:buFont typeface="Wingdings" panose="05000000000000000000" pitchFamily="2" charset="2"/>
              <a:buAutoNum type="arabicParenBoth"/>
            </a:pPr>
            <a:r>
              <a:rPr lang="en-US" altLang="zh-CN" sz="2000"/>
              <a:t>               for p</a:t>
            </a:r>
            <a:r>
              <a:rPr lang="en-US" altLang="zh-CN" sz="2000" baseline="-25000"/>
              <a:t>i</a:t>
            </a:r>
            <a:r>
              <a:rPr lang="zh-CN" altLang="en-US" sz="2000"/>
              <a:t>对</a:t>
            </a:r>
            <a:r>
              <a:rPr lang="en-US" altLang="zh-CN" sz="2000"/>
              <a:t>q</a:t>
            </a:r>
            <a:r>
              <a:rPr lang="zh-CN" altLang="en-US" sz="2000"/>
              <a:t>的每次调用</a:t>
            </a:r>
            <a:r>
              <a:rPr lang="en-US" altLang="zh-CN" sz="2000"/>
              <a:t>do</a:t>
            </a:r>
            <a:endParaRPr lang="en-US" altLang="zh-CN" sz="2000"/>
          </a:p>
          <a:p>
            <a:pPr marL="609600" indent="-609600">
              <a:buFont typeface="Wingdings" panose="05000000000000000000" pitchFamily="2" charset="2"/>
              <a:buAutoNum type="arabicParenBoth"/>
            </a:pPr>
            <a:r>
              <a:rPr lang="en-US" altLang="zh-CN" sz="2000"/>
              <a:t>                  if </a:t>
            </a:r>
            <a:r>
              <a:rPr lang="zh-CN" altLang="en-US" sz="2000"/>
              <a:t>本次调用的第</a:t>
            </a:r>
            <a:r>
              <a:rPr lang="en-US" altLang="zh-CN" sz="2000"/>
              <a:t>j</a:t>
            </a:r>
            <a:r>
              <a:rPr lang="zh-CN" altLang="en-US" sz="2000"/>
              <a:t>个实参</a:t>
            </a:r>
            <a:r>
              <a:rPr lang="en-US" altLang="zh-CN" sz="2000"/>
              <a:t>a</a:t>
            </a:r>
            <a:r>
              <a:rPr lang="zh-CN" altLang="en-US" sz="2000"/>
              <a:t>是全局变量或</a:t>
            </a:r>
            <a:r>
              <a:rPr lang="en-US" altLang="zh-CN" sz="2000"/>
              <a:t>p</a:t>
            </a:r>
            <a:r>
              <a:rPr lang="en-US" altLang="zh-CN" sz="2000" baseline="-25000"/>
              <a:t>i</a:t>
            </a:r>
            <a:r>
              <a:rPr lang="zh-CN" altLang="en-US" sz="2000"/>
              <a:t>的形式参数 </a:t>
            </a:r>
            <a:r>
              <a:rPr lang="en-US" altLang="zh-CN" sz="2000"/>
              <a:t>then </a:t>
            </a:r>
            <a:r>
              <a:rPr lang="zh-CN" altLang="en-US" sz="2000"/>
              <a:t>将</a:t>
            </a:r>
            <a:r>
              <a:rPr lang="en-US" altLang="zh-CN" sz="2000"/>
              <a:t>a</a:t>
            </a:r>
            <a:r>
              <a:rPr lang="zh-CN" altLang="en-US" sz="2000"/>
              <a:t>添加到</a:t>
            </a:r>
            <a:r>
              <a:rPr lang="en-US" altLang="zh-CN" sz="2000"/>
              <a:t>change[p</a:t>
            </a:r>
            <a:r>
              <a:rPr lang="en-US" altLang="zh-CN" sz="2000" baseline="-25000"/>
              <a:t>i</a:t>
            </a:r>
            <a:r>
              <a:rPr lang="en-US" altLang="zh-CN" sz="2000"/>
              <a:t>]</a:t>
            </a:r>
            <a:r>
              <a:rPr lang="zh-CN" altLang="en-US" sz="2000"/>
              <a:t>中</a:t>
            </a:r>
            <a:endParaRPr lang="zh-CN" altLang="en-US" sz="2000"/>
          </a:p>
          <a:p>
            <a:pPr marL="609600" indent="-609600">
              <a:buFont typeface="Wingdings" panose="05000000000000000000" pitchFamily="2" charset="2"/>
              <a:buAutoNum type="arabicParenBoth"/>
            </a:pPr>
            <a:r>
              <a:rPr lang="zh-CN" altLang="en-US" sz="2000"/>
              <a:t>      </a:t>
            </a:r>
            <a:r>
              <a:rPr lang="en-US" altLang="zh-CN" sz="2000"/>
              <a:t>end</a:t>
            </a:r>
            <a:endParaRPr lang="en-US" altLang="zh-CN"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9.4</a:t>
            </a:r>
            <a:endParaRPr lang="en-US" altLang="zh-CN"/>
          </a:p>
        </p:txBody>
      </p:sp>
      <p:graphicFrame>
        <p:nvGraphicFramePr>
          <p:cNvPr id="602133" name="Group 21"/>
          <p:cNvGraphicFramePr>
            <a:graphicFrameLocks noGrp="1"/>
          </p:cNvGraphicFramePr>
          <p:nvPr/>
        </p:nvGraphicFramePr>
        <p:xfrm>
          <a:off x="3276600" y="1371600"/>
          <a:ext cx="2438400" cy="838200"/>
        </p:xfrm>
        <a:graphic>
          <a:graphicData uri="http://schemas.openxmlformats.org/drawingml/2006/table">
            <a:tbl>
              <a:tblPr/>
              <a:tblGrid>
                <a:gridCol w="2438400"/>
              </a:tblGrid>
              <a:tr h="838200">
                <a:tc>
                  <a:txBody>
                    <a:bodyPr/>
                    <a:lstStyle>
                      <a:lvl1pPr marL="533400" indent="-533400" algn="l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914400" indent="-4572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295400" indent="-381000" algn="l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714500" indent="-342900"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171700" indent="-342900"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6289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30861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5433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40005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533400" marR="0" lvl="0" indent="-5334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prod := 0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:= 1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2131" name="Group 19"/>
          <p:cNvGraphicFramePr>
            <a:graphicFrameLocks noGrp="1"/>
          </p:cNvGraphicFramePr>
          <p:nvPr/>
        </p:nvGraphicFramePr>
        <p:xfrm>
          <a:off x="3276600" y="2590800"/>
          <a:ext cx="2438400" cy="3713163"/>
        </p:xfrm>
        <a:graphic>
          <a:graphicData uri="http://schemas.openxmlformats.org/drawingml/2006/table">
            <a:tbl>
              <a:tblPr/>
              <a:tblGrid>
                <a:gridCol w="2438400"/>
              </a:tblGrid>
              <a:tr h="3713163">
                <a:tc>
                  <a:txBody>
                    <a:bodyPr/>
                    <a:lstStyle>
                      <a:lvl1pPr marL="533400" indent="-533400" algn="l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914400" indent="-4572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295400" indent="-381000" algn="l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714500" indent="-342900"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171700" indent="-342900"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6289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30861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5433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40005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533400" marR="0" lvl="0" indent="-5334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:= 4 * </a:t>
                      </a:r>
                      <a:r>
                        <a:rPr kumimoji="1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:= a [ 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]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:= 4 * </a:t>
                      </a:r>
                      <a:r>
                        <a:rPr kumimoji="1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:= b [ 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:= 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* 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:= prod + 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prod := 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:= </a:t>
                      </a:r>
                      <a:r>
                        <a:rPr kumimoji="1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+ 1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:= 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if </a:t>
                      </a:r>
                      <a:r>
                        <a:rPr kumimoji="1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&lt;= 20 </a:t>
                      </a:r>
                      <a:r>
                        <a:rPr kumimoji="1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goto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(3)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7903" name="Line 22"/>
          <p:cNvSpPr>
            <a:spLocks noChangeShapeType="1"/>
          </p:cNvSpPr>
          <p:nvPr/>
        </p:nvSpPr>
        <p:spPr bwMode="ltGray">
          <a:xfrm>
            <a:off x="4495800" y="2209800"/>
            <a:ext cx="0" cy="3810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04" name="Line 23"/>
          <p:cNvSpPr>
            <a:spLocks noChangeShapeType="1"/>
          </p:cNvSpPr>
          <p:nvPr/>
        </p:nvSpPr>
        <p:spPr bwMode="ltGray">
          <a:xfrm>
            <a:off x="4572000" y="6324600"/>
            <a:ext cx="0" cy="3048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05" name="Freeform 24"/>
          <p:cNvSpPr/>
          <p:nvPr/>
        </p:nvSpPr>
        <p:spPr bwMode="ltGray">
          <a:xfrm>
            <a:off x="2413000" y="2232025"/>
            <a:ext cx="1300163" cy="4586288"/>
          </a:xfrm>
          <a:custGeom>
            <a:avLst/>
            <a:gdLst>
              <a:gd name="T0" fmla="*/ 1300163 w 819"/>
              <a:gd name="T1" fmla="*/ 4056063 h 2889"/>
              <a:gd name="T2" fmla="*/ 1103313 w 819"/>
              <a:gd name="T3" fmla="*/ 4408488 h 2889"/>
              <a:gd name="T4" fmla="*/ 161925 w 819"/>
              <a:gd name="T5" fmla="*/ 3957638 h 2889"/>
              <a:gd name="T6" fmla="*/ 133350 w 819"/>
              <a:gd name="T7" fmla="*/ 638175 h 2889"/>
              <a:gd name="T8" fmla="*/ 906463 w 819"/>
              <a:gd name="T9" fmla="*/ 131763 h 2889"/>
              <a:gd name="T10" fmla="*/ 1230313 w 819"/>
              <a:gd name="T11" fmla="*/ 384175 h 288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19" h="2889">
                <a:moveTo>
                  <a:pt x="819" y="2555"/>
                </a:moveTo>
                <a:cubicBezTo>
                  <a:pt x="798" y="2593"/>
                  <a:pt x="814" y="2787"/>
                  <a:pt x="695" y="2777"/>
                </a:cubicBezTo>
                <a:cubicBezTo>
                  <a:pt x="576" y="2767"/>
                  <a:pt x="204" y="2889"/>
                  <a:pt x="102" y="2493"/>
                </a:cubicBezTo>
                <a:cubicBezTo>
                  <a:pt x="0" y="2097"/>
                  <a:pt x="6" y="804"/>
                  <a:pt x="84" y="402"/>
                </a:cubicBezTo>
                <a:cubicBezTo>
                  <a:pt x="162" y="0"/>
                  <a:pt x="456" y="110"/>
                  <a:pt x="571" y="83"/>
                </a:cubicBezTo>
                <a:cubicBezTo>
                  <a:pt x="686" y="56"/>
                  <a:pt x="733" y="209"/>
                  <a:pt x="775" y="242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10.29</a:t>
            </a:r>
            <a:endParaRPr lang="en-US" altLang="zh-CN"/>
          </a:p>
        </p:txBody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2779712" cy="51816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global g, h;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procedure main();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local i;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g := …;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one(h, i);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end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procedure one(w, x);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x := …;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two(w, w);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two(g, x);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end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procedure two(y, z);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local k;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h := …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one(k, y);</a:t>
            </a: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end</a:t>
            </a:r>
            <a:endParaRPr lang="en-US" altLang="zh-CN"/>
          </a:p>
        </p:txBody>
      </p:sp>
      <p:sp>
        <p:nvSpPr>
          <p:cNvPr id="789508" name="Rectangle 4"/>
          <p:cNvSpPr>
            <a:spLocks noChangeArrowheads="1"/>
          </p:cNvSpPr>
          <p:nvPr/>
        </p:nvSpPr>
        <p:spPr bwMode="auto">
          <a:xfrm>
            <a:off x="3962400" y="1371600"/>
            <a:ext cx="4800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def[main]={g}, def[one]={x}, def[two]={h}</a:t>
            </a:r>
            <a:endParaRPr lang="en-US" altLang="zh-CN" sz="2000" baseline="0"/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two</a:t>
            </a:r>
            <a:r>
              <a:rPr lang="zh-CN" altLang="en-US" sz="2000" baseline="0"/>
              <a:t>：只调用</a:t>
            </a:r>
            <a:r>
              <a:rPr lang="en-US" altLang="zh-CN" sz="2000" baseline="0"/>
              <a:t>one</a:t>
            </a:r>
            <a:r>
              <a:rPr lang="zh-CN" altLang="en-US" sz="2000" baseline="0"/>
              <a:t>，</a:t>
            </a:r>
            <a:r>
              <a:rPr lang="en-US" altLang="zh-CN" sz="2000" baseline="0"/>
              <a:t>change[one]={x}</a:t>
            </a:r>
            <a:r>
              <a:rPr lang="zh-CN" altLang="en-US" sz="2000" baseline="0"/>
              <a:t>，而</a:t>
            </a:r>
            <a:r>
              <a:rPr lang="en-US" altLang="zh-CN" sz="2000" baseline="0"/>
              <a:t>x</a:t>
            </a:r>
            <a:r>
              <a:rPr lang="zh-CN" altLang="en-US" sz="2000" baseline="0"/>
              <a:t>不是全局变量，不加入</a:t>
            </a:r>
            <a:r>
              <a:rPr lang="en-US" altLang="zh-CN" sz="2000" baseline="0"/>
              <a:t>change[two]</a:t>
            </a:r>
            <a:r>
              <a:rPr lang="zh-CN" altLang="en-US" sz="2000" baseline="0"/>
              <a:t>；</a:t>
            </a:r>
            <a:r>
              <a:rPr lang="en-US" altLang="zh-CN" sz="2000" baseline="0"/>
              <a:t>x</a:t>
            </a:r>
            <a:r>
              <a:rPr lang="zh-CN" altLang="en-US" sz="2000" baseline="0"/>
              <a:t>是</a:t>
            </a:r>
            <a:r>
              <a:rPr lang="en-US" altLang="zh-CN" sz="2000" baseline="0"/>
              <a:t>one</a:t>
            </a:r>
            <a:r>
              <a:rPr lang="zh-CN" altLang="en-US" sz="2000" baseline="0"/>
              <a:t>的形参，对应的实参</a:t>
            </a:r>
            <a:r>
              <a:rPr lang="en-US" altLang="zh-CN" sz="2000" baseline="0"/>
              <a:t>y</a:t>
            </a:r>
            <a:r>
              <a:rPr lang="zh-CN" altLang="en-US" sz="2000" baseline="0"/>
              <a:t>是</a:t>
            </a:r>
            <a:r>
              <a:rPr lang="en-US" altLang="zh-CN" sz="2000" baseline="0"/>
              <a:t>two</a:t>
            </a:r>
            <a:r>
              <a:rPr lang="zh-CN" altLang="en-US" sz="2000" baseline="0"/>
              <a:t>的形参，因此</a:t>
            </a:r>
            <a:r>
              <a:rPr lang="en-US" altLang="zh-CN" sz="2000" baseline="0"/>
              <a:t>change[two]={h, y}</a:t>
            </a:r>
            <a:endParaRPr lang="en-US" altLang="zh-CN" sz="2000" baseline="0"/>
          </a:p>
          <a:p>
            <a:pPr>
              <a:lnSpc>
                <a:spcPct val="90000"/>
              </a:lnSpc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one</a:t>
            </a:r>
            <a:r>
              <a:rPr lang="zh-CN" altLang="en-US" sz="2000" baseline="0"/>
              <a:t>：两次调用</a:t>
            </a:r>
            <a:r>
              <a:rPr lang="en-US" altLang="zh-CN" sz="2000" baseline="0"/>
              <a:t>two</a:t>
            </a:r>
            <a:r>
              <a:rPr lang="zh-CN" altLang="en-US" sz="2000" baseline="0"/>
              <a:t>，</a:t>
            </a:r>
            <a:r>
              <a:rPr lang="en-US" altLang="zh-CN" sz="2000" baseline="0"/>
              <a:t>h</a:t>
            </a:r>
            <a:r>
              <a:rPr lang="zh-CN" altLang="en-US" sz="2000" baseline="0"/>
              <a:t>是全局变量</a:t>
            </a:r>
            <a:r>
              <a:rPr lang="zh-CN" altLang="en-US" sz="2000" baseline="0">
                <a:sym typeface="Wingdings" panose="05000000000000000000" pitchFamily="2" charset="2"/>
              </a:rPr>
              <a:t></a:t>
            </a:r>
            <a:r>
              <a:rPr lang="en-US" altLang="zh-CN" sz="2000" baseline="0">
                <a:sym typeface="Wingdings" panose="05000000000000000000" pitchFamily="2" charset="2"/>
              </a:rPr>
              <a:t>change[one]={h, x}</a:t>
            </a:r>
            <a:r>
              <a:rPr lang="zh-CN" altLang="en-US" sz="2000" baseline="0">
                <a:sym typeface="Wingdings" panose="05000000000000000000" pitchFamily="2" charset="2"/>
              </a:rPr>
              <a:t>；</a:t>
            </a:r>
            <a:r>
              <a:rPr lang="en-US" altLang="zh-CN" sz="2000" baseline="0">
                <a:sym typeface="Wingdings" panose="05000000000000000000" pitchFamily="2" charset="2"/>
              </a:rPr>
              <a:t>y</a:t>
            </a:r>
            <a:r>
              <a:rPr lang="zh-CN" altLang="en-US" sz="2000" baseline="0">
                <a:sym typeface="Wingdings" panose="05000000000000000000" pitchFamily="2" charset="2"/>
              </a:rPr>
              <a:t>是</a:t>
            </a:r>
            <a:r>
              <a:rPr lang="en-US" altLang="zh-CN" sz="2000" baseline="0">
                <a:sym typeface="Wingdings" panose="05000000000000000000" pitchFamily="2" charset="2"/>
              </a:rPr>
              <a:t>two</a:t>
            </a:r>
            <a:r>
              <a:rPr lang="zh-CN" altLang="en-US" sz="2000" baseline="0">
                <a:sym typeface="Wingdings" panose="05000000000000000000" pitchFamily="2" charset="2"/>
              </a:rPr>
              <a:t>的形参，对应的实参为</a:t>
            </a:r>
            <a:r>
              <a:rPr lang="en-US" altLang="zh-CN" sz="2000" baseline="0">
                <a:sym typeface="Wingdings" panose="05000000000000000000" pitchFamily="2" charset="2"/>
              </a:rPr>
              <a:t>w</a:t>
            </a:r>
            <a:r>
              <a:rPr lang="zh-CN" altLang="en-US" sz="2000" baseline="0">
                <a:sym typeface="Wingdings" panose="05000000000000000000" pitchFamily="2" charset="2"/>
              </a:rPr>
              <a:t>、</a:t>
            </a:r>
            <a:r>
              <a:rPr lang="en-US" altLang="zh-CN" sz="2000" baseline="0">
                <a:sym typeface="Wingdings" panose="05000000000000000000" pitchFamily="2" charset="2"/>
              </a:rPr>
              <a:t>g</a:t>
            </a:r>
            <a:r>
              <a:rPr lang="zh-CN" altLang="en-US" sz="2000" baseline="0">
                <a:sym typeface="Wingdings" panose="05000000000000000000" pitchFamily="2" charset="2"/>
              </a:rPr>
              <a:t>，分别为</a:t>
            </a:r>
            <a:r>
              <a:rPr lang="en-US" altLang="zh-CN" sz="2000" baseline="0">
                <a:sym typeface="Wingdings" panose="05000000000000000000" pitchFamily="2" charset="2"/>
              </a:rPr>
              <a:t>one</a:t>
            </a:r>
            <a:r>
              <a:rPr lang="zh-CN" altLang="en-US" sz="2000" baseline="0">
                <a:sym typeface="Wingdings" panose="05000000000000000000" pitchFamily="2" charset="2"/>
              </a:rPr>
              <a:t>的形参和全局变量，</a:t>
            </a:r>
            <a:r>
              <a:rPr lang="en-US" altLang="zh-CN" sz="2000" baseline="0">
                <a:sym typeface="Wingdings" panose="05000000000000000000" pitchFamily="2" charset="2"/>
              </a:rPr>
              <a:t>change[one]={g,h,w,x}</a:t>
            </a:r>
            <a:endParaRPr lang="en-US" altLang="zh-CN" sz="2000" baseline="0"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>
                <a:sym typeface="Wingdings" panose="05000000000000000000" pitchFamily="2" charset="2"/>
              </a:rPr>
              <a:t>main</a:t>
            </a:r>
            <a:r>
              <a:rPr lang="zh-CN" altLang="en-US" sz="2000" baseline="0">
                <a:sym typeface="Wingdings" panose="05000000000000000000" pitchFamily="2" charset="2"/>
              </a:rPr>
              <a:t>：调用</a:t>
            </a:r>
            <a:r>
              <a:rPr lang="en-US" altLang="zh-CN" sz="2000" baseline="0">
                <a:sym typeface="Wingdings" panose="05000000000000000000" pitchFamily="2" charset="2"/>
              </a:rPr>
              <a:t>one</a:t>
            </a:r>
            <a:r>
              <a:rPr lang="zh-CN" altLang="en-US" sz="2000" baseline="0">
                <a:sym typeface="Wingdings" panose="05000000000000000000" pitchFamily="2" charset="2"/>
              </a:rPr>
              <a:t>，</a:t>
            </a:r>
            <a:r>
              <a:rPr lang="en-US" altLang="zh-CN" sz="2000" baseline="0">
                <a:sym typeface="Wingdings" panose="05000000000000000000" pitchFamily="2" charset="2"/>
              </a:rPr>
              <a:t>g</a:t>
            </a:r>
            <a:r>
              <a:rPr lang="zh-CN" altLang="en-US" sz="2000" baseline="0">
                <a:sym typeface="Wingdings" panose="05000000000000000000" pitchFamily="2" charset="2"/>
              </a:rPr>
              <a:t>、</a:t>
            </a:r>
            <a:r>
              <a:rPr lang="en-US" altLang="zh-CN" sz="2000" baseline="0">
                <a:sym typeface="Wingdings" panose="05000000000000000000" pitchFamily="2" charset="2"/>
              </a:rPr>
              <a:t>h</a:t>
            </a:r>
            <a:r>
              <a:rPr lang="zh-CN" altLang="en-US" sz="2000" baseline="0">
                <a:sym typeface="Wingdings" panose="05000000000000000000" pitchFamily="2" charset="2"/>
              </a:rPr>
              <a:t>是全局变量</a:t>
            </a:r>
            <a:r>
              <a:rPr lang="en-US" altLang="zh-CN" sz="2000" baseline="0">
                <a:sym typeface="Wingdings" panose="05000000000000000000" pitchFamily="2" charset="2"/>
              </a:rPr>
              <a:t>change[main]={g,h}</a:t>
            </a:r>
            <a:r>
              <a:rPr lang="zh-CN" altLang="en-US" sz="2000" baseline="0">
                <a:sym typeface="Wingdings" panose="05000000000000000000" pitchFamily="2" charset="2"/>
              </a:rPr>
              <a:t>；</a:t>
            </a:r>
            <a:r>
              <a:rPr lang="en-US" altLang="zh-CN" sz="2000" baseline="0">
                <a:sym typeface="Wingdings" panose="05000000000000000000" pitchFamily="2" charset="2"/>
              </a:rPr>
              <a:t>w</a:t>
            </a:r>
            <a:r>
              <a:rPr lang="zh-CN" altLang="en-US" sz="2000" baseline="0">
                <a:sym typeface="Wingdings" panose="05000000000000000000" pitchFamily="2" charset="2"/>
              </a:rPr>
              <a:t>、</a:t>
            </a:r>
            <a:r>
              <a:rPr lang="en-US" altLang="zh-CN" sz="2000" baseline="0">
                <a:sym typeface="Wingdings" panose="05000000000000000000" pitchFamily="2" charset="2"/>
              </a:rPr>
              <a:t>x</a:t>
            </a:r>
            <a:r>
              <a:rPr lang="zh-CN" altLang="en-US" sz="2000" baseline="0">
                <a:sym typeface="Wingdings" panose="05000000000000000000" pitchFamily="2" charset="2"/>
              </a:rPr>
              <a:t>是</a:t>
            </a:r>
            <a:r>
              <a:rPr lang="en-US" altLang="zh-CN" sz="2000" baseline="0">
                <a:sym typeface="Wingdings" panose="05000000000000000000" pitchFamily="2" charset="2"/>
              </a:rPr>
              <a:t>one</a:t>
            </a:r>
            <a:r>
              <a:rPr lang="zh-CN" altLang="en-US" sz="2000" baseline="0">
                <a:sym typeface="Wingdings" panose="05000000000000000000" pitchFamily="2" charset="2"/>
              </a:rPr>
              <a:t>的形参，对应实参为</a:t>
            </a:r>
            <a:r>
              <a:rPr lang="en-US" altLang="zh-CN" sz="2000" baseline="0">
                <a:sym typeface="Wingdings" panose="05000000000000000000" pitchFamily="2" charset="2"/>
              </a:rPr>
              <a:t>h</a:t>
            </a:r>
            <a:r>
              <a:rPr lang="zh-CN" altLang="en-US" sz="2000" baseline="0">
                <a:sym typeface="Wingdings" panose="05000000000000000000" pitchFamily="2" charset="2"/>
              </a:rPr>
              <a:t>、</a:t>
            </a:r>
            <a:r>
              <a:rPr lang="en-US" altLang="zh-CN" sz="2000" baseline="0">
                <a:sym typeface="Wingdings" panose="05000000000000000000" pitchFamily="2" charset="2"/>
              </a:rPr>
              <a:t>i</a:t>
            </a:r>
            <a:r>
              <a:rPr lang="zh-CN" altLang="en-US" sz="2000" baseline="0">
                <a:sym typeface="Wingdings" panose="05000000000000000000" pitchFamily="2" charset="2"/>
              </a:rPr>
              <a:t>，但</a:t>
            </a:r>
            <a:r>
              <a:rPr lang="en-US" altLang="zh-CN" sz="2000" baseline="0">
                <a:sym typeface="Wingdings" panose="05000000000000000000" pitchFamily="2" charset="2"/>
              </a:rPr>
              <a:t>i</a:t>
            </a:r>
            <a:r>
              <a:rPr lang="zh-CN" altLang="en-US" sz="2000" baseline="0">
                <a:sym typeface="Wingdings" panose="05000000000000000000" pitchFamily="2" charset="2"/>
              </a:rPr>
              <a:t>是局部变量，因此</a:t>
            </a:r>
            <a:r>
              <a:rPr lang="en-US" altLang="zh-CN" sz="2000" baseline="0">
                <a:sym typeface="Wingdings" panose="05000000000000000000" pitchFamily="2" charset="2"/>
              </a:rPr>
              <a:t>change[main]={g,h}</a:t>
            </a:r>
            <a:endParaRPr lang="en-US" altLang="zh-CN" sz="2000" baseline="0"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 baseline="0">
                <a:sym typeface="Wingdings" panose="05000000000000000000" pitchFamily="2" charset="2"/>
              </a:rPr>
              <a:t>迭代</a:t>
            </a:r>
            <a:r>
              <a:rPr lang="en-US" altLang="zh-CN" sz="2000" baseline="0">
                <a:sym typeface="Wingdings" panose="05000000000000000000" pitchFamily="2" charset="2"/>
              </a:rPr>
              <a:t>two</a:t>
            </a:r>
            <a:r>
              <a:rPr lang="zh-CN" altLang="en-US" sz="2000" baseline="0">
                <a:sym typeface="Wingdings" panose="05000000000000000000" pitchFamily="2" charset="2"/>
              </a:rPr>
              <a:t>：</a:t>
            </a:r>
            <a:r>
              <a:rPr lang="en-US" altLang="zh-CN" sz="2000" baseline="0">
                <a:sym typeface="Wingdings" panose="05000000000000000000" pitchFamily="2" charset="2"/>
              </a:rPr>
              <a:t>g</a:t>
            </a:r>
            <a:r>
              <a:rPr lang="zh-CN" altLang="en-US" sz="2000" baseline="0">
                <a:sym typeface="Wingdings" panose="05000000000000000000" pitchFamily="2" charset="2"/>
              </a:rPr>
              <a:t>为全局变量，而</a:t>
            </a:r>
            <a:r>
              <a:rPr lang="en-US" altLang="zh-CN" sz="2000" baseline="0">
                <a:sym typeface="Wingdings" panose="05000000000000000000" pitchFamily="2" charset="2"/>
              </a:rPr>
              <a:t>w</a:t>
            </a:r>
            <a:r>
              <a:rPr lang="zh-CN" altLang="en-US" sz="2000" baseline="0">
                <a:sym typeface="Wingdings" panose="05000000000000000000" pitchFamily="2" charset="2"/>
              </a:rPr>
              <a:t>对应的实参</a:t>
            </a:r>
            <a:r>
              <a:rPr lang="en-US" altLang="zh-CN" sz="2000" baseline="0">
                <a:sym typeface="Wingdings" panose="05000000000000000000" pitchFamily="2" charset="2"/>
              </a:rPr>
              <a:t>k</a:t>
            </a:r>
            <a:r>
              <a:rPr lang="zh-CN" altLang="en-US" sz="2000" baseline="0">
                <a:sym typeface="Wingdings" panose="05000000000000000000" pitchFamily="2" charset="2"/>
              </a:rPr>
              <a:t>为局部变量，因此</a:t>
            </a:r>
            <a:r>
              <a:rPr lang="en-US" altLang="zh-CN" sz="2000" baseline="0">
                <a:sym typeface="Wingdings" panose="05000000000000000000" pitchFamily="2" charset="2"/>
              </a:rPr>
              <a:t>change[two]={g,h,y}</a:t>
            </a:r>
            <a:endParaRPr lang="en-US" altLang="zh-CN" sz="2000" baseline="0"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 baseline="0">
                <a:sym typeface="Wingdings" panose="05000000000000000000" pitchFamily="2" charset="2"/>
              </a:rPr>
              <a:t>继续迭代没有变化，停止</a:t>
            </a:r>
            <a:endParaRPr lang="zh-CN" altLang="en-US" sz="2000" baseline="0"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10.8.8  change</a:t>
            </a:r>
            <a:r>
              <a:rPr lang="zh-CN" altLang="en-US"/>
              <a:t>信息的用途</a:t>
            </a:r>
            <a:endParaRPr lang="zh-CN" altLang="en-US"/>
          </a:p>
        </p:txBody>
      </p:sp>
      <p:sp>
        <p:nvSpPr>
          <p:cNvPr id="79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r>
              <a:rPr lang="zh-CN" altLang="en-US" sz="2800"/>
              <a:t>计算块</a:t>
            </a:r>
            <a:r>
              <a:rPr lang="en-US" altLang="zh-CN" sz="2800"/>
              <a:t>B</a:t>
            </a:r>
            <a:r>
              <a:rPr lang="zh-CN" altLang="en-US" sz="2800"/>
              <a:t>的</a:t>
            </a:r>
            <a:r>
              <a:rPr lang="en-US" altLang="zh-CN" sz="2800"/>
              <a:t>a_kill[B]</a:t>
            </a:r>
            <a:endParaRPr lang="en-US" altLang="zh-CN" sz="2800"/>
          </a:p>
          <a:p>
            <a:pPr lvl="1"/>
            <a:r>
              <a:rPr lang="zh-CN" altLang="en-US" sz="2400"/>
              <a:t>只有</a:t>
            </a:r>
            <a:r>
              <a:rPr lang="en-US" altLang="zh-CN" sz="2400"/>
              <a:t>a</a:t>
            </a:r>
            <a:r>
              <a:rPr lang="zh-CN" altLang="en-US" sz="2400"/>
              <a:t>是</a:t>
            </a:r>
            <a:r>
              <a:rPr lang="en-US" altLang="zh-CN" sz="2400"/>
              <a:t>change[q]</a:t>
            </a:r>
            <a:r>
              <a:rPr lang="zh-CN" altLang="en-US" sz="2400"/>
              <a:t>中某个变量的别名，才可认为</a:t>
            </a:r>
            <a:r>
              <a:rPr lang="en-US" altLang="zh-CN" sz="2400"/>
              <a:t>B</a:t>
            </a:r>
            <a:r>
              <a:rPr lang="zh-CN" altLang="en-US" sz="2400"/>
              <a:t>中对</a:t>
            </a:r>
            <a:r>
              <a:rPr lang="en-US" altLang="zh-CN" sz="2400"/>
              <a:t>q</a:t>
            </a:r>
            <a:r>
              <a:rPr lang="zh-CN" altLang="en-US" sz="2400"/>
              <a:t>的调用注销了含有</a:t>
            </a:r>
            <a:r>
              <a:rPr lang="en-US" altLang="zh-CN" sz="2400"/>
              <a:t>a</a:t>
            </a:r>
            <a:r>
              <a:rPr lang="zh-CN" altLang="en-US" sz="2400"/>
              <a:t>的表达式</a:t>
            </a:r>
            <a:endParaRPr lang="zh-CN" altLang="en-US" sz="2400"/>
          </a:p>
          <a:p>
            <a:r>
              <a:rPr lang="zh-CN" altLang="en-US" sz="2800"/>
              <a:t>计算可用表达式</a:t>
            </a:r>
            <a:endParaRPr lang="zh-CN" altLang="en-US" sz="2800"/>
          </a:p>
          <a:p>
            <a:pPr lvl="1"/>
            <a:r>
              <a:rPr lang="zh-CN" altLang="en-US" sz="2400"/>
              <a:t>从</a:t>
            </a:r>
            <a:r>
              <a:rPr lang="en-US" altLang="zh-CN" sz="2400"/>
              <a:t>q</a:t>
            </a:r>
            <a:r>
              <a:rPr lang="zh-CN" altLang="en-US" sz="2400"/>
              <a:t>的入口到返回点的每条路径，都计算</a:t>
            </a:r>
            <a:r>
              <a:rPr lang="en-US" altLang="zh-CN" sz="2400"/>
              <a:t>a+b</a:t>
            </a:r>
            <a:r>
              <a:rPr lang="zh-CN" altLang="en-US" sz="2400"/>
              <a:t>，且在其后没有对</a:t>
            </a:r>
            <a:r>
              <a:rPr lang="en-US" altLang="zh-CN" sz="2400"/>
              <a:t>a</a:t>
            </a:r>
            <a:r>
              <a:rPr lang="zh-CN" altLang="en-US" sz="2400"/>
              <a:t>、</a:t>
            </a:r>
            <a:r>
              <a:rPr lang="en-US" altLang="zh-CN" sz="2400"/>
              <a:t>b</a:t>
            </a:r>
            <a:r>
              <a:rPr lang="zh-CN" altLang="en-US" sz="2400"/>
              <a:t>的重新定义，才能认为</a:t>
            </a:r>
            <a:r>
              <a:rPr lang="en-US" altLang="zh-CN" sz="2400"/>
              <a:t>q</a:t>
            </a:r>
            <a:r>
              <a:rPr lang="zh-CN" altLang="en-US" sz="2400"/>
              <a:t>产生了</a:t>
            </a:r>
            <a:r>
              <a:rPr lang="en-US" altLang="zh-CN" sz="2400"/>
              <a:t>a+b</a:t>
            </a:r>
            <a:r>
              <a:rPr lang="zh-CN" altLang="en-US" sz="2400"/>
              <a:t>，别名的考虑也是如此</a:t>
            </a:r>
            <a:endParaRPr lang="zh-CN" altLang="en-US" sz="2400"/>
          </a:p>
          <a:p>
            <a:pPr lvl="1"/>
            <a:r>
              <a:rPr lang="zh-CN" altLang="en-US" sz="2400"/>
              <a:t>最简单的（保守、保险的）方法</a:t>
            </a:r>
            <a:r>
              <a:rPr lang="en-US" altLang="zh-CN" sz="2400"/>
              <a:t>——</a:t>
            </a:r>
            <a:r>
              <a:rPr lang="zh-CN" altLang="en-US" sz="2400"/>
              <a:t>过程调用不产生任何表达式</a:t>
            </a:r>
            <a:endParaRPr lang="zh-CN" altLang="en-US" sz="2400"/>
          </a:p>
          <a:p>
            <a:pPr lvl="1"/>
            <a:r>
              <a:rPr lang="zh-CN" altLang="en-US" sz="2400"/>
              <a:t>更复杂、准确的方法</a:t>
            </a:r>
            <a:r>
              <a:rPr lang="en-US" altLang="zh-CN" sz="2400"/>
              <a:t>——</a:t>
            </a:r>
            <a:r>
              <a:rPr lang="zh-CN" altLang="en-US" sz="2400"/>
              <a:t>迭代计算</a:t>
            </a:r>
            <a:r>
              <a:rPr lang="en-US" altLang="zh-CN" sz="2400"/>
              <a:t>gen[p]</a:t>
            </a:r>
            <a:endParaRPr lang="en-US" altLang="zh-CN" sz="240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10.9  </a:t>
            </a:r>
            <a:r>
              <a:rPr lang="zh-CN" altLang="en-US"/>
              <a:t>结构化流图的数据流分析</a:t>
            </a:r>
            <a:endParaRPr lang="zh-CN" altLang="en-US"/>
          </a:p>
        </p:txBody>
      </p:sp>
      <p:sp>
        <p:nvSpPr>
          <p:cNvPr id="79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10.9.1  </a:t>
            </a:r>
            <a:r>
              <a:rPr lang="zh-CN" altLang="en-US"/>
              <a:t>深度优先搜索</a:t>
            </a:r>
            <a:endParaRPr lang="zh-CN" altLang="en-US"/>
          </a:p>
          <a:p>
            <a:r>
              <a:rPr lang="zh-CN" altLang="en-US"/>
              <a:t>例</a:t>
            </a:r>
            <a:r>
              <a:rPr lang="en-US" altLang="zh-CN"/>
              <a:t>10.30</a:t>
            </a:r>
            <a:r>
              <a:rPr lang="zh-CN" altLang="en-US"/>
              <a:t>：流图节点的深度优先排序</a:t>
            </a:r>
            <a:endParaRPr lang="zh-CN" altLang="en-US"/>
          </a:p>
        </p:txBody>
      </p:sp>
      <p:pic>
        <p:nvPicPr>
          <p:cNvPr id="791556" name="Picture 4" descr="C:\Documents and Settings\Administrator\My Documents\wg\编译原理\jiangyi\figures\10\reduce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35225"/>
            <a:ext cx="19939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1557" name="Freeform 5"/>
          <p:cNvSpPr/>
          <p:nvPr/>
        </p:nvSpPr>
        <p:spPr bwMode="ltGray">
          <a:xfrm>
            <a:off x="200025" y="2406650"/>
            <a:ext cx="1387475" cy="4313238"/>
          </a:xfrm>
          <a:custGeom>
            <a:avLst/>
            <a:gdLst>
              <a:gd name="T0" fmla="*/ 450 w 874"/>
              <a:gd name="T1" fmla="*/ 2649 h 2717"/>
              <a:gd name="T2" fmla="*/ 175 w 874"/>
              <a:gd name="T3" fmla="*/ 2551 h 2717"/>
              <a:gd name="T4" fmla="*/ 10 w 874"/>
              <a:gd name="T5" fmla="*/ 1652 h 2717"/>
              <a:gd name="T6" fmla="*/ 237 w 874"/>
              <a:gd name="T7" fmla="*/ 256 h 2717"/>
              <a:gd name="T8" fmla="*/ 874 w 874"/>
              <a:gd name="T9" fmla="*/ 116 h 2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4" h="2717">
                <a:moveTo>
                  <a:pt x="450" y="2649"/>
                </a:moveTo>
                <a:cubicBezTo>
                  <a:pt x="404" y="2633"/>
                  <a:pt x="248" y="2717"/>
                  <a:pt x="175" y="2551"/>
                </a:cubicBezTo>
                <a:cubicBezTo>
                  <a:pt x="102" y="2385"/>
                  <a:pt x="0" y="2034"/>
                  <a:pt x="10" y="1652"/>
                </a:cubicBezTo>
                <a:cubicBezTo>
                  <a:pt x="20" y="1270"/>
                  <a:pt x="93" y="512"/>
                  <a:pt x="237" y="256"/>
                </a:cubicBezTo>
                <a:cubicBezTo>
                  <a:pt x="381" y="0"/>
                  <a:pt x="741" y="145"/>
                  <a:pt x="874" y="11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1558" name="Freeform 6"/>
          <p:cNvSpPr/>
          <p:nvPr/>
        </p:nvSpPr>
        <p:spPr bwMode="ltGray">
          <a:xfrm>
            <a:off x="1849438" y="3235325"/>
            <a:ext cx="1254125" cy="3622675"/>
          </a:xfrm>
          <a:custGeom>
            <a:avLst/>
            <a:gdLst>
              <a:gd name="T0" fmla="*/ 27 w 790"/>
              <a:gd name="T1" fmla="*/ 1898 h 2282"/>
              <a:gd name="T2" fmla="*/ 67 w 790"/>
              <a:gd name="T3" fmla="*/ 2145 h 2282"/>
              <a:gd name="T4" fmla="*/ 430 w 790"/>
              <a:gd name="T5" fmla="*/ 2251 h 2282"/>
              <a:gd name="T6" fmla="*/ 740 w 790"/>
              <a:gd name="T7" fmla="*/ 1959 h 2282"/>
              <a:gd name="T8" fmla="*/ 731 w 790"/>
              <a:gd name="T9" fmla="*/ 541 h 2282"/>
              <a:gd name="T10" fmla="*/ 412 w 790"/>
              <a:gd name="T11" fmla="*/ 62 h 2282"/>
              <a:gd name="T12" fmla="*/ 123 w 790"/>
              <a:gd name="T13" fmla="*/ 170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0" h="2282">
                <a:moveTo>
                  <a:pt x="27" y="1898"/>
                </a:moveTo>
                <a:cubicBezTo>
                  <a:pt x="34" y="1939"/>
                  <a:pt x="0" y="2086"/>
                  <a:pt x="67" y="2145"/>
                </a:cubicBezTo>
                <a:cubicBezTo>
                  <a:pt x="134" y="2204"/>
                  <a:pt x="318" y="2282"/>
                  <a:pt x="430" y="2251"/>
                </a:cubicBezTo>
                <a:cubicBezTo>
                  <a:pt x="542" y="2220"/>
                  <a:pt x="690" y="2244"/>
                  <a:pt x="740" y="1959"/>
                </a:cubicBezTo>
                <a:cubicBezTo>
                  <a:pt x="790" y="1674"/>
                  <a:pt x="786" y="857"/>
                  <a:pt x="731" y="541"/>
                </a:cubicBezTo>
                <a:cubicBezTo>
                  <a:pt x="676" y="225"/>
                  <a:pt x="513" y="124"/>
                  <a:pt x="412" y="62"/>
                </a:cubicBezTo>
                <a:cubicBezTo>
                  <a:pt x="311" y="0"/>
                  <a:pt x="183" y="148"/>
                  <a:pt x="123" y="17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791559" name="Picture 7" descr="C:\Documents and Settings\Administrator\My Documents\wg\教学\编译原理\lecture\figures\10\depth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451100"/>
            <a:ext cx="4368800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10.31</a:t>
            </a:r>
            <a:endParaRPr lang="en-US" altLang="zh-CN"/>
          </a:p>
        </p:txBody>
      </p:sp>
      <p:sp>
        <p:nvSpPr>
          <p:cNvPr id="79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10.30</a:t>
            </a:r>
            <a:r>
              <a:rPr lang="zh-CN" altLang="en-US"/>
              <a:t>中，深度优先遍历树，节点的完整访问顺序为：</a:t>
            </a:r>
            <a:br>
              <a:rPr lang="zh-CN" altLang="en-US"/>
            </a:br>
            <a:r>
              <a:rPr lang="en-US" altLang="zh-CN"/>
              <a:t>1, 3, 4, 6, 7, 8, 10, 8, 9, 8, 7, 6, 4, 5, 4, 3, 1, 2, 1</a:t>
            </a:r>
            <a:endParaRPr lang="en-US" altLang="zh-CN"/>
          </a:p>
          <a:p>
            <a:r>
              <a:rPr lang="zh-CN" altLang="en-US"/>
              <a:t>标注每个节点最后一次的出现：</a:t>
            </a:r>
            <a:br>
              <a:rPr lang="zh-CN" altLang="en-US"/>
            </a:br>
            <a:r>
              <a:rPr lang="en-US" altLang="zh-CN"/>
              <a:t>1, 3, 4, 6, 7, 8, </a:t>
            </a:r>
            <a:r>
              <a:rPr lang="en-US" altLang="zh-CN" u="sng"/>
              <a:t>10</a:t>
            </a:r>
            <a:r>
              <a:rPr lang="en-US" altLang="zh-CN"/>
              <a:t>, 8, </a:t>
            </a:r>
            <a:r>
              <a:rPr lang="en-US" altLang="zh-CN" u="sng"/>
              <a:t>9</a:t>
            </a:r>
            <a:r>
              <a:rPr lang="en-US" altLang="zh-CN"/>
              <a:t>, </a:t>
            </a:r>
            <a:r>
              <a:rPr lang="en-US" altLang="zh-CN" u="sng"/>
              <a:t>8</a:t>
            </a:r>
            <a:r>
              <a:rPr lang="en-US" altLang="zh-CN"/>
              <a:t>, </a:t>
            </a:r>
            <a:r>
              <a:rPr lang="en-US" altLang="zh-CN" u="sng"/>
              <a:t>7</a:t>
            </a:r>
            <a:r>
              <a:rPr lang="en-US" altLang="zh-CN"/>
              <a:t>, </a:t>
            </a:r>
            <a:r>
              <a:rPr lang="en-US" altLang="zh-CN" u="sng"/>
              <a:t>6</a:t>
            </a:r>
            <a:r>
              <a:rPr lang="en-US" altLang="zh-CN"/>
              <a:t>, 4, </a:t>
            </a:r>
            <a:r>
              <a:rPr lang="en-US" altLang="zh-CN" u="sng"/>
              <a:t>5</a:t>
            </a:r>
            <a:r>
              <a:rPr lang="en-US" altLang="zh-CN"/>
              <a:t>, </a:t>
            </a:r>
            <a:r>
              <a:rPr lang="en-US" altLang="zh-CN" u="sng"/>
              <a:t>4</a:t>
            </a:r>
            <a:r>
              <a:rPr lang="en-US" altLang="zh-CN"/>
              <a:t>, </a:t>
            </a:r>
            <a:r>
              <a:rPr lang="en-US" altLang="zh-CN" u="sng"/>
              <a:t>3</a:t>
            </a:r>
            <a:r>
              <a:rPr lang="en-US" altLang="zh-CN"/>
              <a:t>, 1, </a:t>
            </a:r>
            <a:r>
              <a:rPr lang="en-US" altLang="zh-CN" u="sng"/>
              <a:t>2</a:t>
            </a:r>
            <a:r>
              <a:rPr lang="en-US" altLang="zh-CN"/>
              <a:t>, </a:t>
            </a:r>
            <a:r>
              <a:rPr lang="en-US" altLang="zh-CN" u="sng"/>
              <a:t>1</a:t>
            </a:r>
            <a:endParaRPr lang="en-US" altLang="zh-CN" u="sng"/>
          </a:p>
          <a:p>
            <a:r>
              <a:rPr lang="zh-CN" altLang="en-US"/>
              <a:t>标注的顺序恰好是节点编号逆序</a:t>
            </a:r>
            <a:endParaRPr lang="zh-CN" alt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10.14  </a:t>
            </a:r>
            <a:r>
              <a:rPr lang="zh-CN" altLang="en-US"/>
              <a:t>深度优先排序</a:t>
            </a:r>
            <a:endParaRPr lang="zh-CN" altLang="en-US"/>
          </a:p>
        </p:txBody>
      </p:sp>
      <p:sp>
        <p:nvSpPr>
          <p:cNvPr id="79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输入：流图</a:t>
            </a:r>
            <a:r>
              <a:rPr lang="en-US" altLang="zh-CN" sz="2800"/>
              <a:t>G</a:t>
            </a:r>
            <a:endParaRPr lang="en-US" altLang="zh-CN" sz="28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输出：</a:t>
            </a:r>
            <a:r>
              <a:rPr lang="en-US" altLang="zh-CN" sz="2800"/>
              <a:t>G</a:t>
            </a:r>
            <a:r>
              <a:rPr lang="zh-CN" altLang="en-US" sz="2800"/>
              <a:t>的深度优先生成树（</a:t>
            </a:r>
            <a:r>
              <a:rPr lang="en-US" altLang="zh-CN" sz="2800"/>
              <a:t>dfst</a:t>
            </a:r>
            <a:r>
              <a:rPr lang="zh-CN" altLang="en-US" sz="2800"/>
              <a:t>）</a:t>
            </a:r>
            <a:r>
              <a:rPr lang="en-US" altLang="zh-CN" sz="2800"/>
              <a:t>T</a:t>
            </a:r>
            <a:r>
              <a:rPr lang="zh-CN" altLang="en-US" sz="2800"/>
              <a:t>和</a:t>
            </a:r>
            <a:r>
              <a:rPr lang="en-US" altLang="zh-CN" sz="2800"/>
              <a:t>G</a:t>
            </a:r>
            <a:r>
              <a:rPr lang="zh-CN" altLang="en-US" sz="2800"/>
              <a:t>的节点的深度优先顺序</a:t>
            </a:r>
            <a:endParaRPr lang="zh-CN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方法：</a:t>
            </a:r>
            <a:endParaRPr lang="zh-CN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使用递归过程</a:t>
            </a:r>
            <a:r>
              <a:rPr lang="en-US" altLang="zh-CN" sz="2800"/>
              <a:t>search(n)</a:t>
            </a:r>
            <a:r>
              <a:rPr lang="zh-CN" altLang="en-US" sz="2800"/>
              <a:t>，算法首先将</a:t>
            </a:r>
            <a:r>
              <a:rPr lang="en-US" altLang="zh-CN" sz="2800"/>
              <a:t>G</a:t>
            </a:r>
            <a:r>
              <a:rPr lang="zh-CN" altLang="en-US" sz="2800"/>
              <a:t>的所有节点初始化为“未访问”，然后调用</a:t>
            </a:r>
            <a:r>
              <a:rPr lang="en-US" altLang="zh-CN" sz="2800"/>
              <a:t>search(n</a:t>
            </a:r>
            <a:r>
              <a:rPr lang="en-US" altLang="zh-CN" sz="2800" baseline="-25000"/>
              <a:t>0</a:t>
            </a:r>
            <a:r>
              <a:rPr lang="en-US" altLang="zh-CN" sz="2800"/>
              <a:t>)</a:t>
            </a:r>
            <a:r>
              <a:rPr lang="zh-CN" altLang="en-US" sz="2800"/>
              <a:t>，</a:t>
            </a:r>
            <a:r>
              <a:rPr lang="en-US" altLang="zh-CN" sz="2800"/>
              <a:t>n</a:t>
            </a:r>
            <a:r>
              <a:rPr lang="en-US" altLang="zh-CN" sz="2800" baseline="-25000"/>
              <a:t>0</a:t>
            </a:r>
            <a:r>
              <a:rPr lang="zh-CN" altLang="en-US" sz="2800"/>
              <a:t>是起始节点。</a:t>
            </a:r>
            <a:r>
              <a:rPr lang="en-US" altLang="zh-CN" sz="2800"/>
              <a:t>search(n)</a:t>
            </a:r>
            <a:r>
              <a:rPr lang="zh-CN" altLang="en-US" sz="2800"/>
              <a:t>首先将</a:t>
            </a:r>
            <a:r>
              <a:rPr lang="en-US" altLang="zh-CN" sz="2800"/>
              <a:t>n</a:t>
            </a:r>
            <a:r>
              <a:rPr lang="zh-CN" altLang="en-US" sz="2800"/>
              <a:t>标记为“已访问”，避免重复访问。用变量</a:t>
            </a:r>
            <a:r>
              <a:rPr lang="en-US" altLang="zh-CN" sz="2800"/>
              <a:t>i</a:t>
            </a:r>
            <a:r>
              <a:rPr lang="zh-CN" altLang="en-US" sz="2800"/>
              <a:t>记录</a:t>
            </a:r>
            <a:r>
              <a:rPr lang="en-US" altLang="zh-CN" sz="2800"/>
              <a:t>G</a:t>
            </a:r>
            <a:r>
              <a:rPr lang="zh-CN" altLang="en-US" sz="2800"/>
              <a:t>的节点数，并递减到</a:t>
            </a:r>
            <a:r>
              <a:rPr lang="en-US" altLang="zh-CN" sz="2800"/>
              <a:t>1</a:t>
            </a:r>
            <a:r>
              <a:rPr lang="zh-CN" altLang="en-US" sz="2800"/>
              <a:t>，搜索时将深度优先编号</a:t>
            </a:r>
            <a:r>
              <a:rPr lang="en-US" altLang="zh-CN" sz="2800"/>
              <a:t>dfn[n]</a:t>
            </a:r>
            <a:r>
              <a:rPr lang="zh-CN" altLang="en-US" sz="2800"/>
              <a:t>赋予节点</a:t>
            </a:r>
            <a:r>
              <a:rPr lang="en-US" altLang="zh-CN" sz="2800"/>
              <a:t>n</a:t>
            </a:r>
            <a:r>
              <a:rPr lang="zh-CN" altLang="en-US" sz="2800"/>
              <a:t>。边（树边）</a:t>
            </a:r>
            <a:r>
              <a:rPr lang="en-US" altLang="zh-CN" sz="2800"/>
              <a:t>T</a:t>
            </a:r>
            <a:r>
              <a:rPr lang="zh-CN" altLang="en-US" sz="2800"/>
              <a:t>的集合形成深度优先生成树</a:t>
            </a:r>
            <a:endParaRPr lang="zh-CN" altLang="en-US" sz="2800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search</a:t>
            </a:r>
            <a:r>
              <a:rPr lang="zh-CN" altLang="en-US"/>
              <a:t>过程</a:t>
            </a:r>
            <a:endParaRPr lang="zh-CN" altLang="en-US"/>
          </a:p>
        </p:txBody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procedure search(n);</a:t>
            </a:r>
            <a:endParaRPr lang="en-US" altLang="zh-CN" sz="2000"/>
          </a:p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begin</a:t>
            </a:r>
            <a:endParaRPr lang="en-US" altLang="zh-CN" sz="2000"/>
          </a:p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AutoNum type="arabicParenR"/>
            </a:pPr>
            <a:r>
              <a:rPr lang="en-US" altLang="zh-CN" sz="2000"/>
              <a:t>	</a:t>
            </a:r>
            <a:r>
              <a:rPr lang="zh-CN" altLang="en-US" sz="2000"/>
              <a:t>将</a:t>
            </a:r>
            <a:r>
              <a:rPr lang="en-US" altLang="zh-CN" sz="2000"/>
              <a:t>n</a:t>
            </a:r>
            <a:r>
              <a:rPr lang="zh-CN" altLang="en-US" sz="2000"/>
              <a:t>标记为已访问</a:t>
            </a:r>
            <a:r>
              <a:rPr lang="en-US" altLang="zh-CN" sz="2000"/>
              <a:t>;</a:t>
            </a:r>
            <a:endParaRPr lang="en-US" altLang="zh-CN" sz="2000"/>
          </a:p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AutoNum type="arabicParenR"/>
            </a:pPr>
            <a:r>
              <a:rPr lang="en-US" altLang="zh-CN" sz="2000"/>
              <a:t>	for n</a:t>
            </a:r>
            <a:r>
              <a:rPr lang="zh-CN" altLang="en-US" sz="2000"/>
              <a:t>的每个后继</a:t>
            </a:r>
            <a:r>
              <a:rPr lang="en-US" altLang="zh-CN" sz="2000"/>
              <a:t>s do;</a:t>
            </a:r>
            <a:endParaRPr lang="en-US" altLang="zh-CN" sz="2000"/>
          </a:p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AutoNum type="arabicParenR"/>
            </a:pPr>
            <a:r>
              <a:rPr lang="en-US" altLang="zh-CN" sz="2000"/>
              <a:t>		if s </a:t>
            </a:r>
            <a:r>
              <a:rPr lang="zh-CN" altLang="en-US" sz="2000"/>
              <a:t>标记为“未访问” </a:t>
            </a:r>
            <a:r>
              <a:rPr lang="en-US" altLang="zh-CN" sz="2000"/>
              <a:t>then begin;</a:t>
            </a:r>
            <a:endParaRPr lang="en-US" altLang="zh-CN" sz="2000"/>
          </a:p>
          <a:p>
            <a:pPr marL="533400" indent="-53340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AutoNum type="arabicParenR"/>
            </a:pPr>
            <a:r>
              <a:rPr lang="en-US" altLang="zh-CN" sz="2000"/>
              <a:t>			</a:t>
            </a:r>
            <a:r>
              <a:rPr lang="zh-CN" altLang="en-US" sz="2000"/>
              <a:t>将边</a:t>
            </a:r>
            <a:r>
              <a:rPr lang="en-US" altLang="zh-CN" sz="2000"/>
              <a:t>n</a:t>
            </a:r>
            <a:r>
              <a:rPr lang="en-US" altLang="zh-CN" sz="2000">
                <a:sym typeface="Wingdings" panose="05000000000000000000" pitchFamily="2" charset="2"/>
              </a:rPr>
              <a:t>s</a:t>
            </a:r>
            <a:r>
              <a:rPr lang="zh-CN" altLang="en-US" sz="2000">
                <a:sym typeface="Wingdings" panose="05000000000000000000" pitchFamily="2" charset="2"/>
              </a:rPr>
              <a:t>添加到</a:t>
            </a:r>
            <a:r>
              <a:rPr lang="en-US" altLang="zh-CN" sz="2000">
                <a:sym typeface="Wingdings" panose="05000000000000000000" pitchFamily="2" charset="2"/>
              </a:rPr>
              <a:t>T</a:t>
            </a:r>
            <a:r>
              <a:rPr lang="en-US" altLang="zh-CN" sz="2000"/>
              <a:t>;</a:t>
            </a:r>
            <a:endParaRPr lang="en-US" altLang="zh-CN" sz="2000"/>
          </a:p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AutoNum type="arabicParenR"/>
            </a:pPr>
            <a:r>
              <a:rPr lang="en-US" altLang="zh-CN" sz="2000"/>
              <a:t>			search(s)</a:t>
            </a:r>
            <a:endParaRPr lang="en-US" altLang="zh-CN" sz="2000"/>
          </a:p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end;</a:t>
            </a:r>
            <a:endParaRPr lang="en-US" altLang="zh-CN" sz="2000"/>
          </a:p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AutoNum type="arabicParenR" startAt="6"/>
            </a:pPr>
            <a:r>
              <a:rPr lang="en-US" altLang="zh-CN" sz="2000"/>
              <a:t>	dfn[n] := i;</a:t>
            </a:r>
            <a:endParaRPr lang="en-US" altLang="zh-CN" sz="2000"/>
          </a:p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AutoNum type="arabicParenR" startAt="6"/>
            </a:pPr>
            <a:r>
              <a:rPr lang="en-US" altLang="zh-CN" sz="2000"/>
              <a:t>	i := i - 1;</a:t>
            </a:r>
            <a:endParaRPr lang="en-US" altLang="zh-CN" sz="2000"/>
          </a:p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end;</a:t>
            </a:r>
            <a:endParaRPr lang="en-US" altLang="zh-CN" sz="2000"/>
          </a:p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AutoNum type="arabicParenR" startAt="8"/>
            </a:pPr>
            <a:r>
              <a:rPr lang="en-US" altLang="zh-CN" sz="2000"/>
              <a:t>T := </a:t>
            </a:r>
            <a:r>
              <a:rPr lang="zh-CN" altLang="en-US" sz="2000"/>
              <a:t>空</a:t>
            </a:r>
            <a:r>
              <a:rPr lang="en-US" altLang="zh-CN" sz="2000"/>
              <a:t>;</a:t>
            </a:r>
            <a:endParaRPr lang="en-US" altLang="zh-CN" sz="2000"/>
          </a:p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AutoNum type="arabicParenR" startAt="8"/>
            </a:pPr>
            <a:r>
              <a:rPr lang="en-US" altLang="zh-CN" sz="2000"/>
              <a:t>for G</a:t>
            </a:r>
            <a:r>
              <a:rPr lang="zh-CN" altLang="en-US" sz="2000"/>
              <a:t>的每个节点</a:t>
            </a:r>
            <a:r>
              <a:rPr lang="en-US" altLang="zh-CN" sz="2000"/>
              <a:t>n do </a:t>
            </a:r>
            <a:r>
              <a:rPr lang="zh-CN" altLang="en-US" sz="2000"/>
              <a:t>将</a:t>
            </a:r>
            <a:r>
              <a:rPr lang="en-US" altLang="zh-CN" sz="2000"/>
              <a:t>n </a:t>
            </a:r>
            <a:r>
              <a:rPr lang="zh-CN" altLang="en-US" sz="2000"/>
              <a:t>标记为“未访问”</a:t>
            </a:r>
            <a:r>
              <a:rPr lang="en-US" altLang="zh-CN" sz="2000"/>
              <a:t>;</a:t>
            </a:r>
            <a:endParaRPr lang="en-US" altLang="zh-CN" sz="2000"/>
          </a:p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AutoNum type="arabicParenR" startAt="8"/>
            </a:pPr>
            <a:r>
              <a:rPr lang="en-US" altLang="zh-CN" sz="2000"/>
              <a:t>i := G</a:t>
            </a:r>
            <a:r>
              <a:rPr lang="zh-CN" altLang="en-US" sz="2000"/>
              <a:t>的节点数</a:t>
            </a:r>
            <a:r>
              <a:rPr lang="en-US" altLang="zh-CN" sz="2000"/>
              <a:t>;</a:t>
            </a:r>
            <a:endParaRPr lang="en-US" altLang="zh-CN" sz="2000"/>
          </a:p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AutoNum type="arabicParenR" startAt="8"/>
            </a:pPr>
            <a:r>
              <a:rPr lang="en-US" altLang="zh-CN" sz="2000"/>
              <a:t>search(n</a:t>
            </a:r>
            <a:r>
              <a:rPr lang="en-US" altLang="zh-CN" sz="2000" baseline="-25000"/>
              <a:t>0</a:t>
            </a:r>
            <a:r>
              <a:rPr lang="en-US" altLang="zh-CN" sz="2000"/>
              <a:t>);</a:t>
            </a:r>
            <a:endParaRPr lang="en-US" altLang="zh-CN" sz="2000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10.9.2  </a:t>
            </a:r>
            <a:r>
              <a:rPr lang="zh-CN" altLang="en-US"/>
              <a:t>流图深度优先表示的边</a:t>
            </a:r>
            <a:endParaRPr lang="zh-CN" altLang="en-US"/>
          </a:p>
        </p:txBody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/>
              <a:t>从节点</a:t>
            </a:r>
            <a:r>
              <a:rPr lang="en-US" altLang="zh-CN"/>
              <a:t>m</a:t>
            </a:r>
            <a:r>
              <a:rPr lang="zh-CN" altLang="en-US"/>
              <a:t>到它的祖先的边</a:t>
            </a:r>
            <a:r>
              <a:rPr lang="en-US" altLang="zh-CN"/>
              <a:t>——</a:t>
            </a:r>
            <a:r>
              <a:rPr lang="en-US" altLang="zh-CN">
                <a:solidFill>
                  <a:schemeClr val="hlink"/>
                </a:solidFill>
              </a:rPr>
              <a:t>retreating</a:t>
            </a:r>
            <a:r>
              <a:rPr lang="zh-CN" altLang="en-US"/>
              <a:t>边，若流图可约，恰好就是回边</a:t>
            </a:r>
            <a:endParaRPr lang="zh-CN" altLang="en-US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/>
              <a:t>从节点</a:t>
            </a:r>
            <a:r>
              <a:rPr lang="en-US" altLang="zh-CN"/>
              <a:t>m</a:t>
            </a:r>
            <a:r>
              <a:rPr lang="zh-CN" altLang="en-US"/>
              <a:t>到它的后代的边</a:t>
            </a:r>
            <a:r>
              <a:rPr lang="en-US" altLang="zh-CN"/>
              <a:t>——</a:t>
            </a:r>
            <a:r>
              <a:rPr lang="zh-CN" altLang="en-US"/>
              <a:t>前进边，</a:t>
            </a:r>
            <a:r>
              <a:rPr lang="en-US" altLang="zh-CN"/>
              <a:t>dfst</a:t>
            </a:r>
            <a:r>
              <a:rPr lang="zh-CN" altLang="en-US"/>
              <a:t>中所有边都是前进边</a:t>
            </a:r>
            <a:endParaRPr lang="zh-CN" altLang="en-US"/>
          </a:p>
          <a:p>
            <a:pPr marL="609600" indent="-609600">
              <a:spcBef>
                <a:spcPct val="0"/>
              </a:spcBef>
              <a:buFont typeface="Wingdings" panose="05000000000000000000" pitchFamily="2" charset="2"/>
              <a:buAutoNum type="arabicPeriod"/>
            </a:pPr>
            <a:r>
              <a:rPr lang="zh-CN" altLang="en-US"/>
              <a:t>边</a:t>
            </a:r>
            <a:r>
              <a:rPr lang="en-US" altLang="zh-CN"/>
              <a:t>m</a:t>
            </a:r>
            <a:r>
              <a:rPr lang="en-US" altLang="zh-CN">
                <a:sym typeface="Wingdings" panose="05000000000000000000" pitchFamily="2" charset="2"/>
              </a:rPr>
              <a:t>n</a:t>
            </a:r>
            <a:r>
              <a:rPr lang="zh-CN" altLang="en-US">
                <a:sym typeface="Wingdings" panose="05000000000000000000" pitchFamily="2" charset="2"/>
              </a:rPr>
              <a:t>，</a:t>
            </a:r>
            <a:r>
              <a:rPr lang="en-US" altLang="zh-CN">
                <a:sym typeface="Wingdings" panose="05000000000000000000" pitchFamily="2" charset="2"/>
              </a:rPr>
              <a:t>m</a:t>
            </a:r>
            <a:r>
              <a:rPr lang="zh-CN" altLang="en-US">
                <a:sym typeface="Wingdings" panose="05000000000000000000" pitchFamily="2" charset="2"/>
              </a:rPr>
              <a:t>和</a:t>
            </a:r>
            <a:r>
              <a:rPr lang="en-US" altLang="zh-CN">
                <a:sym typeface="Wingdings" panose="05000000000000000000" pitchFamily="2" charset="2"/>
              </a:rPr>
              <a:t>n</a:t>
            </a:r>
            <a:r>
              <a:rPr lang="zh-CN" altLang="en-US">
                <a:sym typeface="Wingdings" panose="05000000000000000000" pitchFamily="2" charset="2"/>
              </a:rPr>
              <a:t>无祖先后代关系</a:t>
            </a:r>
            <a:r>
              <a:rPr lang="en-US" altLang="zh-CN">
                <a:sym typeface="Wingdings" panose="05000000000000000000" pitchFamily="2" charset="2"/>
              </a:rPr>
              <a:t>——</a:t>
            </a:r>
            <a:r>
              <a:rPr lang="zh-CN" altLang="en-US">
                <a:sym typeface="Wingdings" panose="05000000000000000000" pitchFamily="2" charset="2"/>
              </a:rPr>
              <a:t>交叉边，若画</a:t>
            </a:r>
            <a:r>
              <a:rPr lang="en-US" altLang="zh-CN">
                <a:sym typeface="Wingdings" panose="05000000000000000000" pitchFamily="2" charset="2"/>
              </a:rPr>
              <a:t>dfst</a:t>
            </a:r>
            <a:r>
              <a:rPr lang="zh-CN" altLang="en-US">
                <a:sym typeface="Wingdings" panose="05000000000000000000" pitchFamily="2" charset="2"/>
              </a:rPr>
              <a:t>时，每个节点的孩子都是由左至右加入的，则交叉边必是由右至左的</a:t>
            </a:r>
            <a:endParaRPr lang="zh-CN" altLang="en-US">
              <a:sym typeface="Wingdings" panose="05000000000000000000" pitchFamily="2" charset="2"/>
            </a:endParaRPr>
          </a:p>
          <a:p>
            <a:pPr marL="609600" indent="-609600"/>
            <a:r>
              <a:rPr lang="en-US" altLang="zh-CN"/>
              <a:t>dfn[m]</a:t>
            </a:r>
            <a:r>
              <a:rPr lang="en-US" altLang="zh-CN">
                <a:latin typeface="宋体" panose="02010600030101010101" pitchFamily="2" charset="-122"/>
              </a:rPr>
              <a:t>≥</a:t>
            </a:r>
            <a:r>
              <a:rPr lang="en-US" altLang="zh-CN"/>
              <a:t>dfn[n]</a:t>
            </a:r>
            <a:r>
              <a:rPr lang="en-US" altLang="zh-CN">
                <a:sym typeface="Wingdings" panose="05000000000000000000" pitchFamily="2" charset="2"/>
              </a:rPr>
              <a:t>mn</a:t>
            </a:r>
            <a:r>
              <a:rPr lang="zh-CN" altLang="en-US">
                <a:sym typeface="Wingdings" panose="05000000000000000000" pitchFamily="2" charset="2"/>
              </a:rPr>
              <a:t>是后退边</a:t>
            </a:r>
            <a:endParaRPr lang="zh-CN" alt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10.9.3  </a:t>
            </a:r>
            <a:r>
              <a:rPr lang="zh-CN" altLang="en-US"/>
              <a:t>流图的深度</a:t>
            </a:r>
            <a:endParaRPr lang="zh-CN" altLang="en-US"/>
          </a:p>
        </p:txBody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给定一个流图的深度优先生成树，深度</a:t>
            </a:r>
            <a:r>
              <a:rPr lang="en-US" altLang="zh-CN"/>
              <a:t>——</a:t>
            </a:r>
            <a:r>
              <a:rPr lang="zh-CN" altLang="en-US"/>
              <a:t>无环路径上后退边的最大数目</a:t>
            </a:r>
            <a:endParaRPr lang="zh-CN" altLang="en-US"/>
          </a:p>
          <a:p>
            <a:r>
              <a:rPr lang="zh-CN" altLang="en-US"/>
              <a:t>例</a:t>
            </a:r>
            <a:r>
              <a:rPr lang="en-US" altLang="zh-CN"/>
              <a:t>10.33</a:t>
            </a:r>
            <a:r>
              <a:rPr lang="zh-CN" altLang="en-US"/>
              <a:t>：例</a:t>
            </a:r>
            <a:r>
              <a:rPr lang="en-US" altLang="zh-CN"/>
              <a:t>10.30</a:t>
            </a:r>
            <a:r>
              <a:rPr lang="zh-CN" altLang="en-US"/>
              <a:t>中流图深度为</a:t>
            </a:r>
            <a:r>
              <a:rPr lang="en-US" altLang="zh-CN"/>
              <a:t>3</a:t>
            </a:r>
            <a:endParaRPr lang="en-US" altLang="zh-CN"/>
          </a:p>
          <a:p>
            <a:r>
              <a:rPr lang="zh-CN" altLang="en-US"/>
              <a:t>深度不会大于循环嵌套的深度</a:t>
            </a:r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10.9.4  </a:t>
            </a:r>
            <a:r>
              <a:rPr lang="zh-CN" altLang="en-US"/>
              <a:t>区间（</a:t>
            </a:r>
            <a:r>
              <a:rPr lang="en-US" altLang="zh-CN">
                <a:solidFill>
                  <a:schemeClr val="hlink"/>
                </a:solidFill>
              </a:rPr>
              <a:t>interval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79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marL="609600" indent="-609600"/>
            <a:r>
              <a:rPr lang="zh-CN" altLang="en-US"/>
              <a:t>流图中的自然循环加上在该循环节点上的无环路结构</a:t>
            </a:r>
            <a:r>
              <a:rPr lang="en-US" altLang="zh-CN"/>
              <a:t>——</a:t>
            </a:r>
            <a:r>
              <a:rPr lang="zh-CN" altLang="en-US"/>
              <a:t>其中一个节点（首节点）支配所有其他节点</a:t>
            </a:r>
            <a:endParaRPr lang="zh-CN" altLang="en-US"/>
          </a:p>
          <a:p>
            <a:pPr marL="609600" indent="-609600"/>
            <a:r>
              <a:rPr lang="zh-CN" altLang="en-US"/>
              <a:t>形式化定义：给定一个具有初始节点</a:t>
            </a:r>
            <a:r>
              <a:rPr lang="en-US" altLang="zh-CN"/>
              <a:t>n</a:t>
            </a:r>
            <a:r>
              <a:rPr lang="en-US" altLang="zh-CN" baseline="-25000"/>
              <a:t>0</a:t>
            </a:r>
            <a:r>
              <a:rPr lang="zh-CN" altLang="en-US"/>
              <a:t>的流图</a:t>
            </a:r>
            <a:r>
              <a:rPr lang="en-US" altLang="zh-CN"/>
              <a:t>G</a:t>
            </a:r>
            <a:r>
              <a:rPr lang="zh-CN" altLang="en-US"/>
              <a:t>和</a:t>
            </a:r>
            <a:r>
              <a:rPr lang="en-US" altLang="zh-CN"/>
              <a:t>G</a:t>
            </a:r>
            <a:r>
              <a:rPr lang="zh-CN" altLang="en-US"/>
              <a:t>的一个节点</a:t>
            </a:r>
            <a:r>
              <a:rPr lang="en-US" altLang="zh-CN"/>
              <a:t>n</a:t>
            </a:r>
            <a:r>
              <a:rPr lang="zh-CN" altLang="en-US"/>
              <a:t>，首节点为</a:t>
            </a:r>
            <a:r>
              <a:rPr lang="en-US" altLang="zh-CN"/>
              <a:t>n</a:t>
            </a:r>
            <a:r>
              <a:rPr lang="zh-CN" altLang="en-US"/>
              <a:t>的区间（记为</a:t>
            </a:r>
            <a:r>
              <a:rPr lang="en-US" altLang="zh-CN"/>
              <a:t>I(n)</a:t>
            </a:r>
            <a:r>
              <a:rPr lang="zh-CN" altLang="en-US"/>
              <a:t>）定义如下：</a:t>
            </a:r>
            <a:endParaRPr lang="zh-CN" altLang="en-US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zh-CN"/>
              <a:t>n</a:t>
            </a:r>
            <a:r>
              <a:rPr lang="zh-CN" altLang="en-US"/>
              <a:t>在</a:t>
            </a:r>
            <a:r>
              <a:rPr lang="en-US" altLang="zh-CN"/>
              <a:t>I(n)</a:t>
            </a:r>
            <a:r>
              <a:rPr lang="zh-CN" altLang="en-US"/>
              <a:t>中</a:t>
            </a:r>
            <a:endParaRPr lang="zh-CN" altLang="en-US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若某个节点</a:t>
            </a:r>
            <a:r>
              <a:rPr lang="en-US" altLang="zh-CN"/>
              <a:t>m(m</a:t>
            </a:r>
            <a:r>
              <a:rPr lang="en-US" altLang="zh-CN">
                <a:ea typeface="Arial Unicode MS" pitchFamily="34" charset="-122"/>
              </a:rPr>
              <a:t>≠</a:t>
            </a:r>
            <a:r>
              <a:rPr lang="en-US" altLang="zh-CN"/>
              <a:t>n</a:t>
            </a:r>
            <a:r>
              <a:rPr lang="en-US" altLang="zh-CN" baseline="-25000"/>
              <a:t>0</a:t>
            </a:r>
            <a:r>
              <a:rPr lang="en-US" altLang="zh-CN"/>
              <a:t>)</a:t>
            </a:r>
            <a:r>
              <a:rPr lang="zh-CN" altLang="en-US"/>
              <a:t>的所有前驱在</a:t>
            </a:r>
            <a:r>
              <a:rPr lang="en-US" altLang="zh-CN"/>
              <a:t>I(n)</a:t>
            </a:r>
            <a:r>
              <a:rPr lang="zh-CN" altLang="en-US"/>
              <a:t>中，则</a:t>
            </a:r>
            <a:r>
              <a:rPr lang="en-US" altLang="zh-CN"/>
              <a:t>m</a:t>
            </a:r>
            <a:r>
              <a:rPr lang="zh-CN" altLang="en-US"/>
              <a:t>在</a:t>
            </a:r>
            <a:r>
              <a:rPr lang="en-US" altLang="zh-CN"/>
              <a:t>I(n)</a:t>
            </a:r>
            <a:r>
              <a:rPr lang="zh-CN" altLang="en-US"/>
              <a:t>中</a:t>
            </a:r>
            <a:endParaRPr lang="zh-CN" altLang="en-US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zh-CN"/>
              <a:t>I(n)</a:t>
            </a:r>
            <a:r>
              <a:rPr lang="zh-CN" altLang="en-US"/>
              <a:t>中没有其他任何节点</a:t>
            </a:r>
            <a:endParaRPr lang="zh-CN" alt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10.9.5  </a:t>
            </a:r>
            <a:r>
              <a:rPr lang="zh-CN" altLang="en-US"/>
              <a:t>区间划分</a:t>
            </a:r>
            <a:endParaRPr lang="zh-CN" altLang="en-US"/>
          </a:p>
        </p:txBody>
      </p:sp>
      <p:sp>
        <p:nvSpPr>
          <p:cNvPr id="79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算法</a:t>
            </a:r>
            <a:r>
              <a:rPr lang="en-US" altLang="zh-CN" sz="2800"/>
              <a:t>10.15  </a:t>
            </a:r>
            <a:r>
              <a:rPr lang="zh-CN" altLang="en-US" sz="2800"/>
              <a:t>流图的区间分析</a:t>
            </a:r>
            <a:endParaRPr lang="zh-CN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输入：带有初始节点</a:t>
            </a:r>
            <a:r>
              <a:rPr lang="en-US" altLang="zh-CN" sz="2400"/>
              <a:t>n</a:t>
            </a:r>
            <a:r>
              <a:rPr lang="en-US" altLang="zh-CN" sz="2400" baseline="-25000"/>
              <a:t>0</a:t>
            </a:r>
            <a:r>
              <a:rPr lang="zh-CN" altLang="en-US" sz="2400"/>
              <a:t>的流图</a:t>
            </a:r>
            <a:r>
              <a:rPr lang="en-US" altLang="zh-CN" sz="2400"/>
              <a:t>G</a:t>
            </a:r>
            <a:endParaRPr lang="en-US" altLang="zh-CN" sz="24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输出：流图</a:t>
            </a:r>
            <a:r>
              <a:rPr lang="en-US" altLang="zh-CN" sz="2400"/>
              <a:t>G </a:t>
            </a:r>
            <a:r>
              <a:rPr lang="zh-CN" altLang="en-US" sz="2400"/>
              <a:t>的不相交区间的一个划分</a:t>
            </a:r>
            <a:endParaRPr lang="zh-CN" altLang="en-US" sz="24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方法：对任意的节点</a:t>
            </a:r>
            <a:r>
              <a:rPr lang="en-US" altLang="zh-CN" sz="2400"/>
              <a:t>n</a:t>
            </a:r>
            <a:r>
              <a:rPr lang="zh-CN" altLang="en-US" sz="2400"/>
              <a:t>，通过上面概述的算法计算</a:t>
            </a:r>
            <a:r>
              <a:rPr lang="en-US" altLang="zh-CN" sz="2400"/>
              <a:t>I(n)</a:t>
            </a:r>
            <a:endParaRPr lang="en-US" altLang="zh-CN" sz="24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I(n) := {n};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while </a:t>
            </a:r>
            <a:r>
              <a:rPr lang="zh-CN" altLang="en-US" sz="2000"/>
              <a:t>存在所有前驱都在</a:t>
            </a:r>
            <a:r>
              <a:rPr lang="en-US" altLang="zh-CN" sz="2000"/>
              <a:t>I(n)</a:t>
            </a:r>
            <a:r>
              <a:rPr lang="zh-CN" altLang="en-US" sz="2000"/>
              <a:t>中的节点</a:t>
            </a:r>
            <a:r>
              <a:rPr lang="en-US" altLang="zh-CN" sz="2000"/>
              <a:t>m</a:t>
            </a:r>
            <a:r>
              <a:rPr lang="en-US" altLang="zh-CN" sz="2000">
                <a:ea typeface="Arial Unicode MS" pitchFamily="34" charset="-122"/>
              </a:rPr>
              <a:t>≠</a:t>
            </a:r>
            <a:r>
              <a:rPr lang="en-US" altLang="zh-CN" sz="2000"/>
              <a:t>n</a:t>
            </a:r>
            <a:r>
              <a:rPr lang="en-US" altLang="zh-CN" sz="2000" baseline="-25000"/>
              <a:t>0</a:t>
            </a:r>
            <a:r>
              <a:rPr lang="en-US" altLang="zh-CN" sz="2000"/>
              <a:t> do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	I(n) := I(n) </a:t>
            </a:r>
            <a:r>
              <a:rPr lang="en-US" altLang="zh-CN" sz="2000">
                <a:latin typeface="宋体" panose="02010600030101010101" pitchFamily="2" charset="-122"/>
              </a:rPr>
              <a:t>∪</a:t>
            </a:r>
            <a:r>
              <a:rPr lang="en-US" altLang="zh-CN" sz="2000"/>
              <a:t> m;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首节点</a:t>
            </a:r>
            <a:r>
              <a:rPr lang="en-US" altLang="zh-CN" sz="2400"/>
              <a:t>n</a:t>
            </a:r>
            <a:r>
              <a:rPr lang="zh-CN" altLang="en-US" sz="2400"/>
              <a:t>的选择方法，初始所有节点均“未选中”：</a:t>
            </a:r>
            <a:endParaRPr lang="zh-CN" altLang="en-US" sz="24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构造</a:t>
            </a:r>
            <a:r>
              <a:rPr lang="en-US" altLang="zh-CN" sz="2000"/>
              <a:t>I(n</a:t>
            </a:r>
            <a:r>
              <a:rPr lang="en-US" altLang="zh-CN" sz="2000" baseline="-25000"/>
              <a:t>0</a:t>
            </a:r>
            <a:r>
              <a:rPr lang="en-US" altLang="zh-CN" sz="2000"/>
              <a:t>)</a:t>
            </a:r>
            <a:r>
              <a:rPr lang="zh-CN" altLang="en-US" sz="2000"/>
              <a:t>并“选中”该区间中所有节点</a:t>
            </a:r>
            <a:r>
              <a:rPr lang="en-US" altLang="zh-CN" sz="2000"/>
              <a:t>;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while </a:t>
            </a:r>
            <a:r>
              <a:rPr lang="zh-CN" altLang="en-US" sz="2000"/>
              <a:t>存在一个还“未选中”但其一个前驱节点被选中的节点</a:t>
            </a:r>
            <a:r>
              <a:rPr lang="en-US" altLang="zh-CN" sz="2000"/>
              <a:t>m do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	</a:t>
            </a:r>
            <a:r>
              <a:rPr lang="zh-CN" altLang="en-US" sz="2000"/>
              <a:t>构造</a:t>
            </a:r>
            <a:r>
              <a:rPr lang="en-US" altLang="zh-CN" sz="2000"/>
              <a:t>I(m)</a:t>
            </a:r>
            <a:r>
              <a:rPr lang="zh-CN" altLang="en-US" sz="2000"/>
              <a:t>并选中该区间中所有节点</a:t>
            </a:r>
            <a:r>
              <a:rPr lang="en-US" altLang="zh-CN" sz="2000"/>
              <a:t>02;</a:t>
            </a:r>
            <a:endParaRPr lang="en-US" altLang="zh-CN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学习内容</a:t>
            </a:r>
            <a:endParaRPr lang="zh-CN" altLang="en-US"/>
          </a:p>
        </p:txBody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基本块</a:t>
            </a:r>
            <a:r>
              <a:rPr lang="en-US" altLang="zh-CN" dirty="0"/>
              <a:t>/</a:t>
            </a:r>
            <a:r>
              <a:rPr lang="zh-CN" altLang="en-US" dirty="0"/>
              <a:t>流图，优化种类</a:t>
            </a:r>
            <a:endParaRPr lang="zh-CN" altLang="en-US" dirty="0"/>
          </a:p>
          <a:p>
            <a:r>
              <a:rPr lang="zh-CN" altLang="en-US" dirty="0"/>
              <a:t>循环</a:t>
            </a:r>
            <a:endParaRPr lang="en-US" altLang="zh-CN" dirty="0"/>
          </a:p>
          <a:p>
            <a:r>
              <a:rPr lang="zh-CN" altLang="en-US" dirty="0"/>
              <a:t>基于</a:t>
            </a:r>
            <a:r>
              <a:rPr lang="en-US" altLang="zh-CN" dirty="0"/>
              <a:t>SSA</a:t>
            </a:r>
            <a:r>
              <a:rPr lang="zh-CN" altLang="en-US" dirty="0"/>
              <a:t>的全局优化</a:t>
            </a:r>
            <a:endParaRPr lang="zh-CN" altLang="en-US" dirty="0"/>
          </a:p>
          <a:p>
            <a:r>
              <a:rPr lang="zh-CN" altLang="en-US" dirty="0"/>
              <a:t>全局数据流分析</a:t>
            </a:r>
            <a:endParaRPr lang="zh-CN" altLang="en-US" dirty="0"/>
          </a:p>
          <a:p>
            <a:r>
              <a:rPr lang="zh-CN" altLang="en-US" dirty="0"/>
              <a:t>利用数据流信息进行全局优化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9.4.6  </a:t>
            </a:r>
            <a:r>
              <a:rPr lang="zh-CN" altLang="en-US"/>
              <a:t>基本块的表示</a:t>
            </a:r>
            <a:endParaRPr lang="zh-CN" alt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记录</a:t>
            </a:r>
            <a:endParaRPr lang="zh-CN" altLang="en-US"/>
          </a:p>
          <a:p>
            <a:pPr lvl="1" eaLnBrk="1" hangingPunct="1"/>
            <a:r>
              <a:rPr lang="zh-CN" altLang="en-US"/>
              <a:t>计数器：四元组（三地址码语句）数目</a:t>
            </a:r>
            <a:endParaRPr lang="zh-CN" altLang="en-US"/>
          </a:p>
          <a:p>
            <a:pPr lvl="1" eaLnBrk="1" hangingPunct="1"/>
            <a:r>
              <a:rPr lang="zh-CN" altLang="en-US"/>
              <a:t>指向</a:t>
            </a:r>
            <a:r>
              <a:rPr lang="en-US" altLang="zh-CN"/>
              <a:t>leader</a:t>
            </a:r>
            <a:r>
              <a:rPr lang="zh-CN" altLang="en-US"/>
              <a:t>的指针</a:t>
            </a:r>
            <a:endParaRPr lang="zh-CN" altLang="en-US"/>
          </a:p>
          <a:p>
            <a:pPr lvl="1" eaLnBrk="1" hangingPunct="1"/>
            <a:r>
              <a:rPr lang="zh-CN" altLang="en-US"/>
              <a:t>指向前驱基本块和后继基本块的指针</a:t>
            </a:r>
            <a:endParaRPr lang="zh-CN" altLang="en-US"/>
          </a:p>
          <a:p>
            <a:pPr eaLnBrk="1" hangingPunct="1"/>
            <a:r>
              <a:rPr lang="zh-CN" altLang="en-US"/>
              <a:t>优化时代码改变或移动</a:t>
            </a:r>
            <a:endParaRPr lang="zh-CN" altLang="en-US"/>
          </a:p>
          <a:p>
            <a:pPr lvl="1" eaLnBrk="1" hangingPunct="1"/>
            <a:r>
              <a:rPr lang="zh-CN" altLang="en-US"/>
              <a:t>跳转到语句号</a:t>
            </a:r>
            <a:r>
              <a:rPr lang="zh-CN" altLang="en-US">
                <a:sym typeface="Wingdings" panose="05000000000000000000" pitchFamily="2" charset="2"/>
              </a:rPr>
              <a:t>跳转到基本块</a:t>
            </a:r>
            <a:endParaRPr lang="zh-CN" altLang="en-US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10.34</a:t>
            </a:r>
            <a:endParaRPr lang="en-US" altLang="zh-CN"/>
          </a:p>
        </p:txBody>
      </p:sp>
      <p:sp>
        <p:nvSpPr>
          <p:cNvPr id="799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24200" y="1371600"/>
            <a:ext cx="5830888" cy="4724400"/>
          </a:xfrm>
        </p:spPr>
        <p:txBody>
          <a:bodyPr/>
          <a:lstStyle/>
          <a:p>
            <a:r>
              <a:rPr lang="en-US" altLang="zh-CN" sz="2800"/>
              <a:t>2</a:t>
            </a:r>
            <a:r>
              <a:rPr lang="zh-CN" altLang="en-US" sz="2800"/>
              <a:t>的唯一前驱是</a:t>
            </a:r>
            <a:r>
              <a:rPr lang="en-US" altLang="zh-CN" sz="2800"/>
              <a:t>1</a:t>
            </a:r>
            <a:r>
              <a:rPr lang="zh-CN" altLang="en-US" sz="2800"/>
              <a:t>，加入</a:t>
            </a:r>
            <a:r>
              <a:rPr lang="en-US" altLang="zh-CN" sz="2800"/>
              <a:t>I(1)</a:t>
            </a:r>
            <a:r>
              <a:rPr lang="zh-CN" altLang="en-US" sz="2800"/>
              <a:t>，而</a:t>
            </a:r>
            <a:r>
              <a:rPr lang="en-US" altLang="zh-CN" sz="2800"/>
              <a:t>3</a:t>
            </a:r>
            <a:r>
              <a:rPr lang="zh-CN" altLang="en-US" sz="2800"/>
              <a:t>不是，其他节点的前驱都不是</a:t>
            </a:r>
            <a:r>
              <a:rPr lang="en-US" altLang="zh-CN" sz="2800"/>
              <a:t>1</a:t>
            </a:r>
            <a:r>
              <a:rPr lang="zh-CN" altLang="en-US" sz="2800"/>
              <a:t>、</a:t>
            </a:r>
            <a:r>
              <a:rPr lang="en-US" altLang="zh-CN" sz="2800"/>
              <a:t>2</a:t>
            </a:r>
            <a:r>
              <a:rPr lang="zh-CN" altLang="en-US" sz="2800"/>
              <a:t>，因此</a:t>
            </a:r>
            <a:r>
              <a:rPr lang="en-US" altLang="zh-CN" sz="2800"/>
              <a:t>I(1)={1, 2}</a:t>
            </a:r>
            <a:endParaRPr lang="en-US" altLang="zh-CN" sz="2800"/>
          </a:p>
          <a:p>
            <a:r>
              <a:rPr lang="en-US" altLang="zh-CN" sz="2800"/>
              <a:t>3</a:t>
            </a:r>
            <a:r>
              <a:rPr lang="zh-CN" altLang="en-US" sz="2800"/>
              <a:t>的前驱</a:t>
            </a:r>
            <a:r>
              <a:rPr lang="en-US" altLang="zh-CN" sz="2800"/>
              <a:t>1</a:t>
            </a:r>
            <a:r>
              <a:rPr lang="zh-CN" altLang="en-US" sz="2800"/>
              <a:t>、</a:t>
            </a:r>
            <a:r>
              <a:rPr lang="en-US" altLang="zh-CN" sz="2800"/>
              <a:t>2</a:t>
            </a:r>
            <a:r>
              <a:rPr lang="zh-CN" altLang="en-US" sz="2800"/>
              <a:t>已经选中，构造</a:t>
            </a:r>
            <a:r>
              <a:rPr lang="en-US" altLang="zh-CN" sz="2800"/>
              <a:t>I(3)</a:t>
            </a:r>
            <a:r>
              <a:rPr lang="zh-CN" altLang="en-US" sz="2800"/>
              <a:t>，没有节点可以加入，</a:t>
            </a:r>
            <a:r>
              <a:rPr lang="en-US" altLang="zh-CN" sz="2800"/>
              <a:t>I(3)={3, 4, 5}</a:t>
            </a:r>
            <a:endParaRPr lang="en-US" altLang="zh-CN" sz="2800"/>
          </a:p>
          <a:p>
            <a:r>
              <a:rPr lang="zh-CN" altLang="en-US" sz="2800"/>
              <a:t>构造</a:t>
            </a:r>
            <a:r>
              <a:rPr lang="en-US" altLang="zh-CN" sz="2800"/>
              <a:t>I(4)</a:t>
            </a:r>
            <a:r>
              <a:rPr lang="zh-CN" altLang="en-US" sz="2800"/>
              <a:t>，</a:t>
            </a:r>
            <a:r>
              <a:rPr lang="en-US" altLang="zh-CN" sz="2800"/>
              <a:t>5</a:t>
            </a:r>
            <a:r>
              <a:rPr lang="zh-CN" altLang="en-US" sz="2800"/>
              <a:t>、</a:t>
            </a:r>
            <a:r>
              <a:rPr lang="en-US" altLang="zh-CN" sz="2800"/>
              <a:t>6</a:t>
            </a:r>
            <a:r>
              <a:rPr lang="zh-CN" altLang="en-US" sz="2800"/>
              <a:t>可以加入，没有其他节点，</a:t>
            </a:r>
            <a:r>
              <a:rPr lang="en-US" altLang="zh-CN" sz="2800"/>
              <a:t>I(4)={4, 5, 6}</a:t>
            </a:r>
            <a:endParaRPr lang="en-US" altLang="zh-CN" sz="2800"/>
          </a:p>
          <a:p>
            <a:r>
              <a:rPr lang="zh-CN" altLang="en-US" sz="2800"/>
              <a:t>构造</a:t>
            </a:r>
            <a:r>
              <a:rPr lang="en-US" altLang="zh-CN" sz="2800"/>
              <a:t>I(7)={7, 8, 9, 10}</a:t>
            </a:r>
            <a:endParaRPr lang="en-US" altLang="zh-CN" sz="2800"/>
          </a:p>
        </p:txBody>
      </p:sp>
      <p:pic>
        <p:nvPicPr>
          <p:cNvPr id="799748" name="Picture 4" descr="C:\Documents and Settings\Administrator\My Documents\wg\编译原理\jiangyi\figures\10\reduce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676400"/>
            <a:ext cx="19939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9749" name="Freeform 5"/>
          <p:cNvSpPr/>
          <p:nvPr/>
        </p:nvSpPr>
        <p:spPr bwMode="ltGray">
          <a:xfrm>
            <a:off x="0" y="1647825"/>
            <a:ext cx="1387475" cy="4313238"/>
          </a:xfrm>
          <a:custGeom>
            <a:avLst/>
            <a:gdLst>
              <a:gd name="T0" fmla="*/ 450 w 874"/>
              <a:gd name="T1" fmla="*/ 2649 h 2717"/>
              <a:gd name="T2" fmla="*/ 175 w 874"/>
              <a:gd name="T3" fmla="*/ 2551 h 2717"/>
              <a:gd name="T4" fmla="*/ 10 w 874"/>
              <a:gd name="T5" fmla="*/ 1652 h 2717"/>
              <a:gd name="T6" fmla="*/ 237 w 874"/>
              <a:gd name="T7" fmla="*/ 256 h 2717"/>
              <a:gd name="T8" fmla="*/ 874 w 874"/>
              <a:gd name="T9" fmla="*/ 116 h 2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4" h="2717">
                <a:moveTo>
                  <a:pt x="450" y="2649"/>
                </a:moveTo>
                <a:cubicBezTo>
                  <a:pt x="404" y="2633"/>
                  <a:pt x="248" y="2717"/>
                  <a:pt x="175" y="2551"/>
                </a:cubicBezTo>
                <a:cubicBezTo>
                  <a:pt x="102" y="2385"/>
                  <a:pt x="0" y="2034"/>
                  <a:pt x="10" y="1652"/>
                </a:cubicBezTo>
                <a:cubicBezTo>
                  <a:pt x="20" y="1270"/>
                  <a:pt x="93" y="512"/>
                  <a:pt x="237" y="256"/>
                </a:cubicBezTo>
                <a:cubicBezTo>
                  <a:pt x="381" y="0"/>
                  <a:pt x="741" y="145"/>
                  <a:pt x="874" y="11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9750" name="Freeform 6"/>
          <p:cNvSpPr/>
          <p:nvPr/>
        </p:nvSpPr>
        <p:spPr bwMode="ltGray">
          <a:xfrm>
            <a:off x="1649413" y="2476500"/>
            <a:ext cx="1254125" cy="3622675"/>
          </a:xfrm>
          <a:custGeom>
            <a:avLst/>
            <a:gdLst>
              <a:gd name="T0" fmla="*/ 27 w 790"/>
              <a:gd name="T1" fmla="*/ 1898 h 2282"/>
              <a:gd name="T2" fmla="*/ 67 w 790"/>
              <a:gd name="T3" fmla="*/ 2145 h 2282"/>
              <a:gd name="T4" fmla="*/ 430 w 790"/>
              <a:gd name="T5" fmla="*/ 2251 h 2282"/>
              <a:gd name="T6" fmla="*/ 740 w 790"/>
              <a:gd name="T7" fmla="*/ 1959 h 2282"/>
              <a:gd name="T8" fmla="*/ 731 w 790"/>
              <a:gd name="T9" fmla="*/ 541 h 2282"/>
              <a:gd name="T10" fmla="*/ 412 w 790"/>
              <a:gd name="T11" fmla="*/ 62 h 2282"/>
              <a:gd name="T12" fmla="*/ 123 w 790"/>
              <a:gd name="T13" fmla="*/ 170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0" h="2282">
                <a:moveTo>
                  <a:pt x="27" y="1898"/>
                </a:moveTo>
                <a:cubicBezTo>
                  <a:pt x="34" y="1939"/>
                  <a:pt x="0" y="2086"/>
                  <a:pt x="67" y="2145"/>
                </a:cubicBezTo>
                <a:cubicBezTo>
                  <a:pt x="134" y="2204"/>
                  <a:pt x="318" y="2282"/>
                  <a:pt x="430" y="2251"/>
                </a:cubicBezTo>
                <a:cubicBezTo>
                  <a:pt x="542" y="2220"/>
                  <a:pt x="690" y="2244"/>
                  <a:pt x="740" y="1959"/>
                </a:cubicBezTo>
                <a:cubicBezTo>
                  <a:pt x="790" y="1674"/>
                  <a:pt x="786" y="857"/>
                  <a:pt x="731" y="541"/>
                </a:cubicBezTo>
                <a:cubicBezTo>
                  <a:pt x="676" y="225"/>
                  <a:pt x="513" y="124"/>
                  <a:pt x="412" y="62"/>
                </a:cubicBezTo>
                <a:cubicBezTo>
                  <a:pt x="311" y="0"/>
                  <a:pt x="183" y="148"/>
                  <a:pt x="123" y="17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10.9.6  </a:t>
            </a:r>
            <a:r>
              <a:rPr lang="zh-CN" altLang="en-US"/>
              <a:t>区间图</a:t>
            </a:r>
            <a:endParaRPr lang="zh-CN" altLang="en-US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371600"/>
            <a:ext cx="8040688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/>
              <a:t>流图</a:t>
            </a:r>
            <a:r>
              <a:rPr lang="en-US" altLang="zh-CN"/>
              <a:t>G</a:t>
            </a:r>
            <a:r>
              <a:rPr lang="en-US" altLang="zh-CN">
                <a:sym typeface="Wingdings" panose="05000000000000000000" pitchFamily="2" charset="2"/>
              </a:rPr>
              <a:t></a:t>
            </a:r>
            <a:r>
              <a:rPr lang="zh-CN" altLang="en-US">
                <a:sym typeface="Wingdings" panose="05000000000000000000" pitchFamily="2" charset="2"/>
              </a:rPr>
              <a:t>区间图</a:t>
            </a:r>
            <a:r>
              <a:rPr lang="en-US" altLang="zh-CN">
                <a:sym typeface="Wingdings" panose="05000000000000000000" pitchFamily="2" charset="2"/>
              </a:rPr>
              <a:t>I(G)</a:t>
            </a:r>
            <a:endParaRPr lang="en-US" altLang="zh-CN"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</a:pPr>
            <a:r>
              <a:rPr lang="en-US" altLang="zh-CN"/>
              <a:t>I(G)</a:t>
            </a:r>
            <a:r>
              <a:rPr lang="zh-CN" altLang="en-US"/>
              <a:t>的节点对应</a:t>
            </a:r>
            <a:r>
              <a:rPr lang="en-US" altLang="zh-CN"/>
              <a:t>G</a:t>
            </a:r>
            <a:r>
              <a:rPr lang="zh-CN" altLang="en-US"/>
              <a:t>的区间</a:t>
            </a:r>
            <a:endParaRPr lang="zh-CN" altLang="en-US"/>
          </a:p>
          <a:p>
            <a:pPr lvl="1">
              <a:lnSpc>
                <a:spcPct val="90000"/>
              </a:lnSpc>
            </a:pPr>
            <a:r>
              <a:rPr lang="en-US" altLang="zh-CN"/>
              <a:t>I(G)</a:t>
            </a:r>
            <a:r>
              <a:rPr lang="zh-CN" altLang="en-US"/>
              <a:t>的初始节点是包含</a:t>
            </a:r>
            <a:r>
              <a:rPr lang="en-US" altLang="zh-CN"/>
              <a:t>G</a:t>
            </a:r>
            <a:r>
              <a:rPr lang="zh-CN" altLang="en-US"/>
              <a:t>的初始节点的区间</a:t>
            </a:r>
            <a:endParaRPr lang="zh-CN" altLang="en-US"/>
          </a:p>
          <a:p>
            <a:pPr lvl="1">
              <a:lnSpc>
                <a:spcPct val="90000"/>
              </a:lnSpc>
            </a:pPr>
            <a:r>
              <a:rPr lang="en-US" altLang="zh-CN"/>
              <a:t>I(G)</a:t>
            </a:r>
            <a:r>
              <a:rPr lang="zh-CN" altLang="en-US"/>
              <a:t>的节点到其另一节点（一个区间</a:t>
            </a:r>
            <a:r>
              <a:rPr lang="en-US" altLang="zh-CN"/>
              <a:t>I</a:t>
            </a:r>
            <a:r>
              <a:rPr lang="zh-CN" altLang="en-US"/>
              <a:t>到另一个区间</a:t>
            </a:r>
            <a:r>
              <a:rPr lang="en-US" altLang="zh-CN"/>
              <a:t>J</a:t>
            </a:r>
            <a:r>
              <a:rPr lang="zh-CN" altLang="en-US"/>
              <a:t>）存在一条边，当且仅当存在一条从</a:t>
            </a:r>
            <a:r>
              <a:rPr lang="en-US" altLang="zh-CN"/>
              <a:t>I</a:t>
            </a:r>
            <a:r>
              <a:rPr lang="zh-CN" altLang="en-US"/>
              <a:t>的某个节点到</a:t>
            </a:r>
            <a:r>
              <a:rPr lang="en-US" altLang="zh-CN"/>
              <a:t>J</a:t>
            </a:r>
            <a:r>
              <a:rPr lang="zh-CN" altLang="en-US"/>
              <a:t>的首节点的边</a:t>
            </a:r>
            <a:r>
              <a:rPr lang="en-US" altLang="zh-CN"/>
              <a:t>——</a:t>
            </a:r>
            <a:r>
              <a:rPr lang="zh-CN" altLang="en-US"/>
              <a:t>不可能存在到</a:t>
            </a:r>
            <a:r>
              <a:rPr lang="en-US" altLang="zh-CN"/>
              <a:t>J</a:t>
            </a:r>
            <a:r>
              <a:rPr lang="zh-CN" altLang="en-US"/>
              <a:t>的非首节点</a:t>
            </a:r>
            <a:r>
              <a:rPr lang="en-US" altLang="zh-CN"/>
              <a:t>n</a:t>
            </a:r>
            <a:r>
              <a:rPr lang="zh-CN" altLang="en-US"/>
              <a:t>的边，在算法中</a:t>
            </a:r>
            <a:r>
              <a:rPr lang="en-US" altLang="zh-CN"/>
              <a:t>n</a:t>
            </a:r>
            <a:r>
              <a:rPr lang="zh-CN" altLang="en-US"/>
              <a:t>不可能被加入</a:t>
            </a:r>
            <a:r>
              <a:rPr lang="en-US" altLang="zh-CN"/>
              <a:t>J</a:t>
            </a:r>
            <a:endParaRPr lang="en-US" altLang="zh-CN"/>
          </a:p>
          <a:p>
            <a:pPr>
              <a:lnSpc>
                <a:spcPct val="90000"/>
              </a:lnSpc>
            </a:pPr>
            <a:r>
              <a:rPr lang="zh-CN" altLang="en-US"/>
              <a:t>区间图序列：</a:t>
            </a:r>
            <a:r>
              <a:rPr lang="en-US" altLang="zh-CN"/>
              <a:t>I(G), I(I(G)), …</a:t>
            </a:r>
            <a:endParaRPr lang="en-US" altLang="zh-CN"/>
          </a:p>
          <a:p>
            <a:pPr>
              <a:lnSpc>
                <a:spcPct val="90000"/>
              </a:lnSpc>
            </a:pPr>
            <a:r>
              <a:rPr lang="zh-CN" altLang="en-US"/>
              <a:t>最终得到</a:t>
            </a:r>
            <a:r>
              <a:rPr lang="zh-CN" altLang="en-US">
                <a:solidFill>
                  <a:schemeClr val="accent2"/>
                </a:solidFill>
                <a:ea typeface="黑体" panose="02010609060101010101" pitchFamily="49" charset="-122"/>
              </a:rPr>
              <a:t>限制流图</a:t>
            </a:r>
            <a:r>
              <a:rPr lang="zh-CN" altLang="en-US"/>
              <a:t>：每个节点是孤立区间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若</a:t>
            </a:r>
            <a:r>
              <a:rPr lang="en-US" altLang="zh-CN"/>
              <a:t>G</a:t>
            </a:r>
            <a:r>
              <a:rPr lang="zh-CN" altLang="en-US"/>
              <a:t>可约，则限制流图为单节点</a:t>
            </a:r>
            <a:endParaRPr lang="zh-CN" alt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10.35  </a:t>
            </a:r>
            <a:r>
              <a:rPr lang="zh-CN" altLang="en-US"/>
              <a:t>区间图序列</a:t>
            </a:r>
            <a:endParaRPr lang="zh-CN" altLang="en-US"/>
          </a:p>
        </p:txBody>
      </p:sp>
      <p:pic>
        <p:nvPicPr>
          <p:cNvPr id="801796" name="Picture 4" descr="C:\Documents and Settings\Administrator\My Documents\wg\教学\编译原理\lecture\figures\10\area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7862888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10.9.7  </a:t>
            </a:r>
            <a:r>
              <a:rPr lang="zh-CN" altLang="en-US"/>
              <a:t>节点分裂</a:t>
            </a:r>
            <a:endParaRPr lang="zh-CN" altLang="en-US"/>
          </a:p>
        </p:txBody>
      </p:sp>
      <p:sp>
        <p:nvSpPr>
          <p:cNvPr id="80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如果原流图不可约，得到不是单节点的限制流图，可将节点分裂，继续构造</a:t>
            </a:r>
            <a:endParaRPr lang="zh-CN" altLang="en-US"/>
          </a:p>
          <a:p>
            <a:r>
              <a:rPr lang="zh-CN" altLang="en-US"/>
              <a:t>分裂：若节点</a:t>
            </a:r>
            <a:r>
              <a:rPr lang="en-US" altLang="zh-CN"/>
              <a:t>n</a:t>
            </a:r>
            <a:r>
              <a:rPr lang="zh-CN" altLang="en-US"/>
              <a:t>有</a:t>
            </a:r>
            <a:r>
              <a:rPr lang="en-US" altLang="zh-CN"/>
              <a:t>k</a:t>
            </a:r>
            <a:r>
              <a:rPr lang="zh-CN" altLang="en-US"/>
              <a:t>个前驱，则用</a:t>
            </a:r>
            <a:r>
              <a:rPr lang="en-US" altLang="zh-CN"/>
              <a:t>n</a:t>
            </a:r>
            <a:r>
              <a:rPr lang="en-US" altLang="zh-CN" baseline="-25000"/>
              <a:t>1</a:t>
            </a:r>
            <a:r>
              <a:rPr lang="en-US" altLang="zh-CN"/>
              <a:t>, n</a:t>
            </a:r>
            <a:r>
              <a:rPr lang="en-US" altLang="zh-CN" baseline="-25000"/>
              <a:t>2</a:t>
            </a:r>
            <a:r>
              <a:rPr lang="en-US" altLang="zh-CN"/>
              <a:t>, …</a:t>
            </a:r>
            <a:r>
              <a:rPr lang="zh-CN" altLang="en-US"/>
              <a:t>取代</a:t>
            </a:r>
            <a:r>
              <a:rPr lang="en-US" altLang="zh-CN"/>
              <a:t>n</a:t>
            </a:r>
            <a:r>
              <a:rPr lang="zh-CN" altLang="en-US"/>
              <a:t>，</a:t>
            </a:r>
            <a:r>
              <a:rPr lang="en-US" altLang="zh-CN"/>
              <a:t>n</a:t>
            </a:r>
            <a:r>
              <a:rPr lang="zh-CN" altLang="en-US"/>
              <a:t>的第</a:t>
            </a:r>
            <a:r>
              <a:rPr lang="en-US" altLang="zh-CN"/>
              <a:t>i</a:t>
            </a:r>
            <a:r>
              <a:rPr lang="zh-CN" altLang="en-US"/>
              <a:t>个前驱成为</a:t>
            </a:r>
            <a:r>
              <a:rPr lang="en-US" altLang="zh-CN"/>
              <a:t>n</a:t>
            </a:r>
            <a:r>
              <a:rPr lang="en-US" altLang="zh-CN" baseline="-25000"/>
              <a:t>i</a:t>
            </a:r>
            <a:r>
              <a:rPr lang="zh-CN" altLang="en-US"/>
              <a:t>的唯一前驱，而</a:t>
            </a:r>
            <a:r>
              <a:rPr lang="en-US" altLang="zh-CN"/>
              <a:t>n</a:t>
            </a:r>
            <a:r>
              <a:rPr lang="zh-CN" altLang="en-US"/>
              <a:t>的所有后继都成为</a:t>
            </a:r>
            <a:r>
              <a:rPr lang="en-US" altLang="zh-CN"/>
              <a:t>n</a:t>
            </a:r>
            <a:r>
              <a:rPr lang="en-US" altLang="zh-CN" baseline="-25000"/>
              <a:t>i</a:t>
            </a:r>
            <a:r>
              <a:rPr lang="zh-CN" altLang="en-US"/>
              <a:t>的后继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802820" name="Picture 4" descr="C:\Documents and Settings\Administrator\My Documents\wg\教学\编译原理\lecture\figures\10\area2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14800"/>
            <a:ext cx="8501063" cy="229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10.9.8  T</a:t>
            </a:r>
            <a:r>
              <a:rPr lang="en-US" altLang="zh-CN" baseline="-25000"/>
              <a:t>1</a:t>
            </a:r>
            <a:r>
              <a:rPr lang="zh-CN" altLang="en-US"/>
              <a:t>－</a:t>
            </a: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zh-CN" altLang="en-US"/>
              <a:t>分析</a:t>
            </a:r>
            <a:endParaRPr lang="zh-CN" altLang="en-US"/>
          </a:p>
        </p:txBody>
      </p:sp>
      <p:sp>
        <p:nvSpPr>
          <p:cNvPr id="803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r>
              <a:rPr lang="zh-CN" altLang="en-US"/>
              <a:t>可达到区间分析同样效果：</a:t>
            </a:r>
            <a:endParaRPr lang="zh-CN" altLang="en-US"/>
          </a:p>
          <a:p>
            <a:pPr lvl="1">
              <a:spcBef>
                <a:spcPct val="0"/>
              </a:spcBef>
            </a:pPr>
            <a:r>
              <a:rPr lang="en-US" altLang="zh-CN"/>
              <a:t>T</a:t>
            </a:r>
            <a:r>
              <a:rPr lang="en-US" altLang="zh-CN" baseline="-25000"/>
              <a:t>1</a:t>
            </a:r>
            <a:r>
              <a:rPr lang="zh-CN" altLang="en-US"/>
              <a:t>变换：若</a:t>
            </a:r>
            <a:r>
              <a:rPr lang="en-US" altLang="zh-CN"/>
              <a:t>n</a:t>
            </a:r>
            <a:r>
              <a:rPr lang="zh-CN" altLang="en-US"/>
              <a:t>是一个带有循环的节点，即存在边</a:t>
            </a:r>
            <a:r>
              <a:rPr lang="en-US" altLang="zh-CN"/>
              <a:t>n</a:t>
            </a:r>
            <a:r>
              <a:rPr lang="en-US" altLang="zh-CN">
                <a:sym typeface="Wingdings" panose="05000000000000000000" pitchFamily="2" charset="2"/>
              </a:rPr>
              <a:t>m</a:t>
            </a:r>
            <a:r>
              <a:rPr lang="zh-CN" altLang="en-US">
                <a:sym typeface="Wingdings" panose="05000000000000000000" pitchFamily="2" charset="2"/>
              </a:rPr>
              <a:t>，则删除这条边</a:t>
            </a:r>
            <a:endParaRPr lang="zh-CN" altLang="en-US">
              <a:sym typeface="Wingdings" panose="05000000000000000000" pitchFamily="2" charset="2"/>
            </a:endParaRPr>
          </a:p>
          <a:p>
            <a:pPr lvl="1"/>
            <a:r>
              <a:rPr lang="en-US" altLang="zh-CN">
                <a:sym typeface="Wingdings" panose="05000000000000000000" pitchFamily="2" charset="2"/>
              </a:rPr>
              <a:t>T</a:t>
            </a:r>
            <a:r>
              <a:rPr lang="en-US" altLang="zh-CN" baseline="-25000">
                <a:sym typeface="Wingdings" panose="05000000000000000000" pitchFamily="2" charset="2"/>
              </a:rPr>
              <a:t>2</a:t>
            </a:r>
            <a:r>
              <a:rPr lang="zh-CN" altLang="en-US">
                <a:sym typeface="Wingdings" panose="05000000000000000000" pitchFamily="2" charset="2"/>
              </a:rPr>
              <a:t>变换：若节点</a:t>
            </a:r>
            <a:r>
              <a:rPr lang="en-US" altLang="zh-CN">
                <a:sym typeface="Wingdings" panose="05000000000000000000" pitchFamily="2" charset="2"/>
              </a:rPr>
              <a:t>n</a:t>
            </a:r>
            <a:r>
              <a:rPr lang="zh-CN" altLang="en-US">
                <a:sym typeface="Wingdings" panose="05000000000000000000" pitchFamily="2" charset="2"/>
              </a:rPr>
              <a:t>（不是初始节点）具有唯一的前驱</a:t>
            </a:r>
            <a:r>
              <a:rPr lang="en-US" altLang="zh-CN">
                <a:sym typeface="Wingdings" panose="05000000000000000000" pitchFamily="2" charset="2"/>
              </a:rPr>
              <a:t>m</a:t>
            </a:r>
            <a:r>
              <a:rPr lang="zh-CN" altLang="en-US">
                <a:sym typeface="Wingdings" panose="05000000000000000000" pitchFamily="2" charset="2"/>
              </a:rPr>
              <a:t>，那么</a:t>
            </a:r>
            <a:r>
              <a:rPr lang="en-US" altLang="zh-CN">
                <a:sym typeface="Wingdings" panose="05000000000000000000" pitchFamily="2" charset="2"/>
              </a:rPr>
              <a:t>m</a:t>
            </a:r>
            <a:r>
              <a:rPr lang="zh-CN" altLang="en-US">
                <a:sym typeface="Wingdings" panose="05000000000000000000" pitchFamily="2" charset="2"/>
              </a:rPr>
              <a:t>通过删除</a:t>
            </a:r>
            <a:r>
              <a:rPr lang="en-US" altLang="zh-CN">
                <a:sym typeface="Wingdings" panose="05000000000000000000" pitchFamily="2" charset="2"/>
              </a:rPr>
              <a:t>n</a:t>
            </a:r>
            <a:r>
              <a:rPr lang="zh-CN" altLang="en-US">
                <a:sym typeface="Wingdings" panose="05000000000000000000" pitchFamily="2" charset="2"/>
              </a:rPr>
              <a:t>并将</a:t>
            </a:r>
            <a:r>
              <a:rPr lang="en-US" altLang="zh-CN">
                <a:sym typeface="Wingdings" panose="05000000000000000000" pitchFamily="2" charset="2"/>
              </a:rPr>
              <a:t>n</a:t>
            </a:r>
            <a:r>
              <a:rPr lang="zh-CN" altLang="en-US">
                <a:sym typeface="Wingdings" panose="05000000000000000000" pitchFamily="2" charset="2"/>
              </a:rPr>
              <a:t>的所有后继（可能包括</a:t>
            </a:r>
            <a:r>
              <a:rPr lang="en-US" altLang="zh-CN">
                <a:sym typeface="Wingdings" panose="05000000000000000000" pitchFamily="2" charset="2"/>
              </a:rPr>
              <a:t>m</a:t>
            </a:r>
            <a:r>
              <a:rPr lang="zh-CN" altLang="en-US">
                <a:sym typeface="Wingdings" panose="05000000000000000000" pitchFamily="2" charset="2"/>
              </a:rPr>
              <a:t>）变成</a:t>
            </a:r>
            <a:r>
              <a:rPr lang="en-US" altLang="zh-CN">
                <a:sym typeface="Wingdings" panose="05000000000000000000" pitchFamily="2" charset="2"/>
              </a:rPr>
              <a:t>m</a:t>
            </a:r>
            <a:r>
              <a:rPr lang="zh-CN" altLang="en-US">
                <a:sym typeface="Wingdings" panose="05000000000000000000" pitchFamily="2" charset="2"/>
              </a:rPr>
              <a:t>的后继即可消掉</a:t>
            </a:r>
            <a:r>
              <a:rPr lang="en-US" altLang="zh-CN">
                <a:sym typeface="Wingdings" panose="05000000000000000000" pitchFamily="2" charset="2"/>
              </a:rPr>
              <a:t>n</a:t>
            </a:r>
            <a:endParaRPr lang="en-US" altLang="zh-CN">
              <a:sym typeface="Wingdings" panose="05000000000000000000" pitchFamily="2" charset="2"/>
            </a:endParaRPr>
          </a:p>
          <a:p>
            <a:r>
              <a:rPr lang="zh-CN" altLang="en-US"/>
              <a:t>按任意顺序对流图</a:t>
            </a:r>
            <a:r>
              <a:rPr lang="en-US" altLang="zh-CN"/>
              <a:t>G</a:t>
            </a:r>
            <a:r>
              <a:rPr lang="zh-CN" altLang="en-US"/>
              <a:t>应用</a:t>
            </a:r>
            <a:r>
              <a:rPr lang="en-US" altLang="zh-CN"/>
              <a:t>T</a:t>
            </a:r>
            <a:r>
              <a:rPr lang="en-US" altLang="zh-CN" baseline="-25000"/>
              <a:t>1</a:t>
            </a:r>
            <a:r>
              <a:rPr lang="zh-CN" altLang="en-US"/>
              <a:t>和</a:t>
            </a:r>
            <a:r>
              <a:rPr lang="en-US" altLang="zh-CN"/>
              <a:t>T</a:t>
            </a:r>
            <a:r>
              <a:rPr lang="en-US" altLang="zh-CN" baseline="-25000"/>
              <a:t>2</a:t>
            </a:r>
            <a:endParaRPr lang="en-US" altLang="zh-CN"/>
          </a:p>
          <a:p>
            <a:pPr lvl="1"/>
            <a:r>
              <a:rPr lang="zh-CN" altLang="en-US"/>
              <a:t>直至产生一个无法再变换的流图，结果是唯一的</a:t>
            </a:r>
            <a:r>
              <a:rPr lang="en-US" altLang="zh-CN"/>
              <a:t>——</a:t>
            </a:r>
            <a:r>
              <a:rPr lang="zh-CN" altLang="en-US"/>
              <a:t>即便先前应用了某些</a:t>
            </a:r>
            <a:r>
              <a:rPr lang="en-US" altLang="zh-CN"/>
              <a:t>T</a:t>
            </a:r>
            <a:r>
              <a:rPr lang="en-US" altLang="zh-CN" baseline="-25000"/>
              <a:t>1</a:t>
            </a:r>
            <a:r>
              <a:rPr lang="zh-CN" altLang="en-US"/>
              <a:t>和</a:t>
            </a: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zh-CN" altLang="en-US"/>
              <a:t>，由</a:t>
            </a:r>
            <a:r>
              <a:rPr lang="en-US" altLang="zh-CN"/>
              <a:t>T</a:t>
            </a:r>
            <a:r>
              <a:rPr lang="en-US" altLang="zh-CN" baseline="-25000"/>
              <a:t>1</a:t>
            </a:r>
            <a:r>
              <a:rPr lang="zh-CN" altLang="en-US"/>
              <a:t>删除或由</a:t>
            </a: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zh-CN" altLang="en-US"/>
              <a:t>消掉的候选者仍是候选者</a:t>
            </a:r>
            <a:endParaRPr lang="zh-CN" altLang="en-US"/>
          </a:p>
          <a:p>
            <a:pPr lvl="1"/>
            <a:r>
              <a:rPr lang="zh-CN" altLang="en-US"/>
              <a:t>得到的结果就是限制流图</a:t>
            </a:r>
            <a:endParaRPr lang="zh-CN" altLang="en-US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10.37  T</a:t>
            </a:r>
            <a:r>
              <a:rPr lang="en-US" altLang="zh-CN" baseline="-25000"/>
              <a:t>1</a:t>
            </a:r>
            <a:r>
              <a:rPr lang="zh-CN" altLang="en-US"/>
              <a:t>和</a:t>
            </a: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zh-CN" altLang="en-US"/>
              <a:t>变换</a:t>
            </a:r>
            <a:endParaRPr lang="zh-CN" altLang="en-US"/>
          </a:p>
        </p:txBody>
      </p:sp>
      <p:pic>
        <p:nvPicPr>
          <p:cNvPr id="804868" name="Picture 4" descr="C:\Documents and Settings\Administrator\My Documents\wg\教学\编译原理\lecture\figures\10\t1t2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2349500"/>
            <a:ext cx="82550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10.9.9  </a:t>
            </a:r>
            <a:r>
              <a:rPr lang="zh-CN" altLang="en-US"/>
              <a:t>区域</a:t>
            </a:r>
            <a:endParaRPr lang="zh-CN" altLang="en-US"/>
          </a:p>
        </p:txBody>
      </p:sp>
      <p:sp>
        <p:nvSpPr>
          <p:cNvPr id="80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region</a:t>
            </a:r>
            <a:r>
              <a:rPr lang="zh-CN" altLang="en-US"/>
              <a:t>：首节点支配其他所有节点，除进入首节点的边外，所有边都在区域内</a:t>
            </a:r>
            <a:endParaRPr lang="zh-CN" altLang="en-US"/>
          </a:p>
          <a:p>
            <a:r>
              <a:rPr lang="zh-CN" altLang="en-US"/>
              <a:t>区间必为区域，反之不一定</a:t>
            </a:r>
            <a:endParaRPr lang="zh-CN" altLang="en-US"/>
          </a:p>
          <a:p>
            <a:r>
              <a:rPr lang="zh-CN" altLang="en-US"/>
              <a:t>用</a:t>
            </a:r>
            <a:r>
              <a:rPr lang="en-US" altLang="zh-CN"/>
              <a:t>T</a:t>
            </a:r>
            <a:r>
              <a:rPr lang="en-US" altLang="zh-CN" baseline="-25000"/>
              <a:t>1</a:t>
            </a:r>
            <a:r>
              <a:rPr lang="zh-CN" altLang="en-US"/>
              <a:t>和</a:t>
            </a: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zh-CN" altLang="en-US"/>
              <a:t>化简流图</a:t>
            </a:r>
            <a:r>
              <a:rPr lang="en-US" altLang="zh-CN"/>
              <a:t>G</a:t>
            </a:r>
            <a:endParaRPr lang="en-US" altLang="zh-CN"/>
          </a:p>
          <a:p>
            <a:pPr lvl="1"/>
            <a:r>
              <a:rPr lang="zh-CN" altLang="en-US"/>
              <a:t>一个节点代表</a:t>
            </a:r>
            <a:r>
              <a:rPr lang="en-US" altLang="zh-CN"/>
              <a:t>G</a:t>
            </a:r>
            <a:r>
              <a:rPr lang="zh-CN" altLang="en-US"/>
              <a:t>的一个区域</a:t>
            </a:r>
            <a:endParaRPr lang="zh-CN" altLang="en-US"/>
          </a:p>
          <a:p>
            <a:pPr lvl="1">
              <a:spcBef>
                <a:spcPct val="0"/>
              </a:spcBef>
            </a:pPr>
            <a:r>
              <a:rPr lang="en-US" altLang="zh-CN"/>
              <a:t>a</a:t>
            </a:r>
            <a:r>
              <a:rPr lang="en-US" altLang="zh-CN">
                <a:sym typeface="Wingdings" panose="05000000000000000000" pitchFamily="2" charset="2"/>
              </a:rPr>
              <a:t>b</a:t>
            </a:r>
            <a:r>
              <a:rPr lang="zh-CN" altLang="en-US">
                <a:sym typeface="Wingdings" panose="05000000000000000000" pitchFamily="2" charset="2"/>
              </a:rPr>
              <a:t>的边</a:t>
            </a:r>
            <a:r>
              <a:rPr lang="en-US" altLang="zh-CN">
                <a:sym typeface="Wingdings" panose="05000000000000000000" pitchFamily="2" charset="2"/>
              </a:rPr>
              <a:t>——a</a:t>
            </a:r>
            <a:r>
              <a:rPr lang="zh-CN" altLang="en-US">
                <a:sym typeface="Wingdings" panose="05000000000000000000" pitchFamily="2" charset="2"/>
              </a:rPr>
              <a:t>表示的区域中的节点指向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zh-CN" altLang="en-US">
                <a:sym typeface="Wingdings" panose="05000000000000000000" pitchFamily="2" charset="2"/>
              </a:rPr>
              <a:t>的首节点的一组边</a:t>
            </a:r>
            <a:endParaRPr lang="zh-CN" altLang="en-US">
              <a:sym typeface="Wingdings" panose="05000000000000000000" pitchFamily="2" charset="2"/>
            </a:endParaRPr>
          </a:p>
          <a:p>
            <a:pPr lvl="1"/>
            <a:r>
              <a:rPr lang="en-US" altLang="zh-CN">
                <a:sym typeface="Wingdings" panose="05000000000000000000" pitchFamily="2" charset="2"/>
              </a:rPr>
              <a:t>G</a:t>
            </a:r>
            <a:r>
              <a:rPr lang="zh-CN" altLang="en-US">
                <a:sym typeface="Wingdings" panose="05000000000000000000" pitchFamily="2" charset="2"/>
              </a:rPr>
              <a:t>中的每个节点和每条边恰好由当前图中的一个节点或一条边代表</a:t>
            </a:r>
            <a:endParaRPr lang="zh-CN" altLang="en-US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正确性</a:t>
            </a:r>
            <a:endParaRPr lang="zh-CN" altLang="en-US"/>
          </a:p>
        </p:txBody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/>
              <a:t>对</a:t>
            </a:r>
            <a:r>
              <a:rPr lang="en-US" altLang="zh-CN"/>
              <a:t>G</a:t>
            </a:r>
            <a:r>
              <a:rPr lang="zh-CN" altLang="en-US"/>
              <a:t>本身，显然正确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对节点</a:t>
            </a:r>
            <a:r>
              <a:rPr lang="en-US" altLang="zh-CN"/>
              <a:t>n</a:t>
            </a:r>
            <a:r>
              <a:rPr lang="zh-CN" altLang="en-US"/>
              <a:t>（代表区域</a:t>
            </a:r>
            <a:r>
              <a:rPr lang="en-US" altLang="zh-CN"/>
              <a:t>R</a:t>
            </a:r>
            <a:r>
              <a:rPr lang="zh-CN" altLang="en-US"/>
              <a:t>）使用</a:t>
            </a:r>
            <a:r>
              <a:rPr lang="en-US" altLang="zh-CN"/>
              <a:t>T</a:t>
            </a:r>
            <a:r>
              <a:rPr lang="en-US" altLang="zh-CN" baseline="-25000"/>
              <a:t>1</a:t>
            </a:r>
            <a:endParaRPr lang="en-US" altLang="zh-CN"/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/>
              <a:t>n</a:t>
            </a:r>
            <a:r>
              <a:rPr lang="en-US" altLang="zh-CN">
                <a:sym typeface="Wingdings" panose="05000000000000000000" pitchFamily="2" charset="2"/>
              </a:rPr>
              <a:t>n</a:t>
            </a:r>
            <a:r>
              <a:rPr lang="zh-CN" altLang="en-US">
                <a:sym typeface="Wingdings" panose="05000000000000000000" pitchFamily="2" charset="2"/>
              </a:rPr>
              <a:t>代表一组边</a:t>
            </a:r>
            <a:r>
              <a:rPr lang="en-US" altLang="zh-CN">
                <a:sym typeface="Wingdings" panose="05000000000000000000" pitchFamily="2" charset="2"/>
              </a:rPr>
              <a:t>E</a:t>
            </a:r>
            <a:r>
              <a:rPr lang="zh-CN" altLang="en-US">
                <a:sym typeface="Wingdings" panose="05000000000000000000" pitchFamily="2" charset="2"/>
              </a:rPr>
              <a:t>，显然</a:t>
            </a:r>
            <a:r>
              <a:rPr lang="en-US" altLang="zh-CN">
                <a:sym typeface="Wingdings" panose="05000000000000000000" pitchFamily="2" charset="2"/>
              </a:rPr>
              <a:t>E</a:t>
            </a:r>
            <a:r>
              <a:rPr lang="zh-CN" altLang="en-US">
                <a:sym typeface="Wingdings" panose="05000000000000000000" pitchFamily="2" charset="2"/>
              </a:rPr>
              <a:t>都指向</a:t>
            </a:r>
            <a:r>
              <a:rPr lang="en-US" altLang="zh-CN">
                <a:sym typeface="Wingdings" panose="05000000000000000000" pitchFamily="2" charset="2"/>
              </a:rPr>
              <a:t>R</a:t>
            </a:r>
            <a:r>
              <a:rPr lang="zh-CN" altLang="en-US">
                <a:sym typeface="Wingdings" panose="05000000000000000000" pitchFamily="2" charset="2"/>
              </a:rPr>
              <a:t>的首节点</a:t>
            </a:r>
            <a:endParaRPr lang="zh-CN" altLang="en-US"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</a:pPr>
            <a:r>
              <a:rPr lang="zh-CN" altLang="en-US">
                <a:sym typeface="Wingdings" panose="05000000000000000000" pitchFamily="2" charset="2"/>
              </a:rPr>
              <a:t>显然</a:t>
            </a:r>
            <a:r>
              <a:rPr lang="en-US" altLang="zh-CN">
                <a:sym typeface="Wingdings" panose="05000000000000000000" pitchFamily="2" charset="2"/>
              </a:rPr>
              <a:t>E</a:t>
            </a:r>
            <a:r>
              <a:rPr lang="zh-CN" altLang="en-US">
                <a:sym typeface="Wingdings" panose="05000000000000000000" pitchFamily="2" charset="2"/>
              </a:rPr>
              <a:t>（</a:t>
            </a:r>
            <a:r>
              <a:rPr lang="en-US" altLang="zh-CN">
                <a:sym typeface="Wingdings" panose="05000000000000000000" pitchFamily="2" charset="2"/>
              </a:rPr>
              <a:t>nn</a:t>
            </a:r>
            <a:r>
              <a:rPr lang="zh-CN" altLang="en-US">
                <a:sym typeface="Wingdings" panose="05000000000000000000" pitchFamily="2" charset="2"/>
              </a:rPr>
              <a:t>）加入</a:t>
            </a:r>
            <a:r>
              <a:rPr lang="en-US" altLang="zh-CN">
                <a:sym typeface="Wingdings" panose="05000000000000000000" pitchFamily="2" charset="2"/>
              </a:rPr>
              <a:t>R</a:t>
            </a:r>
            <a:r>
              <a:rPr lang="zh-CN" altLang="en-US">
                <a:sym typeface="Wingdings" panose="05000000000000000000" pitchFamily="2" charset="2"/>
              </a:rPr>
              <a:t>，</a:t>
            </a:r>
            <a:r>
              <a:rPr lang="en-US" altLang="zh-CN">
                <a:sym typeface="Wingdings" panose="05000000000000000000" pitchFamily="2" charset="2"/>
              </a:rPr>
              <a:t>R</a:t>
            </a:r>
            <a:r>
              <a:rPr lang="zh-CN" altLang="en-US">
                <a:sym typeface="Wingdings" panose="05000000000000000000" pitchFamily="2" charset="2"/>
              </a:rPr>
              <a:t>仍为区域</a:t>
            </a:r>
            <a:endParaRPr lang="zh-CN" altLang="en-US"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</a:pPr>
            <a:r>
              <a:rPr lang="zh-CN" altLang="en-US">
                <a:sym typeface="Wingdings" panose="05000000000000000000" pitchFamily="2" charset="2"/>
              </a:rPr>
              <a:t>删除</a:t>
            </a:r>
            <a:r>
              <a:rPr lang="en-US" altLang="zh-CN">
                <a:sym typeface="Wingdings" panose="05000000000000000000" pitchFamily="2" charset="2"/>
              </a:rPr>
              <a:t>nn</a:t>
            </a:r>
            <a:r>
              <a:rPr lang="zh-CN" altLang="en-US">
                <a:sym typeface="Wingdings" panose="05000000000000000000" pitchFamily="2" charset="2"/>
              </a:rPr>
              <a:t>，</a:t>
            </a:r>
            <a:r>
              <a:rPr lang="en-US" altLang="zh-CN">
                <a:sym typeface="Wingdings" panose="05000000000000000000" pitchFamily="2" charset="2"/>
              </a:rPr>
              <a:t>n</a:t>
            </a:r>
            <a:r>
              <a:rPr lang="zh-CN" altLang="en-US">
                <a:sym typeface="Wingdings" panose="05000000000000000000" pitchFamily="2" charset="2"/>
              </a:rPr>
              <a:t>代表</a:t>
            </a:r>
            <a:r>
              <a:rPr lang="en-US" altLang="zh-CN">
                <a:sym typeface="Wingdings" panose="05000000000000000000" pitchFamily="2" charset="2"/>
              </a:rPr>
              <a:t>R</a:t>
            </a:r>
            <a:r>
              <a:rPr lang="zh-CN" altLang="en-US">
                <a:sym typeface="Wingdings" panose="05000000000000000000" pitchFamily="2" charset="2"/>
              </a:rPr>
              <a:t>和</a:t>
            </a:r>
            <a:r>
              <a:rPr lang="en-US" altLang="zh-CN">
                <a:sym typeface="Wingdings" panose="05000000000000000000" pitchFamily="2" charset="2"/>
              </a:rPr>
              <a:t>E</a:t>
            </a:r>
            <a:r>
              <a:rPr lang="zh-CN" altLang="en-US">
                <a:sym typeface="Wingdings" panose="05000000000000000000" pitchFamily="2" charset="2"/>
              </a:rPr>
              <a:t>，仍是区域，正确</a:t>
            </a:r>
            <a:endParaRPr lang="zh-CN" altLang="en-US"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</a:pPr>
            <a:r>
              <a:rPr lang="zh-CN" altLang="en-US"/>
              <a:t>使用</a:t>
            </a: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zh-CN" altLang="en-US"/>
              <a:t>，利用节点</a:t>
            </a:r>
            <a:r>
              <a:rPr lang="en-US" altLang="zh-CN"/>
              <a:t>a</a:t>
            </a:r>
            <a:r>
              <a:rPr lang="zh-CN" altLang="en-US"/>
              <a:t>消掉节点</a:t>
            </a:r>
            <a:r>
              <a:rPr lang="en-US" altLang="zh-CN"/>
              <a:t>b</a:t>
            </a:r>
            <a:r>
              <a:rPr lang="zh-CN" altLang="en-US"/>
              <a:t>，分别代表区域</a:t>
            </a:r>
            <a:r>
              <a:rPr lang="en-US" altLang="zh-CN"/>
              <a:t>R</a:t>
            </a:r>
            <a:r>
              <a:rPr lang="zh-CN" altLang="en-US"/>
              <a:t>和</a:t>
            </a:r>
            <a:r>
              <a:rPr lang="en-US" altLang="zh-CN"/>
              <a:t>S</a:t>
            </a:r>
            <a:r>
              <a:rPr lang="zh-CN" altLang="en-US"/>
              <a:t>，</a:t>
            </a:r>
            <a:r>
              <a:rPr lang="en-US" altLang="zh-CN"/>
              <a:t>a</a:t>
            </a:r>
            <a:r>
              <a:rPr lang="en-US" altLang="zh-CN">
                <a:sym typeface="Wingdings" panose="05000000000000000000" pitchFamily="2" charset="2"/>
              </a:rPr>
              <a:t>b——E</a:t>
            </a:r>
            <a:endParaRPr lang="en-US" altLang="zh-CN"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</a:pPr>
            <a:r>
              <a:rPr lang="en-US" altLang="zh-CN"/>
              <a:t>R</a:t>
            </a:r>
            <a:r>
              <a:rPr lang="zh-CN" altLang="en-US"/>
              <a:t>、</a:t>
            </a:r>
            <a:r>
              <a:rPr lang="en-US" altLang="zh-CN"/>
              <a:t>S</a:t>
            </a:r>
            <a:r>
              <a:rPr lang="zh-CN" altLang="en-US"/>
              <a:t>、</a:t>
            </a:r>
            <a:r>
              <a:rPr lang="en-US" altLang="zh-CN"/>
              <a:t>E</a:t>
            </a:r>
            <a:r>
              <a:rPr lang="zh-CN" altLang="en-US"/>
              <a:t>组合为一个区域，首节点为</a:t>
            </a:r>
            <a:r>
              <a:rPr lang="en-US" altLang="zh-CN"/>
              <a:t>R</a:t>
            </a:r>
            <a:r>
              <a:rPr lang="zh-CN" altLang="en-US"/>
              <a:t>的首节点，它支配</a:t>
            </a:r>
            <a:r>
              <a:rPr lang="en-US" altLang="zh-CN"/>
              <a:t>S</a:t>
            </a:r>
            <a:r>
              <a:rPr lang="zh-CN" altLang="en-US"/>
              <a:t>中所有节点</a:t>
            </a:r>
            <a:r>
              <a:rPr lang="en-US" altLang="zh-CN"/>
              <a:t>——</a:t>
            </a:r>
            <a:r>
              <a:rPr lang="zh-CN" altLang="en-US"/>
              <a:t>若不然，必有通向</a:t>
            </a:r>
            <a:r>
              <a:rPr lang="en-US" altLang="zh-CN"/>
              <a:t>S</a:t>
            </a:r>
            <a:r>
              <a:rPr lang="zh-CN" altLang="en-US"/>
              <a:t>首节点的路径，最后一条边不在</a:t>
            </a:r>
            <a:r>
              <a:rPr lang="en-US" altLang="zh-CN"/>
              <a:t>E</a:t>
            </a:r>
            <a:r>
              <a:rPr lang="zh-CN" altLang="en-US"/>
              <a:t>中，此边必为进入</a:t>
            </a:r>
            <a:r>
              <a:rPr lang="en-US" altLang="zh-CN"/>
              <a:t>b</a:t>
            </a:r>
            <a:r>
              <a:rPr lang="zh-CN" altLang="en-US"/>
              <a:t>的某条其他边，但既然使用了</a:t>
            </a: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zh-CN" altLang="en-US"/>
              <a:t>，必然不存在这样的边</a:t>
            </a:r>
            <a:endParaRPr lang="zh-CN" altLang="en-US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10.38</a:t>
            </a:r>
            <a:endParaRPr lang="en-US" altLang="zh-CN"/>
          </a:p>
        </p:txBody>
      </p:sp>
      <p:pic>
        <p:nvPicPr>
          <p:cNvPr id="807940" name="Picture 4" descr="C:\Documents and Settings\Administrator\My Documents\wg\教学\编译原理\lecture\figures\10\t1t2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2349500"/>
            <a:ext cx="82550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7941" name="Picture 5" descr="C:\Documents and Settings\Administrator\My Documents\wg\教学\编译原理\lecture\figures\10\area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343400"/>
            <a:ext cx="4235450" cy="135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7942" name="Line 6"/>
          <p:cNvSpPr>
            <a:spLocks noChangeShapeType="1"/>
          </p:cNvSpPr>
          <p:nvPr/>
        </p:nvSpPr>
        <p:spPr bwMode="ltGray">
          <a:xfrm flipH="1">
            <a:off x="3276600" y="3581400"/>
            <a:ext cx="381000" cy="762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7943" name="Line 7"/>
          <p:cNvSpPr>
            <a:spLocks noChangeShapeType="1"/>
          </p:cNvSpPr>
          <p:nvPr/>
        </p:nvSpPr>
        <p:spPr bwMode="ltGray">
          <a:xfrm flipH="1">
            <a:off x="5410200" y="3581400"/>
            <a:ext cx="381000" cy="762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7944" name="Line 8"/>
          <p:cNvSpPr>
            <a:spLocks noChangeShapeType="1"/>
          </p:cNvSpPr>
          <p:nvPr/>
        </p:nvSpPr>
        <p:spPr bwMode="ltGray">
          <a:xfrm>
            <a:off x="7010400" y="2743200"/>
            <a:ext cx="152400" cy="1600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10.9.10  </a:t>
            </a:r>
            <a:r>
              <a:rPr lang="zh-CN" altLang="en-US"/>
              <a:t>寻找支配节点</a:t>
            </a:r>
            <a:endParaRPr lang="zh-CN" altLang="en-US"/>
          </a:p>
        </p:txBody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r>
              <a:rPr lang="en-US" altLang="zh-CN"/>
              <a:t>d</a:t>
            </a:r>
            <a:r>
              <a:rPr lang="zh-CN" altLang="en-US"/>
              <a:t>支配</a:t>
            </a:r>
            <a:r>
              <a:rPr lang="en-US" altLang="zh-CN"/>
              <a:t>n</a:t>
            </a:r>
            <a:r>
              <a:rPr lang="zh-CN" altLang="en-US"/>
              <a:t>：</a:t>
            </a:r>
            <a:r>
              <a:rPr lang="en-US" altLang="zh-CN"/>
              <a:t>p</a:t>
            </a:r>
            <a:r>
              <a:rPr lang="en-US" altLang="zh-CN" baseline="-25000"/>
              <a:t>1</a:t>
            </a:r>
            <a:r>
              <a:rPr lang="en-US" altLang="zh-CN"/>
              <a:t>, p</a:t>
            </a:r>
            <a:r>
              <a:rPr lang="en-US" altLang="zh-CN" baseline="-25000"/>
              <a:t>2</a:t>
            </a:r>
            <a:r>
              <a:rPr lang="en-US" altLang="zh-CN"/>
              <a:t>, …, p</a:t>
            </a:r>
            <a:r>
              <a:rPr lang="en-US" altLang="zh-CN" baseline="-25000"/>
              <a:t>k</a:t>
            </a:r>
            <a:r>
              <a:rPr lang="zh-CN" altLang="en-US"/>
              <a:t>是</a:t>
            </a:r>
            <a:r>
              <a:rPr lang="en-US" altLang="zh-CN"/>
              <a:t>n</a:t>
            </a:r>
            <a:r>
              <a:rPr lang="zh-CN" altLang="en-US"/>
              <a:t>的所有前驱且</a:t>
            </a:r>
            <a:r>
              <a:rPr lang="en-US" altLang="zh-CN"/>
              <a:t>d</a:t>
            </a:r>
            <a:r>
              <a:rPr lang="en-US" altLang="zh-CN">
                <a:ea typeface="Arial Unicode MS" pitchFamily="34" charset="-122"/>
              </a:rPr>
              <a:t>≠</a:t>
            </a:r>
            <a:r>
              <a:rPr lang="en-US" altLang="zh-CN"/>
              <a:t>n</a:t>
            </a:r>
            <a:r>
              <a:rPr lang="zh-CN" altLang="en-US"/>
              <a:t>，</a:t>
            </a:r>
            <a:r>
              <a:rPr lang="en-US" altLang="zh-CN"/>
              <a:t>d dom n</a:t>
            </a:r>
            <a:r>
              <a:rPr lang="zh-CN" altLang="en-US"/>
              <a:t>当且仅当对每个</a:t>
            </a:r>
            <a:r>
              <a:rPr lang="en-US" altLang="zh-CN"/>
              <a:t>i</a:t>
            </a:r>
            <a:r>
              <a:rPr lang="zh-CN" altLang="en-US"/>
              <a:t>，</a:t>
            </a:r>
            <a:r>
              <a:rPr lang="en-US" altLang="zh-CN"/>
              <a:t>d dom p</a:t>
            </a:r>
            <a:r>
              <a:rPr lang="en-US" altLang="zh-CN" baseline="-25000"/>
              <a:t>i</a:t>
            </a:r>
            <a:endParaRPr lang="en-US" altLang="zh-CN"/>
          </a:p>
          <a:p>
            <a:r>
              <a:rPr lang="zh-CN" altLang="en-US"/>
              <a:t>算法</a:t>
            </a:r>
            <a:r>
              <a:rPr lang="en-US" altLang="zh-CN"/>
              <a:t>10.16</a:t>
            </a: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输入：流图</a:t>
            </a:r>
            <a:r>
              <a:rPr lang="en-US" altLang="zh-CN" sz="2400"/>
              <a:t>G</a:t>
            </a:r>
            <a:r>
              <a:rPr lang="zh-CN" altLang="en-US" sz="2400"/>
              <a:t>，带有节点集合</a:t>
            </a:r>
            <a:r>
              <a:rPr lang="en-US" altLang="zh-CN" sz="2400"/>
              <a:t>N</a:t>
            </a:r>
            <a:r>
              <a:rPr lang="zh-CN" altLang="en-US" sz="2400"/>
              <a:t>，边集合</a:t>
            </a:r>
            <a:r>
              <a:rPr lang="en-US" altLang="zh-CN" sz="2400"/>
              <a:t>E</a:t>
            </a:r>
            <a:r>
              <a:rPr lang="zh-CN" altLang="en-US" sz="2400"/>
              <a:t>和初始节点</a:t>
            </a:r>
            <a:r>
              <a:rPr lang="en-US" altLang="zh-CN" sz="2400"/>
              <a:t>n</a:t>
            </a:r>
            <a:r>
              <a:rPr lang="en-US" altLang="zh-CN" sz="2400" baseline="-25000"/>
              <a:t>0</a:t>
            </a:r>
            <a:endParaRPr lang="en-US" altLang="zh-CN" sz="24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输出：关系</a:t>
            </a:r>
            <a:r>
              <a:rPr lang="en-US" altLang="zh-CN" sz="2400"/>
              <a:t>dom</a:t>
            </a:r>
            <a:endParaRPr lang="en-US" altLang="zh-CN" sz="24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方法：重复下面过程计算</a:t>
            </a:r>
            <a:r>
              <a:rPr lang="en-US" altLang="zh-CN" sz="2400"/>
              <a:t>D(n)——n</a:t>
            </a:r>
            <a:r>
              <a:rPr lang="zh-CN" altLang="en-US" sz="2400"/>
              <a:t>的支配节点集合</a:t>
            </a:r>
            <a:endParaRPr lang="zh-CN" altLang="en-US" sz="24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	</a:t>
            </a:r>
            <a:r>
              <a:rPr lang="en-US" altLang="zh-CN" sz="2000"/>
              <a:t>D(n</a:t>
            </a:r>
            <a:r>
              <a:rPr lang="en-US" altLang="zh-CN" sz="2000" baseline="-25000"/>
              <a:t>0</a:t>
            </a:r>
            <a:r>
              <a:rPr lang="en-US" altLang="zh-CN" sz="2000"/>
              <a:t>) = { n</a:t>
            </a:r>
            <a:r>
              <a:rPr lang="en-US" altLang="zh-CN" sz="2000" baseline="-25000"/>
              <a:t>0</a:t>
            </a:r>
            <a:r>
              <a:rPr lang="en-US" altLang="zh-CN" sz="2000"/>
              <a:t> };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	</a:t>
            </a:r>
            <a:r>
              <a:rPr lang="en-US" altLang="zh-CN" sz="2000" b="1"/>
              <a:t>for</a:t>
            </a:r>
            <a:r>
              <a:rPr lang="en-US" altLang="zh-CN" sz="2000"/>
              <a:t> N – {n</a:t>
            </a:r>
            <a:r>
              <a:rPr lang="en-US" altLang="zh-CN" sz="2000" baseline="-25000"/>
              <a:t>0</a:t>
            </a:r>
            <a:r>
              <a:rPr lang="en-US" altLang="zh-CN" sz="2000"/>
              <a:t>}</a:t>
            </a:r>
            <a:r>
              <a:rPr lang="zh-CN" altLang="en-US" sz="2000"/>
              <a:t>中的</a:t>
            </a:r>
            <a:r>
              <a:rPr lang="en-US" altLang="zh-CN" sz="2000"/>
              <a:t>n </a:t>
            </a:r>
            <a:r>
              <a:rPr lang="en-US" altLang="zh-CN" sz="2000" b="1"/>
              <a:t>do</a:t>
            </a:r>
            <a:r>
              <a:rPr lang="en-US" altLang="zh-CN" sz="2000"/>
              <a:t> D(n) := N;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（</a:t>
            </a:r>
            <a:r>
              <a:rPr lang="en-US" altLang="zh-CN" sz="2000"/>
              <a:t>3</a:t>
            </a:r>
            <a:r>
              <a:rPr lang="zh-CN" altLang="en-US" sz="2000"/>
              <a:t>）	</a:t>
            </a:r>
            <a:r>
              <a:rPr lang="en-US" altLang="zh-CN" sz="2000" b="1"/>
              <a:t>while</a:t>
            </a:r>
            <a:r>
              <a:rPr lang="en-US" altLang="zh-CN" sz="2000"/>
              <a:t> D(n)</a:t>
            </a:r>
            <a:r>
              <a:rPr lang="zh-CN" altLang="en-US" sz="2000"/>
              <a:t>发生变化 </a:t>
            </a:r>
            <a:r>
              <a:rPr lang="en-US" altLang="zh-CN" sz="2000" b="1"/>
              <a:t>do</a:t>
            </a:r>
            <a:endParaRPr lang="en-US" altLang="zh-CN" sz="2000" b="1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（</a:t>
            </a:r>
            <a:r>
              <a:rPr lang="en-US" altLang="zh-CN" sz="2000"/>
              <a:t>4</a:t>
            </a:r>
            <a:r>
              <a:rPr lang="zh-CN" altLang="en-US" sz="2000"/>
              <a:t>）		</a:t>
            </a:r>
            <a:r>
              <a:rPr lang="en-US" altLang="zh-CN" sz="2000" b="1"/>
              <a:t>for</a:t>
            </a:r>
            <a:r>
              <a:rPr lang="en-US" altLang="zh-CN" sz="2000"/>
              <a:t> N – {n</a:t>
            </a:r>
            <a:r>
              <a:rPr lang="en-US" altLang="zh-CN" sz="2000" baseline="-25000"/>
              <a:t>0</a:t>
            </a:r>
            <a:r>
              <a:rPr lang="en-US" altLang="zh-CN" sz="2000"/>
              <a:t>}</a:t>
            </a:r>
            <a:r>
              <a:rPr lang="zh-CN" altLang="en-US" sz="2000"/>
              <a:t>中的</a:t>
            </a:r>
            <a:r>
              <a:rPr lang="en-US" altLang="zh-CN" sz="2000"/>
              <a:t>n </a:t>
            </a:r>
            <a:r>
              <a:rPr lang="en-US" altLang="zh-CN" sz="2000" b="1"/>
              <a:t>do</a:t>
            </a:r>
            <a:endParaRPr lang="en-US" altLang="zh-CN" sz="2000" b="1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（</a:t>
            </a:r>
            <a:r>
              <a:rPr lang="en-US" altLang="zh-CN" sz="2000"/>
              <a:t>5</a:t>
            </a:r>
            <a:r>
              <a:rPr lang="zh-CN" altLang="en-US" sz="2000"/>
              <a:t>）			</a:t>
            </a:r>
            <a:endParaRPr lang="zh-CN" altLang="en-US" sz="2000"/>
          </a:p>
        </p:txBody>
      </p:sp>
      <p:graphicFrame>
        <p:nvGraphicFramePr>
          <p:cNvPr id="808965" name="Object 5"/>
          <p:cNvGraphicFramePr>
            <a:graphicFrameLocks noChangeAspect="1"/>
          </p:cNvGraphicFramePr>
          <p:nvPr/>
        </p:nvGraphicFramePr>
        <p:xfrm>
          <a:off x="3581400" y="5791200"/>
          <a:ext cx="2819400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78" name="Equation" r:id="rId1" imgW="1548765" imgH="355600" progId="Equation.3">
                  <p:embed/>
                </p:oleObj>
              </mc:Choice>
              <mc:Fallback>
                <p:oleObj name="Equation" r:id="rId1" imgW="1548765" imgH="355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5791200"/>
                        <a:ext cx="2819400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9.4.7  </a:t>
            </a:r>
            <a:r>
              <a:rPr lang="zh-CN" altLang="en-US"/>
              <a:t>循环（</a:t>
            </a:r>
            <a:r>
              <a:rPr lang="en-US" altLang="zh-CN">
                <a:solidFill>
                  <a:srgbClr val="FF3300"/>
                </a:solidFill>
              </a:rPr>
              <a:t>loop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zh-CN" altLang="en-US" sz="2800"/>
              <a:t>什么是循环？如何找到循环？</a:t>
            </a:r>
            <a:endParaRPr lang="zh-CN" altLang="en-US" sz="2800"/>
          </a:p>
          <a:p>
            <a:pPr marL="609600" indent="-609600" eaLnBrk="1" hangingPunct="1"/>
            <a:r>
              <a:rPr lang="zh-CN" altLang="en-US" sz="2800"/>
              <a:t>循环</a:t>
            </a:r>
            <a:r>
              <a:rPr lang="en-US" altLang="zh-CN" sz="2800"/>
              <a:t>——</a:t>
            </a:r>
            <a:r>
              <a:rPr lang="zh-CN" altLang="en-US" sz="2800"/>
              <a:t>满足如下条件的一组节点</a:t>
            </a:r>
            <a:endParaRPr lang="zh-CN" altLang="en-US" sz="2800"/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这组节点是强连通的</a:t>
            </a:r>
            <a:r>
              <a:rPr lang="en-US" altLang="zh-CN" sz="2400"/>
              <a:t>——</a:t>
            </a:r>
            <a:r>
              <a:rPr lang="zh-CN" altLang="en-US" sz="2400"/>
              <a:t>任何两个节点间都存在一条（完全包含在循环内的）路径</a:t>
            </a:r>
            <a:endParaRPr lang="zh-CN" altLang="en-US" sz="2400"/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这组节点具有唯一的一个入口（</a:t>
            </a:r>
            <a:r>
              <a:rPr lang="en-US" altLang="zh-CN" sz="2400">
                <a:solidFill>
                  <a:srgbClr val="FF3300"/>
                </a:solidFill>
              </a:rPr>
              <a:t>entry</a:t>
            </a:r>
            <a:r>
              <a:rPr lang="zh-CN" altLang="en-US" sz="2400"/>
              <a:t>）</a:t>
            </a:r>
            <a:r>
              <a:rPr lang="en-US" altLang="zh-CN" sz="2400"/>
              <a:t>——</a:t>
            </a:r>
            <a:r>
              <a:rPr lang="zh-CN" altLang="en-US" sz="2400"/>
              <a:t>从循环外的节点到达循环内的节点，唯一的途径是先到达入口节点</a:t>
            </a:r>
            <a:endParaRPr lang="zh-CN" altLang="en-US" sz="2400"/>
          </a:p>
          <a:p>
            <a:pPr marL="609600" indent="-609600" eaLnBrk="1" hangingPunct="1"/>
            <a:r>
              <a:rPr lang="zh-CN" altLang="en-US" sz="2800"/>
              <a:t>内部不包含其他循环的循环</a:t>
            </a:r>
            <a:r>
              <a:rPr lang="en-US" altLang="zh-CN" sz="2800"/>
              <a:t>——</a:t>
            </a:r>
            <a:r>
              <a:rPr lang="zh-CN" altLang="en-US" sz="2800"/>
              <a:t>内层循环，</a:t>
            </a:r>
            <a:r>
              <a:rPr lang="en-US" altLang="zh-CN" sz="2800">
                <a:solidFill>
                  <a:srgbClr val="FF3300"/>
                </a:solidFill>
              </a:rPr>
              <a:t>inner loop</a:t>
            </a:r>
            <a:endParaRPr lang="en-US" altLang="zh-CN" sz="2800">
              <a:solidFill>
                <a:srgbClr val="FF3300"/>
              </a:solidFill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10.39</a:t>
            </a:r>
            <a:endParaRPr lang="en-US" altLang="zh-CN"/>
          </a:p>
        </p:txBody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95600" y="1371600"/>
            <a:ext cx="6059488" cy="4724400"/>
          </a:xfrm>
        </p:spPr>
        <p:txBody>
          <a:bodyPr/>
          <a:lstStyle/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D(2)={2}</a:t>
            </a:r>
            <a:r>
              <a:rPr lang="en-US" altLang="zh-CN" sz="2000">
                <a:latin typeface="宋体" panose="02010600030101010101" pitchFamily="2" charset="-122"/>
              </a:rPr>
              <a:t>∪</a:t>
            </a:r>
            <a:r>
              <a:rPr lang="en-US" altLang="zh-CN" sz="2000"/>
              <a:t>D(1)={1,2}</a:t>
            </a:r>
            <a:endParaRPr lang="en-US" altLang="zh-CN" sz="2000"/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D(3)={3}</a:t>
            </a:r>
            <a:r>
              <a:rPr lang="en-US" altLang="zh-CN" sz="2000">
                <a:latin typeface="宋体" panose="02010600030101010101" pitchFamily="2" charset="-122"/>
              </a:rPr>
              <a:t>∪</a:t>
            </a:r>
            <a:r>
              <a:rPr lang="en-US" altLang="zh-CN" sz="2000"/>
              <a:t>{{1}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>∩</a:t>
            </a:r>
            <a:r>
              <a:rPr lang="en-US" altLang="zh-CN" sz="2000">
                <a:solidFill>
                  <a:srgbClr val="000000"/>
                </a:solidFill>
              </a:rPr>
              <a:t>{1,2}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>∩</a:t>
            </a:r>
            <a:r>
              <a:rPr lang="en-US" altLang="zh-CN" sz="2000">
                <a:solidFill>
                  <a:srgbClr val="000000"/>
                </a:solidFill>
              </a:rPr>
              <a:t>{1,2,…,10})={1,3}</a:t>
            </a:r>
            <a:endParaRPr lang="en-US" altLang="zh-CN" sz="2000">
              <a:solidFill>
                <a:srgbClr val="000000"/>
              </a:solidFill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D(4)={4}</a:t>
            </a:r>
            <a:r>
              <a:rPr lang="en-US" altLang="zh-CN" sz="2000">
                <a:latin typeface="宋体" panose="02010600030101010101" pitchFamily="2" charset="-122"/>
              </a:rPr>
              <a:t>∪</a:t>
            </a:r>
            <a:r>
              <a:rPr lang="en-US" altLang="zh-CN" sz="2000"/>
              <a:t>{</a:t>
            </a:r>
            <a:r>
              <a:rPr lang="en-US" altLang="zh-CN" sz="2000">
                <a:solidFill>
                  <a:srgbClr val="000000"/>
                </a:solidFill>
              </a:rPr>
              <a:t>{1,3}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>∩</a:t>
            </a:r>
            <a:r>
              <a:rPr lang="en-US" altLang="zh-CN" sz="2000">
                <a:solidFill>
                  <a:srgbClr val="000000"/>
                </a:solidFill>
              </a:rPr>
              <a:t>{1,2,…,10})={1,3,4}</a:t>
            </a:r>
            <a:endParaRPr lang="en-US" altLang="zh-CN" sz="2000">
              <a:solidFill>
                <a:srgbClr val="000000"/>
              </a:solidFill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D(5)={5}</a:t>
            </a:r>
            <a:r>
              <a:rPr lang="en-US" altLang="zh-CN" sz="2000">
                <a:latin typeface="宋体" panose="02010600030101010101" pitchFamily="2" charset="-122"/>
              </a:rPr>
              <a:t>∪</a:t>
            </a:r>
            <a:r>
              <a:rPr lang="en-US" altLang="zh-CN" sz="2000">
                <a:solidFill>
                  <a:srgbClr val="000000"/>
                </a:solidFill>
              </a:rPr>
              <a:t>{1,3,4}={1,3,4,5}</a:t>
            </a:r>
            <a:endParaRPr lang="en-US" altLang="zh-CN" sz="2000">
              <a:solidFill>
                <a:srgbClr val="000000"/>
              </a:solidFill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D(6)={6}</a:t>
            </a:r>
            <a:r>
              <a:rPr lang="en-US" altLang="zh-CN" sz="2000">
                <a:latin typeface="宋体" panose="02010600030101010101" pitchFamily="2" charset="-122"/>
              </a:rPr>
              <a:t>∪</a:t>
            </a:r>
            <a:r>
              <a:rPr lang="en-US" altLang="zh-CN" sz="2000">
                <a:solidFill>
                  <a:srgbClr val="000000"/>
                </a:solidFill>
              </a:rPr>
              <a:t>{1,3,4}={1,3,4,6}</a:t>
            </a:r>
            <a:endParaRPr lang="en-US" altLang="zh-CN" sz="2000">
              <a:solidFill>
                <a:srgbClr val="000000"/>
              </a:solidFill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D(7)={7}</a:t>
            </a:r>
            <a:r>
              <a:rPr lang="en-US" altLang="zh-CN" sz="2000">
                <a:latin typeface="宋体" panose="02010600030101010101" pitchFamily="2" charset="-122"/>
              </a:rPr>
              <a:t>∪</a:t>
            </a:r>
            <a:r>
              <a:rPr lang="en-US" altLang="zh-CN" sz="2000"/>
              <a:t>{</a:t>
            </a:r>
            <a:r>
              <a:rPr lang="en-US" altLang="zh-CN" sz="2000">
                <a:solidFill>
                  <a:srgbClr val="000000"/>
                </a:solidFill>
              </a:rPr>
              <a:t>{1,3,4}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>∩</a:t>
            </a:r>
            <a:r>
              <a:rPr lang="en-US" altLang="zh-CN" sz="2000">
                <a:solidFill>
                  <a:srgbClr val="000000"/>
                </a:solidFill>
              </a:rPr>
              <a:t>{1,3,4,6}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>∩</a:t>
            </a:r>
            <a:r>
              <a:rPr lang="en-US" altLang="zh-CN" sz="2000">
                <a:solidFill>
                  <a:srgbClr val="000000"/>
                </a:solidFill>
              </a:rPr>
              <a:t>{1,2,…,10})={1,3,4,7}</a:t>
            </a:r>
            <a:endParaRPr lang="en-US" altLang="zh-CN" sz="2000">
              <a:solidFill>
                <a:srgbClr val="000000"/>
              </a:solidFill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D(8)={8}</a:t>
            </a:r>
            <a:r>
              <a:rPr lang="en-US" altLang="zh-CN" sz="2000">
                <a:latin typeface="宋体" panose="02010600030101010101" pitchFamily="2" charset="-122"/>
              </a:rPr>
              <a:t>∪</a:t>
            </a:r>
            <a:r>
              <a:rPr lang="en-US" altLang="zh-CN" sz="2000">
                <a:solidFill>
                  <a:srgbClr val="000000"/>
                </a:solidFill>
              </a:rPr>
              <a:t>{1,3,4,7}={1,3,4,7,8}</a:t>
            </a:r>
            <a:endParaRPr lang="en-US" altLang="zh-CN" sz="2000">
              <a:solidFill>
                <a:srgbClr val="000000"/>
              </a:solidFill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D(9)={9}</a:t>
            </a:r>
            <a:r>
              <a:rPr lang="en-US" altLang="zh-CN" sz="2000">
                <a:latin typeface="宋体" panose="02010600030101010101" pitchFamily="2" charset="-122"/>
              </a:rPr>
              <a:t>∪</a:t>
            </a:r>
            <a:r>
              <a:rPr lang="en-US" altLang="zh-CN" sz="2000">
                <a:solidFill>
                  <a:srgbClr val="000000"/>
                </a:solidFill>
              </a:rPr>
              <a:t>{1,3,4,7,8}={1,3,4,7,8,9}</a:t>
            </a:r>
            <a:endParaRPr lang="en-US" altLang="zh-CN" sz="2000">
              <a:solidFill>
                <a:srgbClr val="000000"/>
              </a:solidFill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D(10)={10}</a:t>
            </a:r>
            <a:r>
              <a:rPr lang="en-US" altLang="zh-CN" sz="2000">
                <a:latin typeface="宋体" panose="02010600030101010101" pitchFamily="2" charset="-122"/>
              </a:rPr>
              <a:t>∪</a:t>
            </a:r>
            <a:r>
              <a:rPr lang="en-US" altLang="zh-CN" sz="2000">
                <a:solidFill>
                  <a:srgbClr val="000000"/>
                </a:solidFill>
              </a:rPr>
              <a:t>{1,3,4,7,8}={1,3,4,7,8,10}</a:t>
            </a:r>
            <a:endParaRPr lang="en-US" altLang="zh-CN" sz="2000">
              <a:solidFill>
                <a:srgbClr val="000000"/>
              </a:solidFill>
            </a:endParaRP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rgbClr val="000000"/>
                </a:solidFill>
              </a:rPr>
              <a:t>不再改变</a:t>
            </a:r>
            <a:endParaRPr lang="zh-CN" altLang="en-US" sz="2000">
              <a:solidFill>
                <a:srgbClr val="000000"/>
              </a:solidFill>
            </a:endParaRPr>
          </a:p>
        </p:txBody>
      </p:sp>
      <p:pic>
        <p:nvPicPr>
          <p:cNvPr id="809988" name="Picture 4" descr="C:\Documents and Settings\Administrator\My Documents\wg\编译原理\jiangyi\figures\10\reduce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676400"/>
            <a:ext cx="19939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9989" name="Freeform 5"/>
          <p:cNvSpPr/>
          <p:nvPr/>
        </p:nvSpPr>
        <p:spPr bwMode="ltGray">
          <a:xfrm>
            <a:off x="0" y="1647825"/>
            <a:ext cx="1387475" cy="4313238"/>
          </a:xfrm>
          <a:custGeom>
            <a:avLst/>
            <a:gdLst>
              <a:gd name="T0" fmla="*/ 450 w 874"/>
              <a:gd name="T1" fmla="*/ 2649 h 2717"/>
              <a:gd name="T2" fmla="*/ 175 w 874"/>
              <a:gd name="T3" fmla="*/ 2551 h 2717"/>
              <a:gd name="T4" fmla="*/ 10 w 874"/>
              <a:gd name="T5" fmla="*/ 1652 h 2717"/>
              <a:gd name="T6" fmla="*/ 237 w 874"/>
              <a:gd name="T7" fmla="*/ 256 h 2717"/>
              <a:gd name="T8" fmla="*/ 874 w 874"/>
              <a:gd name="T9" fmla="*/ 116 h 2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4" h="2717">
                <a:moveTo>
                  <a:pt x="450" y="2649"/>
                </a:moveTo>
                <a:cubicBezTo>
                  <a:pt x="404" y="2633"/>
                  <a:pt x="248" y="2717"/>
                  <a:pt x="175" y="2551"/>
                </a:cubicBezTo>
                <a:cubicBezTo>
                  <a:pt x="102" y="2385"/>
                  <a:pt x="0" y="2034"/>
                  <a:pt x="10" y="1652"/>
                </a:cubicBezTo>
                <a:cubicBezTo>
                  <a:pt x="20" y="1270"/>
                  <a:pt x="93" y="512"/>
                  <a:pt x="237" y="256"/>
                </a:cubicBezTo>
                <a:cubicBezTo>
                  <a:pt x="381" y="0"/>
                  <a:pt x="741" y="145"/>
                  <a:pt x="874" y="11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990" name="Freeform 6"/>
          <p:cNvSpPr/>
          <p:nvPr/>
        </p:nvSpPr>
        <p:spPr bwMode="ltGray">
          <a:xfrm>
            <a:off x="1649413" y="2476500"/>
            <a:ext cx="1254125" cy="3622675"/>
          </a:xfrm>
          <a:custGeom>
            <a:avLst/>
            <a:gdLst>
              <a:gd name="T0" fmla="*/ 27 w 790"/>
              <a:gd name="T1" fmla="*/ 1898 h 2282"/>
              <a:gd name="T2" fmla="*/ 67 w 790"/>
              <a:gd name="T3" fmla="*/ 2145 h 2282"/>
              <a:gd name="T4" fmla="*/ 430 w 790"/>
              <a:gd name="T5" fmla="*/ 2251 h 2282"/>
              <a:gd name="T6" fmla="*/ 740 w 790"/>
              <a:gd name="T7" fmla="*/ 1959 h 2282"/>
              <a:gd name="T8" fmla="*/ 731 w 790"/>
              <a:gd name="T9" fmla="*/ 541 h 2282"/>
              <a:gd name="T10" fmla="*/ 412 w 790"/>
              <a:gd name="T11" fmla="*/ 62 h 2282"/>
              <a:gd name="T12" fmla="*/ 123 w 790"/>
              <a:gd name="T13" fmla="*/ 170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0" h="2282">
                <a:moveTo>
                  <a:pt x="27" y="1898"/>
                </a:moveTo>
                <a:cubicBezTo>
                  <a:pt x="34" y="1939"/>
                  <a:pt x="0" y="2086"/>
                  <a:pt x="67" y="2145"/>
                </a:cubicBezTo>
                <a:cubicBezTo>
                  <a:pt x="134" y="2204"/>
                  <a:pt x="318" y="2282"/>
                  <a:pt x="430" y="2251"/>
                </a:cubicBezTo>
                <a:cubicBezTo>
                  <a:pt x="542" y="2220"/>
                  <a:pt x="690" y="2244"/>
                  <a:pt x="740" y="1959"/>
                </a:cubicBezTo>
                <a:cubicBezTo>
                  <a:pt x="790" y="1674"/>
                  <a:pt x="786" y="857"/>
                  <a:pt x="731" y="541"/>
                </a:cubicBezTo>
                <a:cubicBezTo>
                  <a:pt x="676" y="225"/>
                  <a:pt x="513" y="124"/>
                  <a:pt x="412" y="62"/>
                </a:cubicBezTo>
                <a:cubicBezTo>
                  <a:pt x="311" y="0"/>
                  <a:pt x="183" y="148"/>
                  <a:pt x="123" y="17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10.10  </a:t>
            </a:r>
            <a:r>
              <a:rPr lang="zh-CN" altLang="en-US"/>
              <a:t>高效数据流算法</a:t>
            </a:r>
            <a:endParaRPr lang="zh-CN" altLang="en-US"/>
          </a:p>
        </p:txBody>
      </p:sp>
      <p:sp>
        <p:nvSpPr>
          <p:cNvPr id="81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334000"/>
          </a:xfrm>
        </p:spPr>
        <p:txBody>
          <a:bodyPr/>
          <a:lstStyle/>
          <a:p>
            <a:r>
              <a:rPr lang="en-US" altLang="zh-CN" sz="2800"/>
              <a:t>10.10.1  </a:t>
            </a:r>
            <a:r>
              <a:rPr lang="zh-CN" altLang="en-US" sz="2800"/>
              <a:t>迭代算法中的深度优先顺序</a:t>
            </a:r>
            <a:endParaRPr lang="zh-CN" altLang="en-US" sz="2800"/>
          </a:p>
          <a:p>
            <a:r>
              <a:rPr lang="zh-CN" altLang="en-US" sz="2800"/>
              <a:t>前面的研究都假定信息沿无环路径传播，实际上环路没有影响</a:t>
            </a:r>
            <a:r>
              <a:rPr lang="en-US" altLang="zh-CN" sz="2800"/>
              <a:t>——</a:t>
            </a:r>
            <a:r>
              <a:rPr lang="zh-CN" altLang="en-US" sz="2800"/>
              <a:t>删除环，形成更短的无环路径，信息传播没有改变</a:t>
            </a:r>
            <a:endParaRPr lang="zh-CN" altLang="en-US" sz="2800"/>
          </a:p>
          <a:p>
            <a:r>
              <a:rPr lang="zh-CN" altLang="en-US" sz="2800"/>
              <a:t>无环路径：修改数据流迭代算法的节点访问顺序，加快算法速度</a:t>
            </a:r>
            <a:endParaRPr lang="zh-CN" altLang="en-US" sz="2800"/>
          </a:p>
          <a:p>
            <a:r>
              <a:rPr lang="zh-CN" altLang="en-US" sz="2800">
                <a:solidFill>
                  <a:schemeClr val="accent2"/>
                </a:solidFill>
                <a:ea typeface="黑体" panose="02010609060101010101" pitchFamily="49" charset="-122"/>
              </a:rPr>
              <a:t>区间深度</a:t>
            </a:r>
            <a:r>
              <a:rPr lang="zh-CN" altLang="en-US" sz="2800"/>
              <a:t>：得到限制流图所需的区间划分次数</a:t>
            </a:r>
            <a:endParaRPr lang="zh-CN" altLang="en-US" sz="2800"/>
          </a:p>
          <a:p>
            <a:r>
              <a:rPr lang="en-US" altLang="zh-CN" sz="2800"/>
              <a:t>Knuth</a:t>
            </a:r>
            <a:r>
              <a:rPr lang="zh-CN" altLang="en-US" sz="2800"/>
              <a:t>统计得到：典型流图的区间深度很低，评价为</a:t>
            </a:r>
            <a:r>
              <a:rPr lang="en-US" altLang="zh-CN" sz="2800"/>
              <a:t>2.75</a:t>
            </a:r>
            <a:endParaRPr lang="en-US" altLang="zh-CN" sz="2800"/>
          </a:p>
          <a:p>
            <a:r>
              <a:rPr lang="zh-CN" altLang="en-US" sz="2800">
                <a:solidFill>
                  <a:schemeClr val="accent2"/>
                </a:solidFill>
                <a:ea typeface="黑体" panose="02010609060101010101" pitchFamily="49" charset="-122"/>
              </a:rPr>
              <a:t>深度</a:t>
            </a:r>
            <a:r>
              <a:rPr lang="zh-CN" altLang="en-US" sz="2800"/>
              <a:t>：无环路径上后退边的最大数目</a:t>
            </a:r>
            <a:endParaRPr lang="zh-CN" altLang="en-US" sz="2800"/>
          </a:p>
          <a:p>
            <a:r>
              <a:rPr lang="zh-CN" altLang="en-US" sz="2800"/>
              <a:t>区间深度永远不会比深度小</a:t>
            </a:r>
            <a:endParaRPr lang="zh-CN" altLang="en-US" sz="2800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迭代次数</a:t>
            </a:r>
            <a:endParaRPr lang="zh-CN" altLang="en-US"/>
          </a:p>
        </p:txBody>
      </p:sp>
      <p:sp>
        <p:nvSpPr>
          <p:cNvPr id="81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r>
              <a:rPr lang="en-US" altLang="zh-CN"/>
              <a:t>a</a:t>
            </a:r>
            <a:r>
              <a:rPr lang="en-US" altLang="zh-CN">
                <a:sym typeface="Wingdings" panose="05000000000000000000" pitchFamily="2" charset="2"/>
              </a:rPr>
              <a:t>b</a:t>
            </a:r>
            <a:r>
              <a:rPr lang="zh-CN" altLang="en-US">
                <a:sym typeface="Wingdings" panose="05000000000000000000" pitchFamily="2" charset="2"/>
              </a:rPr>
              <a:t>是后退边时，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zh-CN" altLang="en-US">
                <a:sym typeface="Wingdings" panose="05000000000000000000" pitchFamily="2" charset="2"/>
              </a:rPr>
              <a:t>的深度优先编号才比</a:t>
            </a:r>
            <a:r>
              <a:rPr lang="en-US" altLang="zh-CN">
                <a:sym typeface="Wingdings" panose="05000000000000000000" pitchFamily="2" charset="2"/>
              </a:rPr>
              <a:t>a</a:t>
            </a:r>
            <a:r>
              <a:rPr lang="zh-CN" altLang="en-US">
                <a:sym typeface="Wingdings" panose="05000000000000000000" pitchFamily="2" charset="2"/>
              </a:rPr>
              <a:t>的编号小</a:t>
            </a:r>
            <a:r>
              <a:rPr lang="en-US" altLang="zh-CN">
                <a:sym typeface="Wingdings" panose="05000000000000000000" pitchFamily="2" charset="2"/>
              </a:rPr>
              <a:t>——</a:t>
            </a:r>
            <a:r>
              <a:rPr lang="zh-CN" altLang="en-US">
                <a:sym typeface="Wingdings" panose="05000000000000000000" pitchFamily="2" charset="2"/>
              </a:rPr>
              <a:t>修改算法</a:t>
            </a:r>
            <a:r>
              <a:rPr lang="en-US" altLang="zh-CN">
                <a:sym typeface="Wingdings" panose="05000000000000000000" pitchFamily="2" charset="2"/>
              </a:rPr>
              <a:t>10.2</a:t>
            </a:r>
            <a:r>
              <a:rPr lang="zh-CN" altLang="en-US">
                <a:sym typeface="Wingdings" panose="05000000000000000000" pitchFamily="2" charset="2"/>
              </a:rPr>
              <a:t>，按每个块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zh-CN" altLang="en-US">
                <a:sym typeface="Wingdings" panose="05000000000000000000" pitchFamily="2" charset="2"/>
              </a:rPr>
              <a:t>深度优先编号顺序计算到达定义</a:t>
            </a:r>
            <a:endParaRPr lang="zh-CN" altLang="en-US">
              <a:sym typeface="Wingdings" panose="05000000000000000000" pitchFamily="2" charset="2"/>
            </a:endParaRPr>
          </a:p>
          <a:p>
            <a:r>
              <a:rPr lang="zh-CN" altLang="en-US">
                <a:sym typeface="Wingdings" panose="05000000000000000000" pitchFamily="2" charset="2"/>
              </a:rPr>
              <a:t>假定存在定义</a:t>
            </a:r>
            <a:r>
              <a:rPr lang="en-US" altLang="zh-CN">
                <a:sym typeface="Wingdings" panose="05000000000000000000" pitchFamily="2" charset="2"/>
              </a:rPr>
              <a:t>d</a:t>
            </a:r>
            <a:r>
              <a:rPr lang="zh-CN" altLang="en-US">
                <a:sym typeface="Wingdings" panose="05000000000000000000" pitchFamily="2" charset="2"/>
              </a:rPr>
              <a:t>的传播路径：</a:t>
            </a:r>
            <a:br>
              <a:rPr lang="zh-CN" altLang="en-US">
                <a:sym typeface="Wingdings" panose="05000000000000000000" pitchFamily="2" charset="2"/>
              </a:rPr>
            </a:br>
            <a:r>
              <a:rPr lang="en-US" altLang="zh-CN">
                <a:sym typeface="Wingdings" panose="05000000000000000000" pitchFamily="2" charset="2"/>
              </a:rPr>
              <a:t>35193516234541017</a:t>
            </a:r>
            <a:endParaRPr lang="en-US" altLang="zh-CN">
              <a:sym typeface="Wingdings" panose="05000000000000000000" pitchFamily="2" charset="2"/>
            </a:endParaRPr>
          </a:p>
          <a:p>
            <a:r>
              <a:rPr lang="zh-CN" altLang="en-US">
                <a:sym typeface="Wingdings" panose="05000000000000000000" pitchFamily="2" charset="2"/>
              </a:rPr>
              <a:t>第一次迭代：</a:t>
            </a:r>
            <a:r>
              <a:rPr lang="en-US" altLang="zh-CN">
                <a:sym typeface="Wingdings" panose="05000000000000000000" pitchFamily="2" charset="2"/>
              </a:rPr>
              <a:t>dout[3]in[5]out[5]… out[35]</a:t>
            </a:r>
            <a:r>
              <a:rPr lang="zh-CN" altLang="en-US">
                <a:sym typeface="Wingdings" panose="05000000000000000000" pitchFamily="2" charset="2"/>
              </a:rPr>
              <a:t>，在</a:t>
            </a:r>
            <a:r>
              <a:rPr lang="en-US" altLang="zh-CN">
                <a:sym typeface="Wingdings" panose="05000000000000000000" pitchFamily="2" charset="2"/>
              </a:rPr>
              <a:t>16</a:t>
            </a:r>
            <a:r>
              <a:rPr lang="zh-CN" altLang="en-US">
                <a:sym typeface="Wingdings" panose="05000000000000000000" pitchFamily="2" charset="2"/>
              </a:rPr>
              <a:t>处截断</a:t>
            </a:r>
            <a:r>
              <a:rPr lang="en-US" altLang="zh-CN">
                <a:sym typeface="Wingdings" panose="05000000000000000000" pitchFamily="2" charset="2"/>
              </a:rPr>
              <a:t>——</a:t>
            </a:r>
            <a:r>
              <a:rPr lang="zh-CN" altLang="en-US">
                <a:sym typeface="Wingdings" panose="05000000000000000000" pitchFamily="2" charset="2"/>
              </a:rPr>
              <a:t>先计算的</a:t>
            </a:r>
            <a:r>
              <a:rPr lang="en-US" altLang="zh-CN">
                <a:sym typeface="Wingdings" panose="05000000000000000000" pitchFamily="2" charset="2"/>
              </a:rPr>
              <a:t>in[16]</a:t>
            </a:r>
            <a:r>
              <a:rPr lang="zh-CN" altLang="en-US">
                <a:sym typeface="Wingdings" panose="05000000000000000000" pitchFamily="2" charset="2"/>
              </a:rPr>
              <a:t>、</a:t>
            </a:r>
            <a:r>
              <a:rPr lang="en-US" altLang="zh-CN">
                <a:sym typeface="Wingdings" panose="05000000000000000000" pitchFamily="2" charset="2"/>
              </a:rPr>
              <a:t>out[16]</a:t>
            </a:r>
            <a:r>
              <a:rPr lang="zh-CN" altLang="en-US">
                <a:sym typeface="Wingdings" panose="05000000000000000000" pitchFamily="2" charset="2"/>
              </a:rPr>
              <a:t>，后计算的</a:t>
            </a:r>
            <a:r>
              <a:rPr lang="en-US" altLang="zh-CN">
                <a:sym typeface="Wingdings" panose="05000000000000000000" pitchFamily="2" charset="2"/>
              </a:rPr>
              <a:t>35</a:t>
            </a:r>
            <a:endParaRPr lang="en-US" altLang="zh-CN">
              <a:sym typeface="Wingdings" panose="05000000000000000000" pitchFamily="2" charset="2"/>
            </a:endParaRPr>
          </a:p>
          <a:p>
            <a:r>
              <a:rPr lang="zh-CN" altLang="en-US">
                <a:sym typeface="Wingdings" panose="05000000000000000000" pitchFamily="2" charset="2"/>
              </a:rPr>
              <a:t>第二次迭代：在</a:t>
            </a:r>
            <a:r>
              <a:rPr lang="en-US" altLang="zh-CN">
                <a:sym typeface="Wingdings" panose="05000000000000000000" pitchFamily="2" charset="2"/>
              </a:rPr>
              <a:t>4</a:t>
            </a:r>
            <a:r>
              <a:rPr lang="zh-CN" altLang="en-US">
                <a:sym typeface="Wingdings" panose="05000000000000000000" pitchFamily="2" charset="2"/>
              </a:rPr>
              <a:t>处截断</a:t>
            </a:r>
            <a:endParaRPr lang="zh-CN" altLang="en-US">
              <a:sym typeface="Wingdings" panose="05000000000000000000" pitchFamily="2" charset="2"/>
            </a:endParaRPr>
          </a:p>
          <a:p>
            <a:r>
              <a:rPr lang="zh-CN" altLang="en-US">
                <a:sym typeface="Wingdings" panose="05000000000000000000" pitchFamily="2" charset="2"/>
              </a:rPr>
              <a:t>第三次迭代：完成</a:t>
            </a:r>
            <a:endParaRPr lang="zh-CN" altLang="en-US"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迭代次数（续）</a:t>
            </a:r>
            <a:endParaRPr lang="zh-CN" altLang="en-US"/>
          </a:p>
        </p:txBody>
      </p:sp>
      <p:sp>
        <p:nvSpPr>
          <p:cNvPr id="81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一般的，迭代次数不超过后退边数目＋</a:t>
            </a:r>
            <a:r>
              <a:rPr lang="en-US" altLang="zh-CN"/>
              <a:t>1</a:t>
            </a:r>
            <a:endParaRPr lang="en-US" altLang="zh-CN"/>
          </a:p>
          <a:p>
            <a:r>
              <a:rPr lang="zh-CN" altLang="en-US"/>
              <a:t>所需遍历次数是深度＋</a:t>
            </a:r>
            <a:r>
              <a:rPr lang="en-US" altLang="zh-CN"/>
              <a:t>1</a:t>
            </a:r>
            <a:endParaRPr lang="en-US" altLang="zh-CN"/>
          </a:p>
          <a:p>
            <a:r>
              <a:rPr lang="zh-CN" altLang="en-US"/>
              <a:t>使用深度优先算法的遍数实际上是深度＋</a:t>
            </a:r>
            <a:r>
              <a:rPr lang="en-US" altLang="zh-CN"/>
              <a:t>2——</a:t>
            </a:r>
            <a:r>
              <a:rPr lang="zh-CN" altLang="en-US"/>
              <a:t>遍历次数不超过</a:t>
            </a:r>
            <a:r>
              <a:rPr lang="en-US" altLang="zh-CN"/>
              <a:t>5</a:t>
            </a:r>
            <a:endParaRPr lang="en-US" altLang="zh-CN"/>
          </a:p>
          <a:p>
            <a:r>
              <a:rPr lang="zh-CN" altLang="en-US"/>
              <a:t>可用表达式或其他通过前向传播计算的数据流问题，按深度优先顺序计算</a:t>
            </a:r>
            <a:endParaRPr lang="zh-CN" altLang="en-US"/>
          </a:p>
          <a:p>
            <a:r>
              <a:rPr lang="zh-CN" altLang="en-US"/>
              <a:t>活跃变量等后向传播计算的问题，按深度优先顺序的逆序计算</a:t>
            </a:r>
            <a:endParaRPr lang="zh-CN" altLang="en-US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10.10.2  </a:t>
            </a:r>
            <a:r>
              <a:rPr lang="zh-CN" altLang="en-US"/>
              <a:t>基于结构的数据流分析</a:t>
            </a:r>
            <a:endParaRPr lang="zh-CN" altLang="en-US"/>
          </a:p>
        </p:txBody>
      </p:sp>
      <p:sp>
        <p:nvSpPr>
          <p:cNvPr id="81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访问节点的次数不会大于区间深度，平均次数比区间深度小得多</a:t>
            </a:r>
            <a:endParaRPr lang="zh-CN" altLang="en-US"/>
          </a:p>
          <a:p>
            <a:r>
              <a:rPr lang="zh-CN" altLang="en-US"/>
              <a:t>算法基于</a:t>
            </a:r>
            <a:r>
              <a:rPr lang="en-US" altLang="zh-CN"/>
              <a:t>T</a:t>
            </a:r>
            <a:r>
              <a:rPr lang="en-US" altLang="zh-CN" baseline="-25000"/>
              <a:t>1</a:t>
            </a:r>
            <a:r>
              <a:rPr lang="zh-CN" altLang="en-US"/>
              <a:t>和</a:t>
            </a: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zh-CN" altLang="en-US"/>
              <a:t>变换得到结构上</a:t>
            </a:r>
            <a:endParaRPr lang="zh-CN" altLang="en-US"/>
          </a:p>
          <a:p>
            <a:r>
              <a:rPr lang="zh-CN" altLang="en-US"/>
              <a:t>对区域</a:t>
            </a:r>
            <a:r>
              <a:rPr lang="en-US" altLang="zh-CN"/>
              <a:t>R</a:t>
            </a:r>
            <a:r>
              <a:rPr lang="zh-CN" altLang="en-US"/>
              <a:t>中的每个块</a:t>
            </a:r>
            <a:r>
              <a:rPr lang="en-US" altLang="zh-CN"/>
              <a:t>B</a:t>
            </a:r>
            <a:r>
              <a:rPr lang="zh-CN" altLang="en-US"/>
              <a:t>，计算从区域首节点到</a:t>
            </a:r>
            <a:r>
              <a:rPr lang="en-US" altLang="zh-CN"/>
              <a:t>B</a:t>
            </a:r>
            <a:r>
              <a:rPr lang="zh-CN" altLang="en-US"/>
              <a:t>的末尾的路径上所产生和注销的定义集合</a:t>
            </a:r>
            <a:r>
              <a:rPr lang="en-US" altLang="zh-CN"/>
              <a:t>gen</a:t>
            </a:r>
            <a:r>
              <a:rPr lang="en-US" altLang="zh-CN" baseline="-25000"/>
              <a:t>R, B</a:t>
            </a:r>
            <a:r>
              <a:rPr lang="zh-CN" altLang="en-US"/>
              <a:t>和</a:t>
            </a:r>
            <a:r>
              <a:rPr lang="en-US" altLang="zh-CN"/>
              <a:t>kill</a:t>
            </a:r>
            <a:r>
              <a:rPr lang="en-US" altLang="zh-CN" baseline="-25000"/>
              <a:t>R, B</a:t>
            </a:r>
            <a:endParaRPr lang="en-US" altLang="zh-CN"/>
          </a:p>
          <a:p>
            <a:r>
              <a:rPr lang="zh-CN" altLang="en-US"/>
              <a:t>然后计算</a:t>
            </a:r>
            <a:r>
              <a:rPr lang="zh-CN" altLang="en-US">
                <a:solidFill>
                  <a:schemeClr val="accent2"/>
                </a:solidFill>
                <a:ea typeface="黑体" panose="02010609060101010101" pitchFamily="49" charset="-122"/>
              </a:rPr>
              <a:t>转移函数</a:t>
            </a:r>
            <a:r>
              <a:rPr lang="en-US" altLang="zh-CN"/>
              <a:t>trans</a:t>
            </a:r>
            <a:r>
              <a:rPr lang="en-US" altLang="zh-CN" baseline="-25000"/>
              <a:t>R, B</a:t>
            </a:r>
            <a:r>
              <a:rPr lang="en-US" altLang="zh-CN"/>
              <a:t>(S)</a:t>
            </a:r>
            <a:r>
              <a:rPr lang="zh-CN" altLang="en-US"/>
              <a:t>：</a:t>
            </a:r>
            <a:r>
              <a:rPr lang="en-US" altLang="zh-CN"/>
              <a:t>S</a:t>
            </a:r>
            <a:r>
              <a:rPr lang="zh-CN" altLang="en-US"/>
              <a:t>中哪些定义会沿着</a:t>
            </a:r>
            <a:r>
              <a:rPr lang="en-US" altLang="zh-CN"/>
              <a:t>R</a:t>
            </a:r>
            <a:r>
              <a:rPr lang="zh-CN" altLang="en-US"/>
              <a:t>中路径到达</a:t>
            </a:r>
            <a:r>
              <a:rPr lang="en-US" altLang="zh-CN"/>
              <a:t>B</a:t>
            </a:r>
            <a:r>
              <a:rPr lang="zh-CN" altLang="en-US"/>
              <a:t>的末尾</a:t>
            </a:r>
            <a:endParaRPr lang="zh-CN" altLang="en-US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基于结构的数据流分析（续）</a:t>
            </a:r>
            <a:endParaRPr lang="zh-CN" altLang="en-US"/>
          </a:p>
        </p:txBody>
      </p:sp>
      <p:sp>
        <p:nvSpPr>
          <p:cNvPr id="81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zh-CN" altLang="en-US"/>
              <a:t>到达块</a:t>
            </a:r>
            <a:r>
              <a:rPr lang="en-US" altLang="zh-CN"/>
              <a:t>B</a:t>
            </a:r>
            <a:r>
              <a:rPr lang="zh-CN" altLang="en-US"/>
              <a:t>末尾的定义可分为两类</a:t>
            </a:r>
            <a:endParaRPr lang="zh-CN" altLang="en-US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在</a:t>
            </a:r>
            <a:r>
              <a:rPr lang="en-US" altLang="zh-CN"/>
              <a:t>R</a:t>
            </a:r>
            <a:r>
              <a:rPr lang="zh-CN" altLang="en-US"/>
              <a:t>中产生并传播到</a:t>
            </a:r>
            <a:r>
              <a:rPr lang="en-US" altLang="zh-CN"/>
              <a:t>B</a:t>
            </a:r>
            <a:r>
              <a:rPr lang="zh-CN" altLang="en-US"/>
              <a:t>末尾</a:t>
            </a:r>
            <a:r>
              <a:rPr lang="en-US" altLang="zh-CN"/>
              <a:t>——</a:t>
            </a:r>
            <a:r>
              <a:rPr lang="zh-CN" altLang="en-US"/>
              <a:t>与</a:t>
            </a:r>
            <a:r>
              <a:rPr lang="en-US" altLang="zh-CN"/>
              <a:t>S</a:t>
            </a:r>
            <a:r>
              <a:rPr lang="zh-CN" altLang="en-US"/>
              <a:t>无关</a:t>
            </a:r>
            <a:endParaRPr lang="zh-CN" altLang="en-US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不是在</a:t>
            </a:r>
            <a:r>
              <a:rPr lang="en-US" altLang="zh-CN"/>
              <a:t>R</a:t>
            </a:r>
            <a:r>
              <a:rPr lang="zh-CN" altLang="en-US"/>
              <a:t>中产生，但在到</a:t>
            </a:r>
            <a:r>
              <a:rPr lang="en-US" altLang="zh-CN"/>
              <a:t>B</a:t>
            </a:r>
            <a:r>
              <a:rPr lang="zh-CN" altLang="en-US"/>
              <a:t>末尾的路径中也未注销，若它在</a:t>
            </a:r>
            <a:r>
              <a:rPr lang="en-US" altLang="zh-CN"/>
              <a:t>S</a:t>
            </a:r>
            <a:r>
              <a:rPr lang="zh-CN" altLang="en-US"/>
              <a:t>中则它在</a:t>
            </a:r>
            <a:r>
              <a:rPr lang="en-US" altLang="zh-CN"/>
              <a:t>trans</a:t>
            </a:r>
            <a:r>
              <a:rPr lang="en-US" altLang="zh-CN" baseline="-25000"/>
              <a:t>R,B</a:t>
            </a:r>
            <a:r>
              <a:rPr lang="en-US" altLang="zh-CN"/>
              <a:t>(S)</a:t>
            </a:r>
            <a:r>
              <a:rPr lang="zh-CN" altLang="en-US"/>
              <a:t>中</a:t>
            </a:r>
            <a:endParaRPr lang="zh-CN" altLang="en-US"/>
          </a:p>
          <a:p>
            <a:pPr marL="990600" lvl="1" indent="-533400"/>
            <a:r>
              <a:rPr lang="en-US" altLang="zh-CN"/>
              <a:t>trans</a:t>
            </a:r>
            <a:r>
              <a:rPr lang="en-US" altLang="zh-CN" baseline="-25000"/>
              <a:t>R,B</a:t>
            </a:r>
            <a:r>
              <a:rPr lang="en-US" altLang="zh-CN"/>
              <a:t>(S)=gen</a:t>
            </a:r>
            <a:r>
              <a:rPr lang="en-US" altLang="zh-CN" baseline="-25000"/>
              <a:t>R,B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(S - kill</a:t>
            </a:r>
            <a:r>
              <a:rPr lang="en-US" altLang="zh-CN" baseline="-25000"/>
              <a:t>R,B</a:t>
            </a:r>
            <a:r>
              <a:rPr lang="en-US" altLang="zh-CN"/>
              <a:t>)</a:t>
            </a:r>
            <a:endParaRPr lang="en-US" altLang="zh-CN"/>
          </a:p>
          <a:p>
            <a:pPr marL="609600" indent="-609600"/>
            <a:r>
              <a:rPr lang="zh-CN" altLang="en-US"/>
              <a:t>算法核心思想：对流图使用</a:t>
            </a:r>
            <a:r>
              <a:rPr lang="en-US" altLang="zh-CN"/>
              <a:t>T</a:t>
            </a:r>
            <a:r>
              <a:rPr lang="en-US" altLang="zh-CN" baseline="-25000"/>
              <a:t>1</a:t>
            </a:r>
            <a:r>
              <a:rPr lang="zh-CN" altLang="en-US"/>
              <a:t>、</a:t>
            </a: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zh-CN" altLang="en-US"/>
              <a:t>变换逐渐变大的区域计算</a:t>
            </a:r>
            <a:r>
              <a:rPr lang="en-US" altLang="zh-CN"/>
              <a:t>trans</a:t>
            </a:r>
            <a:r>
              <a:rPr lang="en-US" altLang="zh-CN" baseline="-25000"/>
              <a:t>R,B</a:t>
            </a:r>
            <a:endParaRPr lang="en-US" altLang="zh-CN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基于结构的数据流分析算法</a:t>
            </a:r>
            <a:endParaRPr lang="zh-CN" altLang="en-US"/>
          </a:p>
        </p:txBody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371600"/>
            <a:ext cx="8040688" cy="4724400"/>
          </a:xfrm>
        </p:spPr>
        <p:txBody>
          <a:bodyPr/>
          <a:lstStyle/>
          <a:p>
            <a:r>
              <a:rPr lang="zh-CN" altLang="en-US"/>
              <a:t>起点是单个块</a:t>
            </a:r>
            <a:r>
              <a:rPr lang="en-US" altLang="zh-CN"/>
              <a:t>B</a:t>
            </a:r>
            <a:r>
              <a:rPr lang="zh-CN" altLang="en-US"/>
              <a:t>构成的区域</a:t>
            </a:r>
            <a:endParaRPr lang="zh-CN" altLang="en-US"/>
          </a:p>
          <a:p>
            <a:pPr lvl="1"/>
            <a:r>
              <a:rPr lang="en-US" altLang="zh-CN"/>
              <a:t>gen</a:t>
            </a:r>
            <a:r>
              <a:rPr lang="en-US" altLang="zh-CN" baseline="-25000"/>
              <a:t>B,B</a:t>
            </a:r>
            <a:r>
              <a:rPr lang="en-US" altLang="zh-CN"/>
              <a:t>=gen[B]</a:t>
            </a:r>
            <a:r>
              <a:rPr lang="zh-CN" altLang="en-US"/>
              <a:t>，</a:t>
            </a:r>
            <a:r>
              <a:rPr lang="en-US" altLang="zh-CN"/>
              <a:t>kill</a:t>
            </a:r>
            <a:r>
              <a:rPr lang="en-US" altLang="zh-CN" baseline="-25000"/>
              <a:t>B,B</a:t>
            </a:r>
            <a:r>
              <a:rPr lang="en-US" altLang="zh-CN"/>
              <a:t>=kill[B]</a:t>
            </a:r>
            <a:endParaRPr lang="en-US" altLang="zh-CN"/>
          </a:p>
          <a:p>
            <a:r>
              <a:rPr lang="zh-CN" altLang="en-US"/>
              <a:t>使用</a:t>
            </a: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zh-CN" altLang="en-US"/>
              <a:t>变换：</a:t>
            </a:r>
            <a:r>
              <a:rPr lang="en-US" altLang="zh-CN"/>
              <a:t>R</a:t>
            </a:r>
            <a:r>
              <a:rPr lang="en-US" altLang="zh-CN" baseline="-25000"/>
              <a:t>1</a:t>
            </a:r>
            <a:r>
              <a:rPr lang="zh-CN" altLang="en-US"/>
              <a:t>消掉</a:t>
            </a:r>
            <a:r>
              <a:rPr lang="en-US" altLang="zh-CN"/>
              <a:t>R</a:t>
            </a:r>
            <a:r>
              <a:rPr lang="en-US" altLang="zh-CN" baseline="-25000"/>
              <a:t>2</a:t>
            </a:r>
            <a:r>
              <a:rPr lang="zh-CN" altLang="en-US"/>
              <a:t>构成</a:t>
            </a:r>
            <a:r>
              <a:rPr lang="en-US" altLang="zh-CN"/>
              <a:t>R</a:t>
            </a:r>
            <a:endParaRPr lang="en-US" altLang="zh-CN"/>
          </a:p>
          <a:p>
            <a:pPr lvl="1"/>
            <a:r>
              <a:rPr lang="en-US" altLang="zh-CN"/>
              <a:t>R</a:t>
            </a:r>
            <a:r>
              <a:rPr lang="en-US" altLang="zh-CN" baseline="-25000"/>
              <a:t>2</a:t>
            </a:r>
            <a:r>
              <a:rPr lang="zh-CN" altLang="en-US"/>
              <a:t>到</a:t>
            </a:r>
            <a:r>
              <a:rPr lang="en-US" altLang="zh-CN">
                <a:sym typeface="Wingdings" panose="05000000000000000000" pitchFamily="2" charset="2"/>
              </a:rPr>
              <a:t>R</a:t>
            </a:r>
            <a:r>
              <a:rPr lang="en-US" altLang="zh-CN" baseline="-25000">
                <a:sym typeface="Wingdings" panose="05000000000000000000" pitchFamily="2" charset="2"/>
              </a:rPr>
              <a:t>1</a:t>
            </a:r>
            <a:r>
              <a:rPr lang="zh-CN" altLang="en-US">
                <a:sym typeface="Wingdings" panose="05000000000000000000" pitchFamily="2" charset="2"/>
              </a:rPr>
              <a:t>首节点的边不属于</a:t>
            </a:r>
            <a:r>
              <a:rPr lang="en-US" altLang="zh-CN">
                <a:sym typeface="Wingdings" panose="05000000000000000000" pitchFamily="2" charset="2"/>
              </a:rPr>
              <a:t>R——</a:t>
            </a:r>
            <a:br>
              <a:rPr lang="en-US" altLang="zh-CN">
                <a:sym typeface="Wingdings" panose="05000000000000000000" pitchFamily="2" charset="2"/>
              </a:rPr>
            </a:br>
            <a:r>
              <a:rPr lang="en-US" altLang="zh-CN">
                <a:sym typeface="Wingdings" panose="05000000000000000000" pitchFamily="2" charset="2"/>
              </a:rPr>
              <a:t>R</a:t>
            </a:r>
            <a:r>
              <a:rPr lang="zh-CN" altLang="en-US">
                <a:sym typeface="Wingdings" panose="05000000000000000000" pitchFamily="2" charset="2"/>
              </a:rPr>
              <a:t>中没有</a:t>
            </a:r>
            <a:r>
              <a:rPr lang="en-US" altLang="zh-CN">
                <a:sym typeface="Wingdings" panose="05000000000000000000" pitchFamily="2" charset="2"/>
              </a:rPr>
              <a:t>R</a:t>
            </a:r>
            <a:r>
              <a:rPr lang="en-US" altLang="zh-CN" baseline="-25000">
                <a:sym typeface="Wingdings" panose="05000000000000000000" pitchFamily="2" charset="2"/>
              </a:rPr>
              <a:t>2</a:t>
            </a:r>
            <a:r>
              <a:rPr lang="zh-CN" altLang="en-US">
                <a:sym typeface="Wingdings" panose="05000000000000000000" pitchFamily="2" charset="2"/>
              </a:rPr>
              <a:t>到</a:t>
            </a:r>
            <a:r>
              <a:rPr lang="en-US" altLang="zh-CN">
                <a:sym typeface="Wingdings" panose="05000000000000000000" pitchFamily="2" charset="2"/>
              </a:rPr>
              <a:t>R</a:t>
            </a:r>
            <a:r>
              <a:rPr lang="en-US" altLang="zh-CN" baseline="-25000">
                <a:sym typeface="Wingdings" panose="05000000000000000000" pitchFamily="2" charset="2"/>
              </a:rPr>
              <a:t>1</a:t>
            </a:r>
            <a:r>
              <a:rPr lang="zh-CN" altLang="en-US">
                <a:sym typeface="Wingdings" panose="05000000000000000000" pitchFamily="2" charset="2"/>
              </a:rPr>
              <a:t>后退边</a:t>
            </a:r>
            <a:r>
              <a:rPr lang="en-US" altLang="zh-CN">
                <a:sym typeface="Wingdings" panose="05000000000000000000" pitchFamily="2" charset="2"/>
              </a:rPr>
              <a:t>——R</a:t>
            </a:r>
            <a:r>
              <a:rPr lang="zh-CN" altLang="en-US">
                <a:sym typeface="Wingdings" panose="05000000000000000000" pitchFamily="2" charset="2"/>
              </a:rPr>
              <a:t>中</a:t>
            </a:r>
            <a:br>
              <a:rPr lang="zh-CN" altLang="en-US">
                <a:sym typeface="Wingdings" panose="05000000000000000000" pitchFamily="2" charset="2"/>
              </a:rPr>
            </a:br>
            <a:r>
              <a:rPr lang="zh-CN" altLang="en-US">
                <a:sym typeface="Wingdings" panose="05000000000000000000" pitchFamily="2" charset="2"/>
              </a:rPr>
              <a:t>路径都是先穿过</a:t>
            </a:r>
            <a:r>
              <a:rPr lang="en-US" altLang="zh-CN">
                <a:sym typeface="Wingdings" panose="05000000000000000000" pitchFamily="2" charset="2"/>
              </a:rPr>
              <a:t>R</a:t>
            </a:r>
            <a:r>
              <a:rPr lang="en-US" altLang="zh-CN" baseline="-25000">
                <a:sym typeface="Wingdings" panose="05000000000000000000" pitchFamily="2" charset="2"/>
              </a:rPr>
              <a:t>1</a:t>
            </a:r>
            <a:r>
              <a:rPr lang="zh-CN" altLang="en-US">
                <a:sym typeface="Wingdings" panose="05000000000000000000" pitchFamily="2" charset="2"/>
              </a:rPr>
              <a:t>（可无），</a:t>
            </a:r>
            <a:br>
              <a:rPr lang="zh-CN" altLang="en-US">
                <a:sym typeface="Wingdings" panose="05000000000000000000" pitchFamily="2" charset="2"/>
              </a:rPr>
            </a:br>
            <a:r>
              <a:rPr lang="zh-CN" altLang="en-US">
                <a:sym typeface="Wingdings" panose="05000000000000000000" pitchFamily="2" charset="2"/>
              </a:rPr>
              <a:t>然后穿过</a:t>
            </a:r>
            <a:r>
              <a:rPr lang="en-US" altLang="zh-CN">
                <a:sym typeface="Wingdings" panose="05000000000000000000" pitchFamily="2" charset="2"/>
              </a:rPr>
              <a:t>R</a:t>
            </a:r>
            <a:r>
              <a:rPr lang="en-US" altLang="zh-CN" baseline="-25000">
                <a:sym typeface="Wingdings" panose="05000000000000000000" pitchFamily="2" charset="2"/>
              </a:rPr>
              <a:t>2</a:t>
            </a:r>
            <a:r>
              <a:rPr lang="zh-CN" altLang="en-US">
                <a:sym typeface="Wingdings" panose="05000000000000000000" pitchFamily="2" charset="2"/>
              </a:rPr>
              <a:t>（可无），但不能</a:t>
            </a:r>
            <a:br>
              <a:rPr lang="zh-CN" altLang="en-US">
                <a:sym typeface="Wingdings" panose="05000000000000000000" pitchFamily="2" charset="2"/>
              </a:rPr>
            </a:br>
            <a:r>
              <a:rPr lang="zh-CN" altLang="en-US">
                <a:sym typeface="Wingdings" panose="05000000000000000000" pitchFamily="2" charset="2"/>
              </a:rPr>
              <a:t>返回</a:t>
            </a:r>
            <a:r>
              <a:rPr lang="en-US" altLang="zh-CN">
                <a:sym typeface="Wingdings" panose="05000000000000000000" pitchFamily="2" charset="2"/>
              </a:rPr>
              <a:t>R</a:t>
            </a:r>
            <a:r>
              <a:rPr lang="en-US" altLang="zh-CN" baseline="-25000">
                <a:sym typeface="Wingdings" panose="05000000000000000000" pitchFamily="2" charset="2"/>
              </a:rPr>
              <a:t>1</a:t>
            </a:r>
            <a:r>
              <a:rPr lang="en-US" altLang="zh-CN">
                <a:sym typeface="Wingdings" panose="05000000000000000000" pitchFamily="2" charset="2"/>
              </a:rPr>
              <a:t>——R</a:t>
            </a:r>
            <a:r>
              <a:rPr lang="en-US" altLang="zh-CN" baseline="-25000">
                <a:sym typeface="Wingdings" panose="05000000000000000000" pitchFamily="2" charset="2"/>
              </a:rPr>
              <a:t>2</a:t>
            </a:r>
            <a:r>
              <a:rPr lang="zh-CN" altLang="en-US">
                <a:sym typeface="Wingdings" panose="05000000000000000000" pitchFamily="2" charset="2"/>
              </a:rPr>
              <a:t>不会影响</a:t>
            </a:r>
            <a:r>
              <a:rPr lang="en-US" altLang="zh-CN">
                <a:sym typeface="Wingdings" panose="05000000000000000000" pitchFamily="2" charset="2"/>
              </a:rPr>
              <a:t>R</a:t>
            </a:r>
            <a:r>
              <a:rPr lang="en-US" altLang="zh-CN" baseline="-25000">
                <a:sym typeface="Wingdings" panose="05000000000000000000" pitchFamily="2" charset="2"/>
              </a:rPr>
              <a:t>1</a:t>
            </a:r>
            <a:r>
              <a:rPr lang="zh-CN" altLang="en-US">
                <a:sym typeface="Wingdings" panose="05000000000000000000" pitchFamily="2" charset="2"/>
              </a:rPr>
              <a:t>中节点转移函数</a:t>
            </a:r>
            <a:endParaRPr lang="zh-CN" altLang="en-US">
              <a:sym typeface="Wingdings" panose="05000000000000000000" pitchFamily="2" charset="2"/>
            </a:endParaRPr>
          </a:p>
          <a:p>
            <a:pPr lvl="1"/>
            <a:r>
              <a:rPr lang="zh-CN" altLang="en-US">
                <a:sym typeface="Wingdings" panose="05000000000000000000" pitchFamily="2" charset="2"/>
              </a:rPr>
              <a:t>对</a:t>
            </a:r>
            <a:r>
              <a:rPr lang="en-US" altLang="zh-CN">
                <a:sym typeface="Wingdings" panose="05000000000000000000" pitchFamily="2" charset="2"/>
              </a:rPr>
              <a:t>R</a:t>
            </a:r>
            <a:r>
              <a:rPr lang="en-US" altLang="zh-CN" baseline="-25000">
                <a:sym typeface="Wingdings" panose="05000000000000000000" pitchFamily="2" charset="2"/>
              </a:rPr>
              <a:t>1</a:t>
            </a:r>
            <a:r>
              <a:rPr lang="zh-CN" altLang="en-US">
                <a:sym typeface="Wingdings" panose="05000000000000000000" pitchFamily="2" charset="2"/>
              </a:rPr>
              <a:t>中的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zh-CN" altLang="en-US">
                <a:sym typeface="Wingdings" panose="05000000000000000000" pitchFamily="2" charset="2"/>
              </a:rPr>
              <a:t>：</a:t>
            </a:r>
            <a:r>
              <a:rPr lang="en-US" altLang="zh-CN">
                <a:sym typeface="Wingdings" panose="05000000000000000000" pitchFamily="2" charset="2"/>
              </a:rPr>
              <a:t>gen</a:t>
            </a:r>
            <a:r>
              <a:rPr lang="en-US" altLang="zh-CN" baseline="-25000">
                <a:sym typeface="Wingdings" panose="05000000000000000000" pitchFamily="2" charset="2"/>
              </a:rPr>
              <a:t>R,B</a:t>
            </a:r>
            <a:r>
              <a:rPr lang="en-US" altLang="zh-CN">
                <a:sym typeface="Wingdings" panose="05000000000000000000" pitchFamily="2" charset="2"/>
              </a:rPr>
              <a:t>=gen</a:t>
            </a:r>
            <a:r>
              <a:rPr lang="en-US" altLang="zh-CN" baseline="-25000">
                <a:sym typeface="Wingdings" panose="05000000000000000000" pitchFamily="2" charset="2"/>
              </a:rPr>
              <a:t>R1,B</a:t>
            </a:r>
            <a:r>
              <a:rPr lang="zh-CN" altLang="en-US">
                <a:sym typeface="Wingdings" panose="05000000000000000000" pitchFamily="2" charset="2"/>
              </a:rPr>
              <a:t>，</a:t>
            </a:r>
            <a:r>
              <a:rPr lang="en-US" altLang="zh-CN">
                <a:sym typeface="Wingdings" panose="05000000000000000000" pitchFamily="2" charset="2"/>
              </a:rPr>
              <a:t>kill</a:t>
            </a:r>
            <a:r>
              <a:rPr lang="en-US" altLang="zh-CN" baseline="-25000">
                <a:sym typeface="Wingdings" panose="05000000000000000000" pitchFamily="2" charset="2"/>
              </a:rPr>
              <a:t>R,B</a:t>
            </a:r>
            <a:r>
              <a:rPr lang="en-US" altLang="zh-CN">
                <a:sym typeface="Wingdings" panose="05000000000000000000" pitchFamily="2" charset="2"/>
              </a:rPr>
              <a:t>=kill</a:t>
            </a:r>
            <a:r>
              <a:rPr lang="en-US" altLang="zh-CN" baseline="-25000">
                <a:sym typeface="Wingdings" panose="05000000000000000000" pitchFamily="2" charset="2"/>
              </a:rPr>
              <a:t>R1,B</a:t>
            </a:r>
            <a:endParaRPr lang="en-US" altLang="zh-CN"/>
          </a:p>
        </p:txBody>
      </p:sp>
      <p:pic>
        <p:nvPicPr>
          <p:cNvPr id="817156" name="Picture 4" descr="C:\Documents and Settings\Administrator\My Documents\wg\教学\编译原理\lecture\figures\10\t2genkill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2286000"/>
            <a:ext cx="24828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zh-CN" altLang="en-US"/>
              <a:t>变换（续）</a:t>
            </a:r>
            <a:endParaRPr lang="zh-CN" altLang="en-US"/>
          </a:p>
        </p:txBody>
      </p:sp>
      <p:sp>
        <p:nvSpPr>
          <p:cNvPr id="81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990600" lvl="1" indent="-533400">
              <a:lnSpc>
                <a:spcPct val="90000"/>
              </a:lnSpc>
            </a:pPr>
            <a:r>
              <a:rPr lang="zh-CN" altLang="en-US"/>
              <a:t>对</a:t>
            </a:r>
            <a:r>
              <a:rPr lang="en-US" altLang="zh-CN"/>
              <a:t>R</a:t>
            </a:r>
            <a:r>
              <a:rPr lang="en-US" altLang="zh-CN" baseline="-25000"/>
              <a:t>2</a:t>
            </a:r>
            <a:r>
              <a:rPr lang="zh-CN" altLang="en-US"/>
              <a:t>中的</a:t>
            </a:r>
            <a:r>
              <a:rPr lang="en-US" altLang="zh-CN"/>
              <a:t>B</a:t>
            </a:r>
            <a:r>
              <a:rPr lang="zh-CN" altLang="en-US"/>
              <a:t>，满足下列任一条件的定义都能到达</a:t>
            </a:r>
            <a:r>
              <a:rPr lang="en-US" altLang="zh-CN"/>
              <a:t>B</a:t>
            </a:r>
            <a:r>
              <a:rPr lang="zh-CN" altLang="en-US"/>
              <a:t>的末尾</a:t>
            </a:r>
            <a:endParaRPr lang="zh-CN" altLang="en-US"/>
          </a:p>
          <a:p>
            <a:pPr marL="1371600" lvl="2" indent="-457200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zh-CN" altLang="en-US"/>
              <a:t>定义是在</a:t>
            </a:r>
            <a:r>
              <a:rPr lang="en-US" altLang="zh-CN"/>
              <a:t>R</a:t>
            </a:r>
            <a:r>
              <a:rPr lang="en-US" altLang="zh-CN" baseline="-25000"/>
              <a:t>2</a:t>
            </a:r>
            <a:r>
              <a:rPr lang="zh-CN" altLang="en-US"/>
              <a:t>中产生的</a:t>
            </a:r>
            <a:endParaRPr lang="zh-CN" altLang="en-US"/>
          </a:p>
          <a:p>
            <a:pPr marL="1371600" lvl="2" indent="-457200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zh-CN" altLang="en-US"/>
              <a:t>定义是</a:t>
            </a:r>
            <a:r>
              <a:rPr lang="en-US" altLang="zh-CN"/>
              <a:t>R</a:t>
            </a:r>
            <a:r>
              <a:rPr lang="en-US" altLang="zh-CN" baseline="-25000"/>
              <a:t>1</a:t>
            </a:r>
            <a:r>
              <a:rPr lang="zh-CN" altLang="en-US"/>
              <a:t>产生的，并到达</a:t>
            </a:r>
            <a:r>
              <a:rPr lang="en-US" altLang="zh-CN"/>
              <a:t>R</a:t>
            </a:r>
            <a:r>
              <a:rPr lang="en-US" altLang="zh-CN" baseline="-25000"/>
              <a:t>2</a:t>
            </a:r>
            <a:r>
              <a:rPr lang="zh-CN" altLang="en-US"/>
              <a:t>首节点的某个前驱节点的末尾，在</a:t>
            </a:r>
            <a:r>
              <a:rPr lang="en-US" altLang="zh-CN"/>
              <a:t>R</a:t>
            </a:r>
            <a:r>
              <a:rPr lang="en-US" altLang="zh-CN" baseline="-25000"/>
              <a:t>2</a:t>
            </a:r>
            <a:r>
              <a:rPr lang="zh-CN" altLang="en-US"/>
              <a:t>首节点到</a:t>
            </a:r>
            <a:r>
              <a:rPr lang="en-US" altLang="zh-CN"/>
              <a:t>B</a:t>
            </a:r>
            <a:r>
              <a:rPr lang="zh-CN" altLang="en-US"/>
              <a:t>末尾的路径上没有被注销</a:t>
            </a:r>
            <a:endParaRPr lang="zh-CN" altLang="en-US"/>
          </a:p>
          <a:p>
            <a:pPr marL="1371600" lvl="2" indent="-457200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zh-CN" altLang="en-US"/>
              <a:t>定义属于</a:t>
            </a:r>
            <a:r>
              <a:rPr lang="en-US" altLang="zh-CN"/>
              <a:t>S</a:t>
            </a:r>
            <a:r>
              <a:rPr lang="zh-CN" altLang="en-US"/>
              <a:t>，到达</a:t>
            </a:r>
            <a:r>
              <a:rPr lang="en-US" altLang="zh-CN"/>
              <a:t>R</a:t>
            </a:r>
            <a:r>
              <a:rPr lang="en-US" altLang="zh-CN" baseline="-25000"/>
              <a:t>2</a:t>
            </a:r>
            <a:r>
              <a:rPr lang="zh-CN" altLang="en-US"/>
              <a:t>首节点的某个前驱没有注销，在</a:t>
            </a:r>
            <a:r>
              <a:rPr lang="en-US" altLang="zh-CN"/>
              <a:t>R</a:t>
            </a:r>
            <a:r>
              <a:rPr lang="en-US" altLang="zh-CN" baseline="-25000"/>
              <a:t>2</a:t>
            </a:r>
            <a:r>
              <a:rPr lang="zh-CN" altLang="en-US"/>
              <a:t>首节点到</a:t>
            </a:r>
            <a:r>
              <a:rPr lang="en-US" altLang="zh-CN"/>
              <a:t>B</a:t>
            </a:r>
            <a:r>
              <a:rPr lang="zh-CN" altLang="en-US"/>
              <a:t>末尾的路径上也没有注销</a:t>
            </a:r>
            <a:endParaRPr lang="zh-CN" altLang="en-US"/>
          </a:p>
          <a:p>
            <a:pPr marL="990600" lvl="1" indent="-533400">
              <a:lnSpc>
                <a:spcPct val="90000"/>
              </a:lnSpc>
            </a:pPr>
            <a:r>
              <a:rPr lang="zh-CN" altLang="en-US"/>
              <a:t>关键：能到达</a:t>
            </a:r>
            <a:r>
              <a:rPr lang="en-US" altLang="zh-CN"/>
              <a:t>R</a:t>
            </a:r>
            <a:r>
              <a:rPr lang="en-US" altLang="zh-CN" baseline="-25000"/>
              <a:t>2</a:t>
            </a:r>
            <a:r>
              <a:rPr lang="zh-CN" altLang="en-US"/>
              <a:t>首节点前驱末尾的定义</a:t>
            </a:r>
            <a:endParaRPr lang="zh-CN" altLang="en-US"/>
          </a:p>
          <a:p>
            <a:pPr marL="990600" lvl="1" indent="-533400">
              <a:lnSpc>
                <a:spcPct val="90000"/>
              </a:lnSpc>
            </a:pPr>
            <a:r>
              <a:rPr lang="en-US" altLang="zh-CN"/>
              <a:t>gen</a:t>
            </a:r>
            <a:r>
              <a:rPr lang="en-US" altLang="zh-CN" baseline="-25000"/>
              <a:t>R,B </a:t>
            </a:r>
            <a:r>
              <a:rPr lang="en-US" altLang="zh-CN"/>
              <a:t>= gen</a:t>
            </a:r>
            <a:r>
              <a:rPr lang="en-US" altLang="zh-CN" baseline="-25000"/>
              <a:t>R2,B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(G – kill</a:t>
            </a:r>
            <a:r>
              <a:rPr lang="en-US" altLang="zh-CN" baseline="-25000"/>
              <a:t>R2,B</a:t>
            </a:r>
            <a:r>
              <a:rPr lang="en-US" altLang="zh-CN"/>
              <a:t>)</a:t>
            </a:r>
            <a:br>
              <a:rPr lang="en-US" altLang="zh-CN"/>
            </a:br>
            <a:r>
              <a:rPr lang="en-US" altLang="zh-CN"/>
              <a:t>kill</a:t>
            </a:r>
            <a:r>
              <a:rPr lang="en-US" altLang="zh-CN" baseline="-25000"/>
              <a:t>R,B </a:t>
            </a:r>
            <a:r>
              <a:rPr lang="en-US" altLang="zh-CN"/>
              <a:t>= kill</a:t>
            </a:r>
            <a:r>
              <a:rPr lang="en-US" altLang="zh-CN" baseline="-25000"/>
              <a:t>R2,B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(K – gen</a:t>
            </a:r>
            <a:r>
              <a:rPr lang="en-US" altLang="zh-CN" baseline="-25000"/>
              <a:t>R2,B</a:t>
            </a:r>
            <a:r>
              <a:rPr lang="en-US" altLang="zh-CN"/>
              <a:t>)</a:t>
            </a:r>
            <a:br>
              <a:rPr lang="en-US" altLang="zh-CN"/>
            </a:br>
            <a:r>
              <a:rPr lang="en-US" altLang="zh-CN"/>
              <a:t>G</a:t>
            </a:r>
            <a:r>
              <a:rPr lang="zh-CN" altLang="en-US"/>
              <a:t>：</a:t>
            </a:r>
            <a:r>
              <a:rPr lang="en-US" altLang="zh-CN"/>
              <a:t>R</a:t>
            </a:r>
            <a:r>
              <a:rPr lang="en-US" altLang="zh-CN" baseline="-25000"/>
              <a:t>2</a:t>
            </a:r>
            <a:r>
              <a:rPr lang="zh-CN" altLang="en-US"/>
              <a:t>首节点所有前驱</a:t>
            </a:r>
            <a:r>
              <a:rPr lang="en-US" altLang="zh-CN"/>
              <a:t>P</a:t>
            </a:r>
            <a:r>
              <a:rPr lang="zh-CN" altLang="en-US"/>
              <a:t>的</a:t>
            </a:r>
            <a:r>
              <a:rPr lang="en-US" altLang="zh-CN"/>
              <a:t>gen</a:t>
            </a:r>
            <a:r>
              <a:rPr lang="en-US" altLang="zh-CN" baseline="-25000"/>
              <a:t>R1,P</a:t>
            </a:r>
            <a:r>
              <a:rPr lang="zh-CN" altLang="en-US"/>
              <a:t>的并集</a:t>
            </a:r>
            <a:br>
              <a:rPr lang="zh-CN" altLang="en-US"/>
            </a:br>
            <a:r>
              <a:rPr lang="en-US" altLang="zh-CN"/>
              <a:t>K</a:t>
            </a:r>
            <a:r>
              <a:rPr lang="zh-CN" altLang="en-US"/>
              <a:t>：</a:t>
            </a:r>
            <a:r>
              <a:rPr lang="en-US" altLang="zh-CN"/>
              <a:t>R</a:t>
            </a:r>
            <a:r>
              <a:rPr lang="en-US" altLang="zh-CN" baseline="-25000"/>
              <a:t>2</a:t>
            </a:r>
            <a:r>
              <a:rPr lang="zh-CN" altLang="en-US"/>
              <a:t>首节点所有前驱</a:t>
            </a:r>
            <a:r>
              <a:rPr lang="en-US" altLang="zh-CN"/>
              <a:t>P</a:t>
            </a:r>
            <a:r>
              <a:rPr lang="zh-CN" altLang="en-US"/>
              <a:t>的</a:t>
            </a:r>
            <a:r>
              <a:rPr lang="en-US" altLang="zh-CN"/>
              <a:t>kill</a:t>
            </a:r>
            <a:r>
              <a:rPr lang="en-US" altLang="zh-CN" baseline="-25000"/>
              <a:t>R1,P</a:t>
            </a:r>
            <a:r>
              <a:rPr lang="zh-CN" altLang="en-US"/>
              <a:t>的交集</a:t>
            </a:r>
            <a:endParaRPr lang="zh-CN" altLang="en-US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</a:t>
            </a:r>
            <a:r>
              <a:rPr lang="en-US" altLang="zh-CN" baseline="-25000"/>
              <a:t>1</a:t>
            </a:r>
            <a:r>
              <a:rPr lang="zh-CN" altLang="en-US"/>
              <a:t>变换的处理</a:t>
            </a:r>
            <a:endParaRPr lang="zh-CN" altLang="en-US"/>
          </a:p>
        </p:txBody>
      </p:sp>
      <p:sp>
        <p:nvSpPr>
          <p:cNvPr id="82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zh-CN" altLang="en-US"/>
              <a:t>无需考虑环路</a:t>
            </a:r>
            <a:endParaRPr lang="zh-CN" altLang="en-US"/>
          </a:p>
          <a:p>
            <a:pPr marL="609600" indent="-609600"/>
            <a:r>
              <a:rPr lang="zh-CN" altLang="en-US"/>
              <a:t>在</a:t>
            </a:r>
            <a:r>
              <a:rPr lang="en-US" altLang="zh-CN"/>
              <a:t>B</a:t>
            </a:r>
            <a:r>
              <a:rPr lang="zh-CN" altLang="en-US"/>
              <a:t>末尾产生的定义必</a:t>
            </a:r>
            <a:br>
              <a:rPr lang="zh-CN" altLang="en-US"/>
            </a:br>
            <a:r>
              <a:rPr lang="zh-CN" altLang="en-US"/>
              <a:t>是下面两种情况之一</a:t>
            </a:r>
            <a:endParaRPr lang="zh-CN" altLang="en-US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在</a:t>
            </a:r>
            <a:r>
              <a:rPr lang="en-US" altLang="zh-CN"/>
              <a:t>R</a:t>
            </a:r>
            <a:r>
              <a:rPr lang="en-US" altLang="zh-CN" baseline="-25000"/>
              <a:t>1</a:t>
            </a:r>
            <a:r>
              <a:rPr lang="zh-CN" altLang="en-US"/>
              <a:t>中产生，并且不需回边即到达</a:t>
            </a:r>
            <a:r>
              <a:rPr lang="en-US" altLang="zh-CN"/>
              <a:t>B</a:t>
            </a:r>
            <a:endParaRPr lang="en-US" altLang="zh-CN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在</a:t>
            </a:r>
            <a:r>
              <a:rPr lang="en-US" altLang="zh-CN"/>
              <a:t>R</a:t>
            </a:r>
            <a:r>
              <a:rPr lang="en-US" altLang="zh-CN" baseline="-25000"/>
              <a:t>1</a:t>
            </a:r>
            <a:r>
              <a:rPr lang="zh-CN" altLang="en-US"/>
              <a:t>中产生，经一条回边到达首节点的一个前驱，且在首节点到</a:t>
            </a:r>
            <a:r>
              <a:rPr lang="en-US" altLang="zh-CN"/>
              <a:t>B</a:t>
            </a:r>
            <a:r>
              <a:rPr lang="zh-CN" altLang="en-US"/>
              <a:t>的路径中未注销</a:t>
            </a:r>
            <a:endParaRPr lang="zh-CN" altLang="en-US"/>
          </a:p>
          <a:p>
            <a:pPr marL="990600" lvl="1" indent="-533400"/>
            <a:r>
              <a:rPr lang="en-US" altLang="zh-CN"/>
              <a:t>gen</a:t>
            </a:r>
            <a:r>
              <a:rPr lang="en-US" altLang="zh-CN" baseline="-25000"/>
              <a:t>R,B </a:t>
            </a:r>
            <a:r>
              <a:rPr lang="en-US" altLang="zh-CN"/>
              <a:t>= gen</a:t>
            </a:r>
            <a:r>
              <a:rPr lang="en-US" altLang="zh-CN" baseline="-25000"/>
              <a:t>R1,B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(G – kill</a:t>
            </a:r>
            <a:r>
              <a:rPr lang="en-US" altLang="zh-CN" baseline="-25000"/>
              <a:t>R1,B</a:t>
            </a:r>
            <a:r>
              <a:rPr lang="en-US" altLang="zh-CN"/>
              <a:t>)</a:t>
            </a:r>
            <a:br>
              <a:rPr lang="en-US" altLang="zh-CN"/>
            </a:br>
            <a:r>
              <a:rPr lang="en-US" altLang="zh-CN"/>
              <a:t>kill</a:t>
            </a:r>
            <a:r>
              <a:rPr lang="en-US" altLang="zh-CN" baseline="-25000"/>
              <a:t>R,B </a:t>
            </a:r>
            <a:r>
              <a:rPr lang="en-US" altLang="zh-CN"/>
              <a:t>= kill</a:t>
            </a:r>
            <a:r>
              <a:rPr lang="en-US" altLang="zh-CN" baseline="-25000"/>
              <a:t>R1,B</a:t>
            </a:r>
            <a:br>
              <a:rPr lang="en-US" altLang="zh-CN"/>
            </a:br>
            <a:r>
              <a:rPr lang="en-US" altLang="zh-CN"/>
              <a:t>G</a:t>
            </a:r>
            <a:r>
              <a:rPr lang="zh-CN" altLang="en-US"/>
              <a:t>：</a:t>
            </a:r>
            <a:r>
              <a:rPr lang="en-US" altLang="zh-CN"/>
              <a:t>R</a:t>
            </a:r>
            <a:r>
              <a:rPr lang="zh-CN" altLang="en-US"/>
              <a:t>中首节点所有前驱</a:t>
            </a:r>
            <a:r>
              <a:rPr lang="en-US" altLang="zh-CN"/>
              <a:t>P</a:t>
            </a:r>
            <a:r>
              <a:rPr lang="zh-CN" altLang="en-US"/>
              <a:t>的</a:t>
            </a:r>
            <a:r>
              <a:rPr lang="en-US" altLang="zh-CN"/>
              <a:t>gen</a:t>
            </a:r>
            <a:r>
              <a:rPr lang="en-US" altLang="zh-CN" baseline="-25000"/>
              <a:t>R1,P</a:t>
            </a:r>
            <a:r>
              <a:rPr lang="zh-CN" altLang="en-US"/>
              <a:t>的并集</a:t>
            </a:r>
            <a:endParaRPr lang="zh-CN" altLang="en-US"/>
          </a:p>
        </p:txBody>
      </p:sp>
      <p:pic>
        <p:nvPicPr>
          <p:cNvPr id="820228" name="Picture 4" descr="C:\Documents and Settings\Administrator\My Documents\wg\教学\编译原理\lecture\figures\10\t1genkill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371600"/>
            <a:ext cx="2987675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10.40</a:t>
            </a:r>
            <a:endParaRPr lang="en-US" altLang="zh-CN"/>
          </a:p>
        </p:txBody>
      </p:sp>
      <p:sp>
        <p:nvSpPr>
          <p:cNvPr id="82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4191000"/>
            <a:ext cx="7772400" cy="2514600"/>
          </a:xfrm>
        </p:spPr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zh-CN" altLang="en-US"/>
              <a:t>由</a:t>
            </a:r>
            <a:r>
              <a:rPr lang="en-US" altLang="zh-CN"/>
              <a:t>C</a:t>
            </a:r>
            <a:r>
              <a:rPr lang="zh-CN" altLang="en-US"/>
              <a:t>消掉</a:t>
            </a:r>
            <a:r>
              <a:rPr lang="en-US" altLang="zh-CN"/>
              <a:t>D</a:t>
            </a:r>
            <a:r>
              <a:rPr lang="zh-CN" altLang="en-US"/>
              <a:t>形成</a:t>
            </a:r>
            <a:r>
              <a:rPr lang="en-US" altLang="zh-CN"/>
              <a:t>R</a:t>
            </a:r>
            <a:r>
              <a:rPr lang="zh-CN" altLang="en-US"/>
              <a:t>，则</a:t>
            </a:r>
            <a:endParaRPr lang="zh-CN" altLang="en-US"/>
          </a:p>
          <a:p>
            <a:pPr lvl="1"/>
            <a:r>
              <a:rPr lang="zh-CN" altLang="en-US"/>
              <a:t>对</a:t>
            </a:r>
            <a:r>
              <a:rPr lang="en-US" altLang="zh-CN"/>
              <a:t>C</a:t>
            </a:r>
            <a:r>
              <a:rPr lang="zh-CN" altLang="en-US"/>
              <a:t>：</a:t>
            </a:r>
            <a:r>
              <a:rPr lang="en-US" altLang="zh-CN"/>
              <a:t>gen</a:t>
            </a:r>
            <a:r>
              <a:rPr lang="en-US" altLang="zh-CN" baseline="-25000"/>
              <a:t>R,C</a:t>
            </a:r>
            <a:r>
              <a:rPr lang="en-US" altLang="zh-CN"/>
              <a:t>=gen</a:t>
            </a:r>
            <a:r>
              <a:rPr lang="en-US" altLang="zh-CN" baseline="-25000"/>
              <a:t>C,C</a:t>
            </a:r>
            <a:r>
              <a:rPr lang="en-US" altLang="zh-CN"/>
              <a:t>=000, kill</a:t>
            </a:r>
            <a:r>
              <a:rPr lang="en-US" altLang="zh-CN" baseline="-25000"/>
              <a:t>R,C</a:t>
            </a:r>
            <a:r>
              <a:rPr lang="en-US" altLang="zh-CN"/>
              <a:t>=kill</a:t>
            </a:r>
            <a:r>
              <a:rPr lang="en-US" altLang="zh-CN" baseline="-25000"/>
              <a:t>C,C</a:t>
            </a:r>
            <a:r>
              <a:rPr lang="en-US" altLang="zh-CN"/>
              <a:t>=010</a:t>
            </a:r>
            <a:endParaRPr lang="en-US" altLang="zh-CN"/>
          </a:p>
          <a:p>
            <a:pPr lvl="1"/>
            <a:r>
              <a:rPr lang="zh-CN" altLang="en-US"/>
              <a:t>对</a:t>
            </a:r>
            <a:r>
              <a:rPr lang="en-US" altLang="zh-CN"/>
              <a:t>D</a:t>
            </a:r>
            <a:r>
              <a:rPr lang="zh-CN" altLang="en-US"/>
              <a:t>：只有一个前驱</a:t>
            </a:r>
            <a:r>
              <a:rPr lang="en-US" altLang="zh-CN"/>
              <a:t>C</a:t>
            </a:r>
            <a:br>
              <a:rPr lang="en-US" altLang="zh-CN"/>
            </a:br>
            <a:r>
              <a:rPr lang="en-US" altLang="zh-CN"/>
              <a:t>gen</a:t>
            </a:r>
            <a:r>
              <a:rPr lang="en-US" altLang="zh-CN" baseline="-25000"/>
              <a:t>R,D</a:t>
            </a:r>
            <a:r>
              <a:rPr lang="en-US" altLang="zh-CN"/>
              <a:t>=gen</a:t>
            </a:r>
            <a:r>
              <a:rPr lang="en-US" altLang="zh-CN" baseline="-25000"/>
              <a:t>D,D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(gen</a:t>
            </a:r>
            <a:r>
              <a:rPr lang="en-US" altLang="zh-CN" baseline="-25000"/>
              <a:t>C,C</a:t>
            </a:r>
            <a:r>
              <a:rPr lang="en-US" altLang="zh-CN"/>
              <a:t>-kill</a:t>
            </a:r>
            <a:r>
              <a:rPr lang="en-US" altLang="zh-CN" baseline="-25000"/>
              <a:t>D,D</a:t>
            </a:r>
            <a:r>
              <a:rPr lang="en-US" altLang="zh-CN"/>
              <a:t>)=001</a:t>
            </a:r>
            <a:br>
              <a:rPr lang="en-US" altLang="zh-CN"/>
            </a:br>
            <a:r>
              <a:rPr lang="en-US" altLang="zh-CN"/>
              <a:t>kill</a:t>
            </a:r>
            <a:r>
              <a:rPr lang="en-US" altLang="zh-CN" baseline="-25000"/>
              <a:t>R,D</a:t>
            </a:r>
            <a:r>
              <a:rPr lang="en-US" altLang="zh-CN"/>
              <a:t>=kill</a:t>
            </a:r>
            <a:r>
              <a:rPr lang="en-US" altLang="zh-CN" baseline="-25000"/>
              <a:t>D,D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(kill</a:t>
            </a:r>
            <a:r>
              <a:rPr lang="en-US" altLang="zh-CN" baseline="-25000"/>
              <a:t>C,C</a:t>
            </a:r>
            <a:r>
              <a:rPr lang="en-US" altLang="zh-CN"/>
              <a:t>-gen</a:t>
            </a:r>
            <a:r>
              <a:rPr lang="en-US" altLang="zh-CN" baseline="-25000"/>
              <a:t>D,D</a:t>
            </a:r>
            <a:r>
              <a:rPr lang="en-US" altLang="zh-CN"/>
              <a:t>)=010</a:t>
            </a:r>
            <a:endParaRPr lang="en-US" altLang="zh-CN"/>
          </a:p>
        </p:txBody>
      </p:sp>
      <p:pic>
        <p:nvPicPr>
          <p:cNvPr id="821252" name="Picture 4" descr="C:\Documents and Settings\Administrator\My Documents\wg\教学\编译原理\lecture\figures\10\genkillex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371600"/>
            <a:ext cx="2493963" cy="274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21281" name="Group 33"/>
          <p:cNvGraphicFramePr>
            <a:graphicFrameLocks noGrp="1"/>
          </p:cNvGraphicFramePr>
          <p:nvPr/>
        </p:nvGraphicFramePr>
        <p:xfrm>
          <a:off x="1524000" y="1397000"/>
          <a:ext cx="3352800" cy="2286000"/>
        </p:xfrm>
        <a:graphic>
          <a:graphicData uri="http://schemas.openxmlformats.org/drawingml/2006/table">
            <a:tbl>
              <a:tblPr/>
              <a:tblGrid>
                <a:gridCol w="1117600"/>
                <a:gridCol w="1117600"/>
                <a:gridCol w="1117600"/>
              </a:tblGrid>
              <a:tr h="223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块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gen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kill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9.5  </a:t>
            </a:r>
            <a:r>
              <a:rPr lang="zh-CN" altLang="en-US"/>
              <a:t>下次引用信息</a:t>
            </a:r>
            <a:endParaRPr lang="zh-CN" alt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eaLnBrk="1" hangingPunct="1"/>
            <a:r>
              <a:rPr lang="en-US" altLang="zh-CN" sz="2800">
                <a:solidFill>
                  <a:srgbClr val="FF3300"/>
                </a:solidFill>
              </a:rPr>
              <a:t>next-use information</a:t>
            </a:r>
            <a:endParaRPr lang="en-US" altLang="zh-CN" sz="2800">
              <a:solidFill>
                <a:srgbClr val="FF3300"/>
              </a:solidFill>
            </a:endParaRPr>
          </a:p>
          <a:p>
            <a:pPr eaLnBrk="1" hangingPunct="1"/>
            <a:r>
              <a:rPr lang="zh-CN" altLang="en-US" sz="2800"/>
              <a:t>名字的使用（</a:t>
            </a:r>
            <a:r>
              <a:rPr lang="en-US" altLang="zh-CN" sz="2800">
                <a:solidFill>
                  <a:srgbClr val="FF3300"/>
                </a:solidFill>
              </a:rPr>
              <a:t>use</a:t>
            </a:r>
            <a:r>
              <a:rPr lang="zh-CN" altLang="en-US" sz="2800"/>
              <a:t>）</a:t>
            </a:r>
            <a:endParaRPr lang="zh-CN" altLang="en-US" sz="2800"/>
          </a:p>
          <a:p>
            <a:pPr lvl="1" eaLnBrk="1" hangingPunct="1"/>
            <a:r>
              <a:rPr lang="zh-CN" altLang="en-US" sz="2400"/>
              <a:t>三地址码语句</a:t>
            </a:r>
            <a:r>
              <a:rPr lang="en-US" altLang="zh-CN" sz="2400"/>
              <a:t>i</a:t>
            </a:r>
            <a:r>
              <a:rPr lang="zh-CN" altLang="en-US" sz="2400"/>
              <a:t>为</a:t>
            </a:r>
            <a:r>
              <a:rPr lang="en-US" altLang="zh-CN" sz="2400"/>
              <a:t>x</a:t>
            </a:r>
            <a:r>
              <a:rPr lang="zh-CN" altLang="en-US" sz="2400"/>
              <a:t>赋值</a:t>
            </a:r>
            <a:endParaRPr lang="zh-CN" altLang="en-US" sz="2400"/>
          </a:p>
          <a:p>
            <a:pPr lvl="1" eaLnBrk="1" hangingPunct="1"/>
            <a:r>
              <a:rPr lang="zh-CN" altLang="en-US" sz="2400"/>
              <a:t>语句</a:t>
            </a:r>
            <a:r>
              <a:rPr lang="en-US" altLang="zh-CN" sz="2400"/>
              <a:t>j</a:t>
            </a:r>
            <a:r>
              <a:rPr lang="zh-CN" altLang="en-US" sz="2400"/>
              <a:t>将</a:t>
            </a:r>
            <a:r>
              <a:rPr lang="en-US" altLang="zh-CN" sz="2400"/>
              <a:t>x</a:t>
            </a:r>
            <a:r>
              <a:rPr lang="zh-CN" altLang="en-US" sz="2400"/>
              <a:t>作为运算对象，而</a:t>
            </a:r>
            <a:r>
              <a:rPr lang="en-US" altLang="zh-CN" sz="2400"/>
              <a:t>i</a:t>
            </a:r>
            <a:r>
              <a:rPr lang="zh-CN" altLang="en-US" sz="2400"/>
              <a:t>到</a:t>
            </a:r>
            <a:r>
              <a:rPr lang="en-US" altLang="zh-CN" sz="2400"/>
              <a:t>j</a:t>
            </a:r>
            <a:r>
              <a:rPr lang="zh-CN" altLang="en-US" sz="2400"/>
              <a:t>的控制流路径中无其他对</a:t>
            </a:r>
            <a:r>
              <a:rPr lang="en-US" altLang="zh-CN" sz="2400"/>
              <a:t>x</a:t>
            </a:r>
            <a:r>
              <a:rPr lang="zh-CN" altLang="en-US" sz="2400"/>
              <a:t>赋值的语句</a:t>
            </a:r>
            <a:endParaRPr lang="zh-CN" altLang="en-US" sz="2400"/>
          </a:p>
          <a:p>
            <a:pPr lvl="1" eaLnBrk="1" hangingPunct="1"/>
            <a:r>
              <a:rPr lang="zh-CN" altLang="en-US" sz="2400"/>
              <a:t>语句</a:t>
            </a:r>
            <a:r>
              <a:rPr lang="en-US" altLang="zh-CN" sz="2400"/>
              <a:t>j</a:t>
            </a:r>
            <a:r>
              <a:rPr lang="zh-CN" altLang="en-US" sz="2400">
                <a:solidFill>
                  <a:srgbClr val="FF3300"/>
                </a:solidFill>
              </a:rPr>
              <a:t>使用</a:t>
            </a:r>
            <a:r>
              <a:rPr lang="zh-CN" altLang="en-US" sz="2400"/>
              <a:t>了语句</a:t>
            </a:r>
            <a:r>
              <a:rPr lang="en-US" altLang="zh-CN" sz="2400"/>
              <a:t>i</a:t>
            </a:r>
            <a:r>
              <a:rPr lang="zh-CN" altLang="en-US" sz="2400"/>
              <a:t>计算的</a:t>
            </a:r>
            <a:r>
              <a:rPr lang="en-US" altLang="zh-CN" sz="2400"/>
              <a:t>x</a:t>
            </a:r>
            <a:r>
              <a:rPr lang="zh-CN" altLang="en-US" sz="2400"/>
              <a:t>值</a:t>
            </a:r>
            <a:endParaRPr lang="zh-CN" altLang="en-US" sz="2400"/>
          </a:p>
          <a:p>
            <a:pPr eaLnBrk="1" hangingPunct="1"/>
            <a:r>
              <a:rPr lang="zh-CN" altLang="en-US" sz="2800"/>
              <a:t>对语句</a:t>
            </a:r>
            <a:r>
              <a:rPr lang="en-US" altLang="zh-CN" sz="2800"/>
              <a:t>x := y op z</a:t>
            </a:r>
            <a:r>
              <a:rPr lang="zh-CN" altLang="en-US" sz="2800"/>
              <a:t>，确定</a:t>
            </a:r>
            <a:r>
              <a:rPr lang="en-US" altLang="zh-CN" sz="2800"/>
              <a:t>x</a:t>
            </a:r>
            <a:r>
              <a:rPr lang="zh-CN" altLang="en-US" sz="2800"/>
              <a:t>、</a:t>
            </a:r>
            <a:r>
              <a:rPr lang="en-US" altLang="zh-CN" sz="2800"/>
              <a:t>y</a:t>
            </a:r>
            <a:r>
              <a:rPr lang="zh-CN" altLang="en-US" sz="2800"/>
              <a:t>、</a:t>
            </a:r>
            <a:r>
              <a:rPr lang="en-US" altLang="zh-CN" sz="2800"/>
              <a:t>z</a:t>
            </a:r>
            <a:r>
              <a:rPr lang="zh-CN" altLang="en-US" sz="2800"/>
              <a:t>下次使用的位置，以决定寄存器可否释放</a:t>
            </a:r>
            <a:endParaRPr lang="zh-CN" altLang="en-US" sz="2800"/>
          </a:p>
          <a:p>
            <a:pPr eaLnBrk="1" hangingPunct="1"/>
            <a:r>
              <a:rPr lang="zh-CN" altLang="en-US" sz="2800"/>
              <a:t>由后向前扫描基本块</a:t>
            </a:r>
            <a:endParaRPr lang="zh-CN" altLang="en-US" sz="280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10.40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82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371600"/>
            <a:ext cx="7964488" cy="5105400"/>
          </a:xfrm>
        </p:spPr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T</a:t>
            </a:r>
            <a:r>
              <a:rPr lang="en-US" altLang="zh-CN" baseline="-25000"/>
              <a:t>1</a:t>
            </a:r>
            <a:r>
              <a:rPr lang="zh-CN" altLang="en-US"/>
              <a:t>由</a:t>
            </a:r>
            <a:r>
              <a:rPr lang="en-US" altLang="zh-CN"/>
              <a:t>R</a:t>
            </a:r>
            <a:r>
              <a:rPr lang="zh-CN" altLang="en-US"/>
              <a:t>形成</a:t>
            </a:r>
            <a:r>
              <a:rPr lang="en-US" altLang="zh-CN"/>
              <a:t>S</a:t>
            </a:r>
            <a:r>
              <a:rPr lang="zh-CN" altLang="en-US"/>
              <a:t>，则</a:t>
            </a:r>
            <a:endParaRPr lang="zh-CN" altLang="en-US"/>
          </a:p>
          <a:p>
            <a:pPr lvl="1"/>
            <a:r>
              <a:rPr lang="en-US" altLang="zh-CN"/>
              <a:t>kill</a:t>
            </a:r>
            <a:r>
              <a:rPr lang="zh-CN" altLang="en-US"/>
              <a:t>不变：</a:t>
            </a:r>
            <a:r>
              <a:rPr lang="en-US" altLang="zh-CN"/>
              <a:t>kill</a:t>
            </a:r>
            <a:r>
              <a:rPr lang="en-US" altLang="zh-CN" baseline="-25000"/>
              <a:t>S,C</a:t>
            </a:r>
            <a:r>
              <a:rPr lang="en-US" altLang="zh-CN"/>
              <a:t>=kill</a:t>
            </a:r>
            <a:r>
              <a:rPr lang="en-US" altLang="zh-CN" baseline="-25000"/>
              <a:t>R,C</a:t>
            </a:r>
            <a:r>
              <a:rPr lang="en-US" altLang="zh-CN"/>
              <a:t>=000, kill</a:t>
            </a:r>
            <a:r>
              <a:rPr lang="en-US" altLang="zh-CN" baseline="-25000"/>
              <a:t>S,D</a:t>
            </a:r>
            <a:r>
              <a:rPr lang="en-US" altLang="zh-CN"/>
              <a:t>=kill</a:t>
            </a:r>
            <a:r>
              <a:rPr lang="en-US" altLang="zh-CN" baseline="-25000"/>
              <a:t>R,D</a:t>
            </a:r>
            <a:r>
              <a:rPr lang="en-US" altLang="zh-CN"/>
              <a:t>=010</a:t>
            </a:r>
            <a:endParaRPr lang="en-US" altLang="zh-CN"/>
          </a:p>
          <a:p>
            <a:pPr lvl="1">
              <a:spcBef>
                <a:spcPct val="0"/>
              </a:spcBef>
            </a:pPr>
            <a:r>
              <a:rPr lang="zh-CN" altLang="en-US"/>
              <a:t>计算</a:t>
            </a:r>
            <a:r>
              <a:rPr lang="en-US" altLang="zh-CN"/>
              <a:t>gen</a:t>
            </a:r>
            <a:r>
              <a:rPr lang="zh-CN" altLang="en-US"/>
              <a:t>：唯一回边是</a:t>
            </a:r>
            <a:r>
              <a:rPr lang="en-US" altLang="zh-CN"/>
              <a:t>D</a:t>
            </a:r>
            <a:r>
              <a:rPr lang="en-US" altLang="zh-CN">
                <a:sym typeface="Wingdings" panose="05000000000000000000" pitchFamily="2" charset="2"/>
              </a:rPr>
              <a:t>C</a:t>
            </a:r>
            <a:r>
              <a:rPr lang="zh-CN" altLang="en-US">
                <a:sym typeface="Wingdings" panose="05000000000000000000" pitchFamily="2" charset="2"/>
              </a:rPr>
              <a:t>，则</a:t>
            </a:r>
            <a:br>
              <a:rPr lang="zh-CN" altLang="en-US"/>
            </a:br>
            <a:r>
              <a:rPr lang="en-US" altLang="zh-CN"/>
              <a:t>gen</a:t>
            </a:r>
            <a:r>
              <a:rPr lang="en-US" altLang="zh-CN" baseline="-25000"/>
              <a:t>S,C</a:t>
            </a:r>
            <a:r>
              <a:rPr lang="en-US" altLang="zh-CN"/>
              <a:t>=gen</a:t>
            </a:r>
            <a:r>
              <a:rPr lang="en-US" altLang="zh-CN" baseline="-25000"/>
              <a:t>R,C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(gen</a:t>
            </a:r>
            <a:r>
              <a:rPr lang="en-US" altLang="zh-CN" baseline="-25000"/>
              <a:t>R,D</a:t>
            </a:r>
            <a:r>
              <a:rPr lang="en-US" altLang="zh-CN"/>
              <a:t>-kill</a:t>
            </a:r>
            <a:r>
              <a:rPr lang="en-US" altLang="zh-CN" baseline="-25000"/>
              <a:t>R,C</a:t>
            </a:r>
            <a:r>
              <a:rPr lang="en-US" altLang="zh-CN"/>
              <a:t>)=001</a:t>
            </a:r>
            <a:br>
              <a:rPr lang="en-US" altLang="zh-CN"/>
            </a:br>
            <a:r>
              <a:rPr lang="en-US" altLang="zh-CN"/>
              <a:t>kill</a:t>
            </a:r>
            <a:r>
              <a:rPr lang="en-US" altLang="zh-CN" baseline="-25000"/>
              <a:t>S,D</a:t>
            </a:r>
            <a:r>
              <a:rPr lang="en-US" altLang="zh-CN"/>
              <a:t>=kill</a:t>
            </a:r>
            <a:r>
              <a:rPr lang="en-US" altLang="zh-CN" baseline="-25000"/>
              <a:t>R,D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(kill</a:t>
            </a:r>
            <a:r>
              <a:rPr lang="en-US" altLang="zh-CN" baseline="-25000"/>
              <a:t>R,D</a:t>
            </a:r>
            <a:r>
              <a:rPr lang="en-US" altLang="zh-CN"/>
              <a:t>-gen</a:t>
            </a:r>
            <a:r>
              <a:rPr lang="en-US" altLang="zh-CN" baseline="-25000"/>
              <a:t>R,D</a:t>
            </a:r>
            <a:r>
              <a:rPr lang="en-US" altLang="zh-CN"/>
              <a:t>)=001</a:t>
            </a:r>
            <a:endParaRPr lang="en-US" altLang="zh-CN"/>
          </a:p>
          <a:p>
            <a:r>
              <a:rPr lang="zh-CN" altLang="en-US"/>
              <a:t>对区域</a:t>
            </a:r>
            <a:r>
              <a:rPr lang="en-US" altLang="zh-CN"/>
              <a:t>T</a:t>
            </a:r>
            <a:r>
              <a:rPr lang="zh-CN" altLang="en-US"/>
              <a:t>的计算类似</a:t>
            </a:r>
            <a:endParaRPr lang="zh-CN" altLang="en-US"/>
          </a:p>
          <a:p>
            <a:pPr lvl="1"/>
            <a:r>
              <a:rPr lang="en-US" altLang="zh-CN"/>
              <a:t>gen</a:t>
            </a:r>
            <a:r>
              <a:rPr lang="en-US" altLang="zh-CN" baseline="-25000"/>
              <a:t>T,A</a:t>
            </a:r>
            <a:r>
              <a:rPr lang="en-US" altLang="zh-CN"/>
              <a:t>=100, kill</a:t>
            </a:r>
            <a:r>
              <a:rPr lang="en-US" altLang="zh-CN" baseline="-25000"/>
              <a:t>T,A</a:t>
            </a:r>
            <a:r>
              <a:rPr lang="en-US" altLang="zh-CN"/>
              <a:t>=010, gen</a:t>
            </a:r>
            <a:r>
              <a:rPr lang="en-US" altLang="zh-CN" baseline="-25000"/>
              <a:t>T,B</a:t>
            </a:r>
            <a:r>
              <a:rPr lang="en-US" altLang="zh-CN"/>
              <a:t>=010, kill</a:t>
            </a:r>
            <a:r>
              <a:rPr lang="en-US" altLang="zh-CN" baseline="-25000"/>
              <a:t>T,B</a:t>
            </a:r>
            <a:r>
              <a:rPr lang="en-US" altLang="zh-CN"/>
              <a:t>=101</a:t>
            </a:r>
            <a:endParaRPr lang="en-US" altLang="zh-CN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10.40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82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371600"/>
            <a:ext cx="7964488" cy="5105400"/>
          </a:xfrm>
        </p:spPr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zh-CN" altLang="en-US"/>
              <a:t>由</a:t>
            </a:r>
            <a:r>
              <a:rPr lang="en-US" altLang="zh-CN"/>
              <a:t>T</a:t>
            </a:r>
            <a:r>
              <a:rPr lang="zh-CN" altLang="en-US"/>
              <a:t>消掉</a:t>
            </a:r>
            <a:r>
              <a:rPr lang="en-US" altLang="zh-CN"/>
              <a:t>S</a:t>
            </a:r>
            <a:r>
              <a:rPr lang="zh-CN" altLang="en-US"/>
              <a:t>形成最终单一节点</a:t>
            </a:r>
            <a:endParaRPr lang="zh-CN" altLang="en-US"/>
          </a:p>
          <a:p>
            <a:pPr lvl="1"/>
            <a:r>
              <a:rPr lang="en-US" altLang="zh-CN"/>
              <a:t>A</a:t>
            </a:r>
            <a:r>
              <a:rPr lang="zh-CN" altLang="en-US"/>
              <a:t>、</a:t>
            </a:r>
            <a:r>
              <a:rPr lang="en-US" altLang="zh-CN"/>
              <a:t>B</a:t>
            </a:r>
            <a:r>
              <a:rPr lang="zh-CN" altLang="en-US"/>
              <a:t>的</a:t>
            </a:r>
            <a:r>
              <a:rPr lang="en-US" altLang="zh-CN"/>
              <a:t>gen</a:t>
            </a:r>
            <a:r>
              <a:rPr lang="zh-CN" altLang="en-US"/>
              <a:t>和</a:t>
            </a:r>
            <a:r>
              <a:rPr lang="en-US" altLang="zh-CN"/>
              <a:t>kill</a:t>
            </a:r>
            <a:r>
              <a:rPr lang="zh-CN" altLang="en-US"/>
              <a:t>不变</a:t>
            </a:r>
            <a:endParaRPr lang="zh-CN" altLang="en-US"/>
          </a:p>
          <a:p>
            <a:pPr lvl="1"/>
            <a:r>
              <a:rPr lang="zh-CN" altLang="en-US"/>
              <a:t>对</a:t>
            </a:r>
            <a:r>
              <a:rPr lang="en-US" altLang="zh-CN"/>
              <a:t>C</a:t>
            </a:r>
            <a:r>
              <a:rPr lang="zh-CN" altLang="en-US"/>
              <a:t>、</a:t>
            </a:r>
            <a:r>
              <a:rPr lang="en-US" altLang="zh-CN"/>
              <a:t>D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有两个前驱</a:t>
            </a:r>
            <a:r>
              <a:rPr lang="en-US" altLang="zh-CN"/>
              <a:t>A</a:t>
            </a:r>
            <a:r>
              <a:rPr lang="zh-CN" altLang="en-US"/>
              <a:t>、</a:t>
            </a:r>
            <a:r>
              <a:rPr lang="en-US" altLang="zh-CN"/>
              <a:t>B</a:t>
            </a:r>
            <a:r>
              <a:rPr lang="zh-CN" altLang="en-US"/>
              <a:t>，则</a:t>
            </a:r>
            <a:br>
              <a:rPr lang="zh-CN" altLang="en-US"/>
            </a:br>
            <a:r>
              <a:rPr lang="en-US" altLang="zh-CN"/>
              <a:t>G=gen</a:t>
            </a:r>
            <a:r>
              <a:rPr lang="en-US" altLang="zh-CN" baseline="-25000"/>
              <a:t>T,A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gen</a:t>
            </a:r>
            <a:r>
              <a:rPr lang="en-US" altLang="zh-CN" baseline="-25000"/>
              <a:t>T,B</a:t>
            </a:r>
            <a:r>
              <a:rPr lang="en-US" altLang="zh-CN"/>
              <a:t>=110</a:t>
            </a:r>
            <a:br>
              <a:rPr lang="en-US" altLang="zh-CN"/>
            </a:br>
            <a:r>
              <a:rPr lang="en-US" altLang="zh-CN"/>
              <a:t>K=kill</a:t>
            </a:r>
            <a:r>
              <a:rPr lang="en-US" altLang="zh-CN" baseline="-25000"/>
              <a:t>T,A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>∩</a:t>
            </a:r>
            <a:r>
              <a:rPr lang="en-US" altLang="zh-CN"/>
              <a:t>kill</a:t>
            </a:r>
            <a:r>
              <a:rPr lang="en-US" altLang="zh-CN" baseline="-25000"/>
              <a:t>T,B</a:t>
            </a:r>
            <a:r>
              <a:rPr lang="en-US" altLang="zh-CN"/>
              <a:t>=000</a:t>
            </a:r>
            <a:br>
              <a:rPr lang="en-US" altLang="zh-CN"/>
            </a:br>
            <a:r>
              <a:rPr lang="zh-CN" altLang="en-US"/>
              <a:t>计算</a:t>
            </a:r>
            <a:r>
              <a:rPr lang="en-US" altLang="zh-CN"/>
              <a:t>gen</a:t>
            </a:r>
            <a:r>
              <a:rPr lang="zh-CN" altLang="en-US"/>
              <a:t>和</a:t>
            </a:r>
            <a:r>
              <a:rPr lang="en-US" altLang="zh-CN"/>
              <a:t>kill</a:t>
            </a:r>
            <a:br>
              <a:rPr lang="en-US" altLang="zh-CN"/>
            </a:br>
            <a:r>
              <a:rPr lang="en-US" altLang="zh-CN"/>
              <a:t>gen</a:t>
            </a:r>
            <a:r>
              <a:rPr lang="en-US" altLang="zh-CN" baseline="-25000"/>
              <a:t>U,C</a:t>
            </a:r>
            <a:r>
              <a:rPr lang="en-US" altLang="zh-CN"/>
              <a:t>=gen</a:t>
            </a:r>
            <a:r>
              <a:rPr lang="en-US" altLang="zh-CN" baseline="-25000"/>
              <a:t>S,C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(G-kill</a:t>
            </a:r>
            <a:r>
              <a:rPr lang="en-US" altLang="zh-CN" baseline="-25000"/>
              <a:t>S,C</a:t>
            </a:r>
            <a:r>
              <a:rPr lang="en-US" altLang="zh-CN"/>
              <a:t>)=101</a:t>
            </a:r>
            <a:br>
              <a:rPr lang="en-US" altLang="zh-CN"/>
            </a:br>
            <a:r>
              <a:rPr lang="en-US" altLang="zh-CN"/>
              <a:t>kill</a:t>
            </a:r>
            <a:r>
              <a:rPr lang="en-US" altLang="zh-CN" baseline="-25000"/>
              <a:t>U,C</a:t>
            </a:r>
            <a:r>
              <a:rPr lang="en-US" altLang="zh-CN"/>
              <a:t>=kill</a:t>
            </a:r>
            <a:r>
              <a:rPr lang="en-US" altLang="zh-CN" baseline="-25000"/>
              <a:t>S,C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(K-gen</a:t>
            </a:r>
            <a:r>
              <a:rPr lang="en-US" altLang="zh-CN" baseline="-25000"/>
              <a:t>S,C</a:t>
            </a:r>
            <a:r>
              <a:rPr lang="en-US" altLang="zh-CN"/>
              <a:t>)=010</a:t>
            </a:r>
            <a:br>
              <a:rPr lang="en-US" altLang="zh-CN"/>
            </a:br>
            <a:r>
              <a:rPr lang="en-US" altLang="zh-CN"/>
              <a:t>gen</a:t>
            </a:r>
            <a:r>
              <a:rPr lang="en-US" altLang="zh-CN" baseline="-25000"/>
              <a:t>U,D</a:t>
            </a:r>
            <a:r>
              <a:rPr lang="en-US" altLang="zh-CN"/>
              <a:t>=gen</a:t>
            </a:r>
            <a:r>
              <a:rPr lang="en-US" altLang="zh-CN" baseline="-25000"/>
              <a:t>S,D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(G-kill</a:t>
            </a:r>
            <a:r>
              <a:rPr lang="en-US" altLang="zh-CN" baseline="-25000"/>
              <a:t>S,D</a:t>
            </a:r>
            <a:r>
              <a:rPr lang="en-US" altLang="zh-CN"/>
              <a:t>)=101</a:t>
            </a:r>
            <a:br>
              <a:rPr lang="en-US" altLang="zh-CN"/>
            </a:br>
            <a:r>
              <a:rPr lang="en-US" altLang="zh-CN"/>
              <a:t>kill</a:t>
            </a:r>
            <a:r>
              <a:rPr lang="en-US" altLang="zh-CN" baseline="-25000"/>
              <a:t>U,D</a:t>
            </a:r>
            <a:r>
              <a:rPr lang="en-US" altLang="zh-CN"/>
              <a:t>=kill</a:t>
            </a:r>
            <a:r>
              <a:rPr lang="en-US" altLang="zh-CN" baseline="-25000"/>
              <a:t>S,D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(K-gen</a:t>
            </a:r>
            <a:r>
              <a:rPr lang="en-US" altLang="zh-CN" baseline="-25000"/>
              <a:t>S,D</a:t>
            </a:r>
            <a:r>
              <a:rPr lang="en-US" altLang="zh-CN"/>
              <a:t>)=010</a:t>
            </a:r>
            <a:endParaRPr lang="en-US" altLang="zh-CN"/>
          </a:p>
          <a:p>
            <a:pPr lvl="1"/>
            <a:endParaRPr lang="en-US" altLang="zh-CN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10.17 </a:t>
            </a:r>
            <a:r>
              <a:rPr lang="zh-CN" altLang="en-US"/>
              <a:t>基于结构的到达定义</a:t>
            </a:r>
            <a:endParaRPr lang="zh-CN" altLang="en-US"/>
          </a:p>
        </p:txBody>
      </p:sp>
      <p:sp>
        <p:nvSpPr>
          <p:cNvPr id="82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800"/>
              <a:t>输入：可约流图</a:t>
            </a:r>
            <a:r>
              <a:rPr lang="en-US" altLang="zh-CN" sz="2800"/>
              <a:t>G</a:t>
            </a:r>
            <a:r>
              <a:rPr lang="zh-CN" altLang="en-US" sz="2800"/>
              <a:t>以及</a:t>
            </a:r>
            <a:r>
              <a:rPr lang="en-US" altLang="zh-CN" sz="2800"/>
              <a:t>G</a:t>
            </a:r>
            <a:r>
              <a:rPr lang="zh-CN" altLang="en-US" sz="2800"/>
              <a:t>中每个块</a:t>
            </a:r>
            <a:r>
              <a:rPr lang="en-US" altLang="zh-CN" sz="2800"/>
              <a:t>B</a:t>
            </a:r>
            <a:r>
              <a:rPr lang="zh-CN" altLang="en-US" sz="2800"/>
              <a:t>的定义集合</a:t>
            </a:r>
            <a:r>
              <a:rPr lang="en-US" altLang="zh-CN" sz="2800"/>
              <a:t>gen[B]</a:t>
            </a:r>
            <a:r>
              <a:rPr lang="zh-CN" altLang="en-US" sz="2800"/>
              <a:t>和</a:t>
            </a:r>
            <a:r>
              <a:rPr lang="en-US" altLang="zh-CN" sz="2800"/>
              <a:t>kill[B]</a:t>
            </a:r>
            <a:endParaRPr lang="en-US" altLang="zh-CN" sz="28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800"/>
              <a:t>输出：每个块</a:t>
            </a:r>
            <a:r>
              <a:rPr lang="en-US" altLang="zh-CN" sz="2800"/>
              <a:t>B</a:t>
            </a:r>
            <a:r>
              <a:rPr lang="zh-CN" altLang="en-US" sz="2800"/>
              <a:t>的</a:t>
            </a:r>
            <a:r>
              <a:rPr lang="en-US" altLang="zh-CN" sz="2800"/>
              <a:t>in[B]</a:t>
            </a:r>
            <a:endParaRPr lang="en-US" altLang="zh-CN" sz="28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800"/>
              <a:t>方法：</a:t>
            </a:r>
            <a:endParaRPr lang="zh-CN" altLang="en-US" sz="28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400"/>
              <a:t>找出</a:t>
            </a:r>
            <a:r>
              <a:rPr lang="en-US" altLang="zh-CN" sz="2400"/>
              <a:t>G</a:t>
            </a:r>
            <a:r>
              <a:rPr lang="zh-CN" altLang="en-US" sz="2400"/>
              <a:t>的</a:t>
            </a:r>
            <a:r>
              <a:rPr lang="en-US" altLang="zh-CN" sz="2400"/>
              <a:t>(T</a:t>
            </a:r>
            <a:r>
              <a:rPr lang="en-US" altLang="zh-CN" sz="2400" baseline="-25000"/>
              <a:t>1</a:t>
            </a:r>
            <a:r>
              <a:rPr lang="en-US" altLang="zh-CN" sz="2400"/>
              <a:t>, T</a:t>
            </a:r>
            <a:r>
              <a:rPr lang="en-US" altLang="zh-CN" sz="2400" baseline="-25000"/>
              <a:t>2</a:t>
            </a:r>
            <a:r>
              <a:rPr lang="en-US" altLang="zh-CN" sz="2400"/>
              <a:t>)</a:t>
            </a:r>
            <a:r>
              <a:rPr lang="zh-CN" altLang="en-US" sz="2400"/>
              <a:t>分解</a:t>
            </a:r>
            <a:endParaRPr lang="zh-CN" altLang="en-US" sz="24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400"/>
              <a:t>对分解中的每个区域</a:t>
            </a:r>
            <a:r>
              <a:rPr lang="en-US" altLang="zh-CN" sz="2400"/>
              <a:t>R</a:t>
            </a:r>
            <a:r>
              <a:rPr lang="zh-CN" altLang="en-US" sz="2400"/>
              <a:t>，从内向外计算</a:t>
            </a:r>
            <a:r>
              <a:rPr lang="en-US" altLang="zh-CN" sz="2400"/>
              <a:t>R</a:t>
            </a:r>
            <a:r>
              <a:rPr lang="zh-CN" altLang="en-US" sz="2400"/>
              <a:t>中每个块</a:t>
            </a:r>
            <a:r>
              <a:rPr lang="en-US" altLang="zh-CN" sz="2400"/>
              <a:t>B</a:t>
            </a:r>
            <a:r>
              <a:rPr lang="zh-CN" altLang="en-US" sz="2400"/>
              <a:t>的</a:t>
            </a:r>
            <a:r>
              <a:rPr lang="en-US" altLang="zh-CN" sz="2400"/>
              <a:t>gen</a:t>
            </a:r>
            <a:r>
              <a:rPr lang="en-US" altLang="zh-CN" sz="2400" baseline="-25000"/>
              <a:t>R,B</a:t>
            </a:r>
            <a:r>
              <a:rPr lang="zh-CN" altLang="en-US" sz="2400"/>
              <a:t>和</a:t>
            </a:r>
            <a:r>
              <a:rPr lang="en-US" altLang="zh-CN" sz="2400"/>
              <a:t>kill</a:t>
            </a:r>
            <a:r>
              <a:rPr lang="en-US" altLang="zh-CN" sz="2400" baseline="-25000"/>
              <a:t>R,B</a:t>
            </a:r>
            <a:endParaRPr lang="en-US" altLang="zh-CN" sz="24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400"/>
              <a:t>如果</a:t>
            </a:r>
            <a:r>
              <a:rPr lang="en-US" altLang="zh-CN" sz="2400"/>
              <a:t>U</a:t>
            </a:r>
            <a:r>
              <a:rPr lang="zh-CN" altLang="en-US" sz="2400"/>
              <a:t>是整个图构成的区域的名字，那么对每个块</a:t>
            </a:r>
            <a:r>
              <a:rPr lang="en-US" altLang="zh-CN" sz="2400"/>
              <a:t>B</a:t>
            </a:r>
            <a:r>
              <a:rPr lang="zh-CN" altLang="en-US" sz="2400"/>
              <a:t>，</a:t>
            </a:r>
            <a:r>
              <a:rPr lang="en-US" altLang="zh-CN" sz="2400"/>
              <a:t>in[B]</a:t>
            </a:r>
            <a:r>
              <a:rPr lang="zh-CN" altLang="en-US" sz="2400"/>
              <a:t>设置为</a:t>
            </a:r>
            <a:r>
              <a:rPr lang="en-US" altLang="zh-CN" sz="2400"/>
              <a:t>B</a:t>
            </a:r>
            <a:r>
              <a:rPr lang="zh-CN" altLang="en-US" sz="2400"/>
              <a:t>的所有前驱</a:t>
            </a:r>
            <a:r>
              <a:rPr lang="en-US" altLang="zh-CN" sz="2400"/>
              <a:t>P</a:t>
            </a:r>
            <a:r>
              <a:rPr lang="zh-CN" altLang="en-US" sz="2400"/>
              <a:t>的</a:t>
            </a:r>
            <a:r>
              <a:rPr lang="en-US" altLang="zh-CN" sz="2400"/>
              <a:t>gen</a:t>
            </a:r>
            <a:r>
              <a:rPr lang="en-US" altLang="zh-CN" sz="2400" baseline="-25000"/>
              <a:t>U,P</a:t>
            </a:r>
            <a:r>
              <a:rPr lang="zh-CN" altLang="en-US" sz="2400"/>
              <a:t>的并集</a:t>
            </a:r>
            <a:endParaRPr lang="zh-CN" altLang="en-US" sz="2400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10.10.3  </a:t>
            </a:r>
            <a:r>
              <a:rPr lang="zh-CN" altLang="en-US"/>
              <a:t>速度上的改进</a:t>
            </a:r>
            <a:endParaRPr lang="zh-CN" altLang="en-US"/>
          </a:p>
        </p:txBody>
      </p:sp>
      <p:sp>
        <p:nvSpPr>
          <p:cNvPr id="82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609600" indent="-609600">
              <a:lnSpc>
                <a:spcPct val="90000"/>
              </a:lnSpc>
            </a:pPr>
            <a:r>
              <a:rPr lang="zh-CN" altLang="en-US" sz="2800"/>
              <a:t>若有转移函数</a:t>
            </a:r>
            <a:r>
              <a:rPr lang="en-US" altLang="zh-CN" sz="2800"/>
              <a:t>G∪(S-K)</a:t>
            </a:r>
            <a:r>
              <a:rPr lang="zh-CN" altLang="en-US" sz="2800"/>
              <a:t>，从</a:t>
            </a:r>
            <a:r>
              <a:rPr lang="en-US" altLang="zh-CN" sz="2800"/>
              <a:t>K</a:t>
            </a:r>
            <a:r>
              <a:rPr lang="zh-CN" altLang="en-US" sz="2800"/>
              <a:t>中删除某些成员不会改变函数，因此</a:t>
            </a:r>
            <a:r>
              <a:rPr lang="en-US" altLang="zh-CN" sz="2800"/>
              <a:t>T</a:t>
            </a:r>
            <a:r>
              <a:rPr lang="en-US" altLang="zh-CN" sz="2800" baseline="-25000"/>
              <a:t>2</a:t>
            </a:r>
            <a:r>
              <a:rPr lang="zh-CN" altLang="en-US" sz="2800"/>
              <a:t>变换计算中的</a:t>
            </a:r>
            <a:br>
              <a:rPr lang="zh-CN" altLang="en-US" sz="2800"/>
            </a:br>
            <a:r>
              <a:rPr lang="en-US" altLang="zh-CN" sz="2800"/>
              <a:t>kill</a:t>
            </a:r>
            <a:r>
              <a:rPr lang="en-US" altLang="zh-CN" sz="2800" baseline="-25000"/>
              <a:t>R,B</a:t>
            </a:r>
            <a:r>
              <a:rPr lang="en-US" altLang="zh-CN" sz="2800"/>
              <a:t>=kill</a:t>
            </a:r>
            <a:r>
              <a:rPr lang="en-US" altLang="zh-CN" sz="2800" baseline="-25000"/>
              <a:t>R2,B</a:t>
            </a:r>
            <a:r>
              <a:rPr lang="en-US" altLang="zh-CN" sz="2800"/>
              <a:t>∪(K-gen</a:t>
            </a:r>
            <a:r>
              <a:rPr lang="en-US" altLang="zh-CN" sz="2800" baseline="-25000"/>
              <a:t>R2,B</a:t>
            </a:r>
            <a:r>
              <a:rPr lang="en-US" altLang="zh-CN" sz="2800"/>
              <a:t>)   </a:t>
            </a:r>
            <a:r>
              <a:rPr lang="zh-CN" altLang="en-US" sz="2800"/>
              <a:t>可用下式替代</a:t>
            </a:r>
            <a:br>
              <a:rPr lang="zh-CN" altLang="en-US" sz="2800"/>
            </a:br>
            <a:r>
              <a:rPr lang="en-US" altLang="zh-CN" sz="2800"/>
              <a:t>kill</a:t>
            </a:r>
            <a:r>
              <a:rPr lang="en-US" altLang="zh-CN" sz="2800" baseline="-25000"/>
              <a:t>R,B</a:t>
            </a:r>
            <a:r>
              <a:rPr lang="en-US" altLang="zh-CN" sz="2800"/>
              <a:t>=kill</a:t>
            </a:r>
            <a:r>
              <a:rPr lang="en-US" altLang="zh-CN" sz="2800" baseline="-25000"/>
              <a:t>R2,B</a:t>
            </a:r>
            <a:r>
              <a:rPr lang="en-US" altLang="zh-CN" sz="2800"/>
              <a:t>∪K</a:t>
            </a:r>
            <a:endParaRPr lang="en-US" altLang="zh-CN" sz="2800"/>
          </a:p>
          <a:p>
            <a:pPr marL="609600" indent="-609600">
              <a:lnSpc>
                <a:spcPct val="90000"/>
              </a:lnSpc>
            </a:pPr>
            <a:r>
              <a:rPr lang="zh-CN" altLang="en-US" sz="2800"/>
              <a:t>一般操作序列：先使用</a:t>
            </a:r>
            <a:r>
              <a:rPr lang="en-US" altLang="zh-CN" sz="2800"/>
              <a:t>T</a:t>
            </a:r>
            <a:r>
              <a:rPr lang="en-US" altLang="zh-CN" sz="2800" baseline="-25000"/>
              <a:t>2</a:t>
            </a:r>
            <a:r>
              <a:rPr lang="zh-CN" altLang="en-US" sz="2800"/>
              <a:t>变换，用</a:t>
            </a:r>
            <a:r>
              <a:rPr lang="en-US" altLang="zh-CN" sz="2800"/>
              <a:t>R</a:t>
            </a:r>
            <a:r>
              <a:rPr lang="en-US" altLang="zh-CN" sz="2800" baseline="-25000"/>
              <a:t>1</a:t>
            </a:r>
            <a:r>
              <a:rPr lang="zh-CN" altLang="en-US" sz="2800"/>
              <a:t>消掉</a:t>
            </a:r>
            <a:r>
              <a:rPr lang="en-US" altLang="zh-CN" sz="2800"/>
              <a:t>R</a:t>
            </a:r>
            <a:r>
              <a:rPr lang="en-US" altLang="zh-CN" sz="2800" baseline="-25000"/>
              <a:t>2</a:t>
            </a:r>
            <a:r>
              <a:rPr lang="zh-CN" altLang="en-US" sz="2800"/>
              <a:t>，而存在</a:t>
            </a:r>
            <a:r>
              <a:rPr lang="en-US" altLang="zh-CN" sz="2800"/>
              <a:t>R</a:t>
            </a:r>
            <a:r>
              <a:rPr lang="en-US" altLang="zh-CN" sz="2800" baseline="-25000"/>
              <a:t>2</a:t>
            </a:r>
            <a:r>
              <a:rPr lang="zh-CN" altLang="en-US" sz="2800"/>
              <a:t>到</a:t>
            </a:r>
            <a:r>
              <a:rPr lang="en-US" altLang="zh-CN" sz="2800"/>
              <a:t>R</a:t>
            </a:r>
            <a:r>
              <a:rPr lang="en-US" altLang="zh-CN" sz="2800" baseline="-25000"/>
              <a:t>1</a:t>
            </a:r>
            <a:r>
              <a:rPr lang="zh-CN" altLang="en-US" sz="2800"/>
              <a:t>首节点的回边，然后即可使用</a:t>
            </a:r>
            <a:r>
              <a:rPr lang="en-US" altLang="zh-CN" sz="2800"/>
              <a:t>T</a:t>
            </a:r>
            <a:r>
              <a:rPr lang="en-US" altLang="zh-CN" sz="2800" baseline="-25000"/>
              <a:t>1</a:t>
            </a:r>
            <a:r>
              <a:rPr lang="zh-CN" altLang="en-US" sz="2800"/>
              <a:t>变换，可用下列计算替代两个步骤的计算</a:t>
            </a:r>
            <a:endParaRPr lang="zh-CN" altLang="en-US" sz="2800"/>
          </a:p>
          <a:p>
            <a:pPr marL="990600" lvl="1" indent="-533400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400"/>
              <a:t>使用</a:t>
            </a:r>
            <a:r>
              <a:rPr lang="en-US" altLang="zh-CN" sz="2400"/>
              <a:t>T</a:t>
            </a:r>
            <a:r>
              <a:rPr lang="en-US" altLang="zh-CN" sz="2400" baseline="-25000"/>
              <a:t>2</a:t>
            </a:r>
            <a:r>
              <a:rPr lang="zh-CN" altLang="en-US" sz="2400"/>
              <a:t>规则，计算</a:t>
            </a:r>
            <a:r>
              <a:rPr lang="en-US" altLang="zh-CN" sz="2400"/>
              <a:t>R</a:t>
            </a:r>
            <a:r>
              <a:rPr lang="en-US" altLang="zh-CN" sz="2400" baseline="-25000"/>
              <a:t>1</a:t>
            </a:r>
            <a:r>
              <a:rPr lang="zh-CN" altLang="en-US" sz="2400"/>
              <a:t>首节点在</a:t>
            </a:r>
            <a:r>
              <a:rPr lang="en-US" altLang="zh-CN" sz="2400"/>
              <a:t>R</a:t>
            </a:r>
            <a:r>
              <a:rPr lang="en-US" altLang="zh-CN" sz="2400" baseline="-25000"/>
              <a:t>2</a:t>
            </a:r>
            <a:r>
              <a:rPr lang="zh-CN" altLang="en-US" sz="2400"/>
              <a:t>中的所有前驱节点的新的转移函数</a:t>
            </a:r>
            <a:endParaRPr lang="zh-CN" altLang="en-US" sz="2400"/>
          </a:p>
          <a:p>
            <a:pPr marL="990600" lvl="1" indent="-533400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400"/>
              <a:t>使用</a:t>
            </a:r>
            <a:r>
              <a:rPr lang="en-US" altLang="zh-CN" sz="2400"/>
              <a:t>T</a:t>
            </a:r>
            <a:r>
              <a:rPr lang="en-US" altLang="zh-CN" sz="2400" baseline="-25000"/>
              <a:t>1</a:t>
            </a:r>
            <a:r>
              <a:rPr lang="zh-CN" altLang="en-US" sz="2400"/>
              <a:t>规则，计算</a:t>
            </a:r>
            <a:r>
              <a:rPr lang="en-US" altLang="zh-CN" sz="2400"/>
              <a:t>R</a:t>
            </a:r>
            <a:r>
              <a:rPr lang="en-US" altLang="zh-CN" sz="2400" baseline="-25000"/>
              <a:t>1</a:t>
            </a:r>
            <a:r>
              <a:rPr lang="zh-CN" altLang="en-US" sz="2400"/>
              <a:t>中所有节点的新的转移函数</a:t>
            </a:r>
            <a:endParaRPr lang="zh-CN" altLang="en-US" sz="2400"/>
          </a:p>
          <a:p>
            <a:pPr marL="990600" lvl="1" indent="-533400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400"/>
              <a:t>使用</a:t>
            </a:r>
            <a:r>
              <a:rPr lang="en-US" altLang="zh-CN" sz="2400"/>
              <a:t>T</a:t>
            </a:r>
            <a:r>
              <a:rPr lang="en-US" altLang="zh-CN" sz="2400" baseline="-25000"/>
              <a:t>2</a:t>
            </a:r>
            <a:r>
              <a:rPr lang="zh-CN" altLang="en-US" sz="2400"/>
              <a:t>规则，计算</a:t>
            </a:r>
            <a:r>
              <a:rPr lang="en-US" altLang="zh-CN" sz="2400"/>
              <a:t>R</a:t>
            </a:r>
            <a:r>
              <a:rPr lang="en-US" altLang="zh-CN" sz="2400" baseline="-25000"/>
              <a:t>2</a:t>
            </a:r>
            <a:r>
              <a:rPr lang="zh-CN" altLang="en-US" sz="2400"/>
              <a:t>中所有节点的新的转移函数</a:t>
            </a:r>
            <a:endParaRPr lang="zh-CN" altLang="en-US" sz="2400"/>
          </a:p>
          <a:p>
            <a:pPr marL="990600" lvl="1" indent="-533400">
              <a:lnSpc>
                <a:spcPct val="90000"/>
              </a:lnSpc>
            </a:pPr>
            <a:r>
              <a:rPr lang="zh-CN" altLang="en-US" sz="2400"/>
              <a:t>因为：应用</a:t>
            </a:r>
            <a:r>
              <a:rPr lang="en-US" altLang="zh-CN" sz="2400"/>
              <a:t>T</a:t>
            </a:r>
            <a:r>
              <a:rPr lang="en-US" altLang="zh-CN" sz="2400" baseline="-25000"/>
              <a:t>1</a:t>
            </a:r>
            <a:r>
              <a:rPr lang="zh-CN" altLang="en-US" sz="2400"/>
              <a:t>的反馈已经到达</a:t>
            </a:r>
            <a:r>
              <a:rPr lang="en-US" altLang="zh-CN" sz="2400"/>
              <a:t>R</a:t>
            </a:r>
            <a:r>
              <a:rPr lang="en-US" altLang="zh-CN" sz="2400" baseline="-25000"/>
              <a:t>2</a:t>
            </a:r>
            <a:r>
              <a:rPr lang="zh-CN" altLang="en-US" sz="2400"/>
              <a:t>的前驱并通过</a:t>
            </a:r>
            <a:r>
              <a:rPr lang="en-US" altLang="zh-CN" sz="2400"/>
              <a:t>T</a:t>
            </a:r>
            <a:r>
              <a:rPr lang="en-US" altLang="zh-CN" sz="2400" baseline="-25000"/>
              <a:t>2</a:t>
            </a:r>
            <a:r>
              <a:rPr lang="zh-CN" altLang="en-US" sz="2400"/>
              <a:t>规则的应用传播到</a:t>
            </a:r>
            <a:r>
              <a:rPr lang="en-US" altLang="zh-CN" sz="2400"/>
              <a:t>R</a:t>
            </a:r>
            <a:r>
              <a:rPr lang="en-US" altLang="zh-CN" sz="2400" baseline="-25000"/>
              <a:t>2</a:t>
            </a:r>
            <a:r>
              <a:rPr lang="zh-CN" altLang="en-US" sz="2400"/>
              <a:t>所有节点，无需再用</a:t>
            </a:r>
            <a:r>
              <a:rPr lang="en-US" altLang="zh-CN" sz="2400"/>
              <a:t>T</a:t>
            </a:r>
            <a:r>
              <a:rPr lang="en-US" altLang="zh-CN" sz="2400" baseline="-25000"/>
              <a:t>1</a:t>
            </a:r>
            <a:r>
              <a:rPr lang="zh-CN" altLang="en-US" sz="2400"/>
              <a:t>规则</a:t>
            </a:r>
            <a:endParaRPr lang="zh-CN" altLang="en-US" sz="2400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10.10.4  </a:t>
            </a:r>
            <a:r>
              <a:rPr lang="zh-CN" altLang="en-US"/>
              <a:t>处理不可约流图</a:t>
            </a:r>
            <a:endParaRPr lang="zh-CN" altLang="en-US"/>
          </a:p>
        </p:txBody>
      </p:sp>
      <p:sp>
        <p:nvSpPr>
          <p:cNvPr id="82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分裂：原流图某</a:t>
            </a:r>
            <a:br>
              <a:rPr lang="zh-CN" altLang="en-US"/>
            </a:br>
            <a:r>
              <a:rPr lang="zh-CN" altLang="en-US"/>
              <a:t>些节点再不同区</a:t>
            </a:r>
            <a:br>
              <a:rPr lang="zh-CN" altLang="en-US"/>
            </a:br>
            <a:r>
              <a:rPr lang="zh-CN" altLang="en-US"/>
              <a:t>域中有多个副本</a:t>
            </a:r>
            <a:endParaRPr lang="zh-CN" altLang="en-US"/>
          </a:p>
          <a:p>
            <a:r>
              <a:rPr lang="zh-CN" altLang="en-US"/>
              <a:t>修改算法</a:t>
            </a:r>
            <a:r>
              <a:rPr lang="en-US" altLang="zh-CN"/>
              <a:t>10.17</a:t>
            </a:r>
            <a:r>
              <a:rPr lang="zh-CN" altLang="en-US"/>
              <a:t>：分裂节点</a:t>
            </a:r>
            <a:br>
              <a:rPr lang="zh-CN" altLang="en-US"/>
            </a:br>
            <a:r>
              <a:rPr lang="zh-CN" altLang="en-US"/>
              <a:t>时</a:t>
            </a:r>
            <a:r>
              <a:rPr lang="en-US" altLang="zh-CN"/>
              <a:t>gen</a:t>
            </a:r>
            <a:r>
              <a:rPr lang="zh-CN" altLang="en-US"/>
              <a:t>、</a:t>
            </a:r>
            <a:r>
              <a:rPr lang="en-US" altLang="zh-CN"/>
              <a:t>kill</a:t>
            </a:r>
            <a:r>
              <a:rPr lang="zh-CN" altLang="en-US"/>
              <a:t>函数值进行复制</a:t>
            </a:r>
            <a:endParaRPr lang="zh-CN" altLang="en-US"/>
          </a:p>
          <a:p>
            <a:r>
              <a:rPr lang="zh-CN" altLang="en-US"/>
              <a:t>计算结束后，有多个副本的原流图节点的</a:t>
            </a:r>
            <a:r>
              <a:rPr lang="en-US" altLang="zh-CN"/>
              <a:t>in</a:t>
            </a:r>
            <a:r>
              <a:rPr lang="zh-CN" altLang="en-US"/>
              <a:t>值，取所有副本</a:t>
            </a:r>
            <a:r>
              <a:rPr lang="en-US" altLang="zh-CN"/>
              <a:t>in</a:t>
            </a:r>
            <a:r>
              <a:rPr lang="zh-CN" altLang="en-US"/>
              <a:t>值的并集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826372" name="Picture 4" descr="C:\Documents and Settings\Administrator\My Documents\wg\教学\编译原理\lecture\figures\10\noreduce1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4311650" cy="214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10.11  </a:t>
            </a:r>
            <a:r>
              <a:rPr lang="zh-CN" altLang="en-US"/>
              <a:t>一个数据流分析工具</a:t>
            </a:r>
            <a:endParaRPr lang="zh-CN" altLang="en-US"/>
          </a:p>
        </p:txBody>
      </p:sp>
      <p:sp>
        <p:nvSpPr>
          <p:cNvPr id="82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zh-CN" altLang="en-US"/>
              <a:t>数据流问题都有很大相似性</a:t>
            </a:r>
            <a:endParaRPr lang="zh-CN" altLang="en-US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转移函数形式均为</a:t>
            </a:r>
            <a:r>
              <a:rPr lang="en-US" altLang="zh-CN"/>
              <a:t>f(X)=A∪(X-B)</a:t>
            </a:r>
            <a:r>
              <a:rPr lang="zh-CN" altLang="en-US"/>
              <a:t>，如到达定义问题，</a:t>
            </a:r>
            <a:r>
              <a:rPr lang="en-US" altLang="zh-CN"/>
              <a:t>A=kill</a:t>
            </a:r>
            <a:r>
              <a:rPr lang="zh-CN" altLang="en-US"/>
              <a:t>，</a:t>
            </a:r>
            <a:r>
              <a:rPr lang="en-US" altLang="zh-CN"/>
              <a:t>B=gen</a:t>
            </a:r>
            <a:endParaRPr lang="en-US" altLang="zh-CN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所有聚合操作符都是并或交</a:t>
            </a:r>
            <a:endParaRPr lang="zh-CN" altLang="en-US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信息的传播都是前向和后向</a:t>
            </a:r>
            <a:endParaRPr lang="zh-CN" altLang="en-US"/>
          </a:p>
          <a:p>
            <a:pPr marL="609600" indent="-609600"/>
            <a:r>
              <a:rPr lang="en-US" altLang="zh-CN"/>
              <a:t>kildall</a:t>
            </a:r>
            <a:r>
              <a:rPr lang="zh-CN" altLang="en-US"/>
              <a:t>提出了一种数据流问题统一处理的方法</a:t>
            </a:r>
            <a:endParaRPr lang="zh-CN" altLang="en-US"/>
          </a:p>
          <a:p>
            <a:pPr marL="609600" indent="-609600"/>
            <a:r>
              <a:rPr lang="zh-CN" altLang="en-US"/>
              <a:t>实现了一个分析工具</a:t>
            </a:r>
            <a:endParaRPr lang="zh-CN" altLang="en-US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10.11.1  </a:t>
            </a:r>
            <a:r>
              <a:rPr lang="zh-CN" altLang="en-US"/>
              <a:t>数据流分析框架</a:t>
            </a:r>
            <a:endParaRPr lang="zh-CN" altLang="en-US"/>
          </a:p>
        </p:txBody>
      </p:sp>
      <p:sp>
        <p:nvSpPr>
          <p:cNvPr id="828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609600" indent="-609600">
              <a:lnSpc>
                <a:spcPct val="90000"/>
              </a:lnSpc>
            </a:pPr>
            <a:r>
              <a:rPr lang="zh-CN" altLang="en-US" dirty="0"/>
              <a:t>前向传播问题的建模框架（后向类似）</a:t>
            </a:r>
            <a:endParaRPr lang="zh-CN" altLang="en-US" dirty="0"/>
          </a:p>
          <a:p>
            <a:pPr marL="990600" lvl="1" indent="-533400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zh-CN" altLang="en-US" dirty="0"/>
              <a:t>一个需要传播的值集合</a:t>
            </a:r>
            <a:r>
              <a:rPr lang="en-US" altLang="zh-CN" dirty="0"/>
              <a:t>V</a:t>
            </a:r>
            <a:r>
              <a:rPr lang="zh-CN" altLang="en-US" dirty="0"/>
              <a:t>。</a:t>
            </a:r>
            <a:r>
              <a:rPr lang="en-US" altLang="zh-CN" dirty="0"/>
              <a:t>in</a:t>
            </a:r>
            <a:r>
              <a:rPr lang="zh-CN" altLang="en-US" dirty="0"/>
              <a:t>、</a:t>
            </a:r>
            <a:r>
              <a:rPr lang="en-US" altLang="zh-CN" dirty="0"/>
              <a:t>out</a:t>
            </a:r>
            <a:r>
              <a:rPr lang="zh-CN" altLang="en-US" dirty="0"/>
              <a:t>的值都是</a:t>
            </a:r>
            <a:r>
              <a:rPr lang="en-US" altLang="zh-CN" dirty="0"/>
              <a:t>V</a:t>
            </a:r>
            <a:r>
              <a:rPr lang="zh-CN" altLang="en-US" dirty="0"/>
              <a:t>的成员</a:t>
            </a:r>
            <a:endParaRPr lang="zh-CN" altLang="en-US" dirty="0"/>
          </a:p>
          <a:p>
            <a:pPr marL="990600" lvl="1" indent="-533400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zh-CN" altLang="en-US" dirty="0"/>
              <a:t>从</a:t>
            </a:r>
            <a:r>
              <a:rPr lang="en-US" altLang="zh-CN" dirty="0"/>
              <a:t>V</a:t>
            </a:r>
            <a:r>
              <a:rPr lang="zh-CN" altLang="en-US" dirty="0"/>
              <a:t>到</a:t>
            </a:r>
            <a:r>
              <a:rPr lang="en-US" altLang="zh-CN" dirty="0"/>
              <a:t>V</a:t>
            </a:r>
            <a:r>
              <a:rPr lang="zh-CN" altLang="en-US" dirty="0"/>
              <a:t>的转移函数集合</a:t>
            </a:r>
            <a:r>
              <a:rPr lang="en-US" altLang="zh-CN" dirty="0"/>
              <a:t>F</a:t>
            </a:r>
            <a:endParaRPr lang="en-US" altLang="zh-CN" dirty="0"/>
          </a:p>
          <a:p>
            <a:pPr marL="990600" lvl="1" indent="-533400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zh-CN" altLang="en-US" dirty="0"/>
              <a:t>集合</a:t>
            </a:r>
            <a:r>
              <a:rPr lang="en-US" altLang="zh-CN" dirty="0"/>
              <a:t>V</a:t>
            </a:r>
            <a:r>
              <a:rPr lang="zh-CN" altLang="en-US" dirty="0"/>
              <a:t>上的二进制</a:t>
            </a:r>
            <a:r>
              <a:rPr lang="zh-CN" altLang="en-US" dirty="0">
                <a:ea typeface="黑体" panose="02010609060101010101" pitchFamily="49" charset="-122"/>
              </a:rPr>
              <a:t>与操作</a:t>
            </a:r>
            <a:r>
              <a:rPr lang="zh-CN" altLang="en-US" dirty="0"/>
              <a:t>（</a:t>
            </a:r>
            <a:r>
              <a:rPr lang="en-US" altLang="zh-CN" dirty="0">
                <a:solidFill>
                  <a:srgbClr val="FF3300"/>
                </a:solidFill>
              </a:rPr>
              <a:t>meet</a:t>
            </a:r>
            <a:r>
              <a:rPr lang="zh-CN" altLang="en-US" dirty="0"/>
              <a:t>）</a:t>
            </a:r>
            <a:r>
              <a:rPr lang="zh-CN" altLang="en-US" dirty="0">
                <a:latin typeface="宋体" panose="02010600030101010101" pitchFamily="2" charset="-122"/>
              </a:rPr>
              <a:t>∧，</a:t>
            </a:r>
            <a:r>
              <a:rPr lang="zh-CN" altLang="en-US">
                <a:latin typeface="宋体" panose="02010600030101010101" pitchFamily="2" charset="-122"/>
              </a:rPr>
              <a:t>用来代表交汇操作符</a:t>
            </a:r>
            <a:endParaRPr lang="zh-CN" altLang="en-US" dirty="0">
              <a:latin typeface="宋体" panose="02010600030101010101" pitchFamily="2" charset="-122"/>
            </a:endParaRPr>
          </a:p>
          <a:p>
            <a:pPr marL="609600" indent="-609600">
              <a:lnSpc>
                <a:spcPct val="90000"/>
              </a:lnSpc>
            </a:pPr>
            <a:r>
              <a:rPr lang="zh-CN" altLang="en-US" dirty="0"/>
              <a:t>例</a:t>
            </a:r>
            <a:r>
              <a:rPr lang="en-US" altLang="zh-CN" dirty="0"/>
              <a:t>10.41  </a:t>
            </a:r>
            <a:r>
              <a:rPr lang="zh-CN" altLang="en-US" dirty="0"/>
              <a:t>到达定义</a:t>
            </a:r>
            <a:endParaRPr lang="zh-CN" altLang="en-US" dirty="0"/>
          </a:p>
          <a:p>
            <a:pPr marL="990600" lvl="1" indent="-533400">
              <a:lnSpc>
                <a:spcPct val="90000"/>
              </a:lnSpc>
            </a:pPr>
            <a:r>
              <a:rPr lang="en-US" altLang="zh-CN" dirty="0"/>
              <a:t>V</a:t>
            </a:r>
            <a:r>
              <a:rPr lang="zh-CN" altLang="en-US" dirty="0"/>
              <a:t>：定义集合的所有子集组成的集合</a:t>
            </a:r>
            <a:endParaRPr lang="zh-CN" altLang="en-US" dirty="0"/>
          </a:p>
          <a:p>
            <a:pPr marL="990600" lvl="1" indent="-533400">
              <a:lnSpc>
                <a:spcPct val="90000"/>
              </a:lnSpc>
            </a:pPr>
            <a:r>
              <a:rPr lang="en-US" altLang="zh-CN" dirty="0"/>
              <a:t>F</a:t>
            </a:r>
            <a:r>
              <a:rPr lang="zh-CN" altLang="en-US" dirty="0"/>
              <a:t>：形如</a:t>
            </a:r>
            <a:r>
              <a:rPr lang="en-US" altLang="zh-CN" dirty="0"/>
              <a:t>f(X)=A∪(X-B)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为定义集合，代表</a:t>
            </a:r>
            <a:r>
              <a:rPr lang="en-US" altLang="zh-CN" dirty="0"/>
              <a:t>gen</a:t>
            </a:r>
            <a:r>
              <a:rPr lang="zh-CN" altLang="en-US" dirty="0"/>
              <a:t>和</a:t>
            </a:r>
            <a:r>
              <a:rPr lang="en-US" altLang="zh-CN" dirty="0"/>
              <a:t>kill</a:t>
            </a:r>
            <a:endParaRPr lang="en-US" altLang="zh-CN" dirty="0"/>
          </a:p>
          <a:p>
            <a:pPr marL="990600" lvl="1" indent="-533400">
              <a:lnSpc>
                <a:spcPct val="90000"/>
              </a:lnSpc>
            </a:pPr>
            <a:r>
              <a:rPr lang="en-US" altLang="zh-CN" dirty="0">
                <a:latin typeface="宋体" panose="02010600030101010101" pitchFamily="2" charset="-122"/>
              </a:rPr>
              <a:t>∧</a:t>
            </a:r>
            <a:r>
              <a:rPr lang="zh-CN" altLang="en-US" dirty="0">
                <a:latin typeface="宋体" panose="02010600030101010101" pitchFamily="2" charset="-122"/>
              </a:rPr>
              <a:t>：并操作</a:t>
            </a:r>
            <a:endParaRPr lang="zh-CN" altLang="en-US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10.42</a:t>
            </a:r>
            <a:endParaRPr lang="en-US" altLang="zh-CN"/>
          </a:p>
        </p:txBody>
      </p:sp>
      <p:sp>
        <p:nvSpPr>
          <p:cNvPr id="82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609600" indent="-609600"/>
            <a:r>
              <a:rPr lang="en-US" altLang="zh-CN"/>
              <a:t>kildall</a:t>
            </a:r>
            <a:r>
              <a:rPr lang="zh-CN" altLang="en-US"/>
              <a:t>方法可处理复杂问题，如：若</a:t>
            </a:r>
            <a:r>
              <a:rPr lang="en-US" altLang="zh-CN"/>
              <a:t>x</a:t>
            </a:r>
            <a:r>
              <a:rPr lang="zh-CN" altLang="en-US"/>
              <a:t>在语句</a:t>
            </a:r>
            <a:r>
              <a:rPr lang="en-US" altLang="zh-CN"/>
              <a:t>d: x:=x+1</a:t>
            </a:r>
            <a:r>
              <a:rPr lang="zh-CN" altLang="en-US"/>
              <a:t>前为常量，新框架可知道</a:t>
            </a:r>
            <a:r>
              <a:rPr lang="en-US" altLang="zh-CN"/>
              <a:t>x</a:t>
            </a:r>
            <a:r>
              <a:rPr lang="zh-CN" altLang="en-US"/>
              <a:t>在赋值之后仍为常量</a:t>
            </a:r>
            <a:endParaRPr lang="zh-CN" altLang="en-US"/>
          </a:p>
          <a:p>
            <a:pPr marL="609600" indent="-609600"/>
            <a:r>
              <a:rPr lang="zh-CN" altLang="en-US"/>
              <a:t>新框架中，</a:t>
            </a:r>
            <a:r>
              <a:rPr lang="en-US" altLang="zh-CN"/>
              <a:t>V</a:t>
            </a:r>
            <a:r>
              <a:rPr lang="zh-CN" altLang="en-US"/>
              <a:t>是程序变量到特定值集合的所有映射的集合，值集合包括</a:t>
            </a:r>
            <a:endParaRPr lang="zh-CN" altLang="en-US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所有常量</a:t>
            </a:r>
            <a:endParaRPr lang="zh-CN" altLang="en-US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zh-CN"/>
              <a:t>nonconst</a:t>
            </a:r>
            <a:r>
              <a:rPr lang="zh-CN" altLang="en-US"/>
              <a:t>，变量不是常量。如两条路径分别赋予</a:t>
            </a:r>
            <a:r>
              <a:rPr lang="en-US" altLang="zh-CN"/>
              <a:t>x</a:t>
            </a:r>
            <a:r>
              <a:rPr lang="zh-CN" altLang="en-US"/>
              <a:t>不同值，或一条路径上对</a:t>
            </a:r>
            <a:r>
              <a:rPr lang="en-US" altLang="zh-CN"/>
              <a:t>x</a:t>
            </a:r>
            <a:r>
              <a:rPr lang="zh-CN" altLang="en-US"/>
              <a:t>的定义是读语句</a:t>
            </a:r>
            <a:endParaRPr lang="zh-CN" altLang="en-US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zh-CN"/>
              <a:t>undef</a:t>
            </a:r>
            <a:r>
              <a:rPr lang="zh-CN" altLang="en-US"/>
              <a:t>，没有变量定义到达</a:t>
            </a:r>
            <a:endParaRPr lang="zh-CN" altLang="en-US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二进制与操作</a:t>
            </a:r>
            <a:endParaRPr lang="zh-CN" altLang="en-US"/>
          </a:p>
        </p:txBody>
      </p:sp>
      <p:sp>
        <p:nvSpPr>
          <p:cNvPr id="83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zh-CN" altLang="en-US">
                <a:latin typeface="Symbol" panose="05050102010706020507" pitchFamily="18" charset="2"/>
              </a:rPr>
              <a:t>、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zh-CN" altLang="en-US"/>
              <a:t>都是</a:t>
            </a:r>
            <a:r>
              <a:rPr lang="en-US" altLang="zh-CN"/>
              <a:t>V</a:t>
            </a:r>
            <a:r>
              <a:rPr lang="zh-CN" altLang="en-US"/>
              <a:t>的成员</a:t>
            </a:r>
            <a:r>
              <a:rPr lang="en-US" altLang="zh-CN"/>
              <a:t>——</a:t>
            </a:r>
            <a:r>
              <a:rPr lang="zh-CN" altLang="en-US"/>
              <a:t>将每个变量映射到一个常量、</a:t>
            </a:r>
            <a:r>
              <a:rPr lang="en-US" altLang="zh-CN"/>
              <a:t>nonconst</a:t>
            </a:r>
            <a:r>
              <a:rPr lang="zh-CN" altLang="en-US"/>
              <a:t>或</a:t>
            </a:r>
            <a:r>
              <a:rPr lang="en-US" altLang="zh-CN"/>
              <a:t>undef</a:t>
            </a:r>
            <a:endParaRPr lang="en-US" altLang="zh-CN"/>
          </a:p>
          <a:p>
            <a:r>
              <a:rPr lang="en-US" altLang="zh-CN">
                <a:latin typeface="Symbol" panose="05050102010706020507" pitchFamily="18" charset="2"/>
              </a:rPr>
              <a:t>r</a:t>
            </a:r>
            <a:r>
              <a:rPr lang="en-US" altLang="zh-CN"/>
              <a:t>=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zh-CN" altLang="en-US"/>
              <a:t>，则</a:t>
            </a:r>
            <a:r>
              <a:rPr lang="en-US" altLang="zh-CN">
                <a:latin typeface="Symbol" panose="05050102010706020507" pitchFamily="18" charset="2"/>
              </a:rPr>
              <a:t>r</a:t>
            </a:r>
            <a:r>
              <a:rPr lang="zh-CN" altLang="en-US">
                <a:latin typeface="Symbol" panose="05050102010706020507" pitchFamily="18" charset="2"/>
              </a:rPr>
              <a:t>的映射结果如下表</a:t>
            </a:r>
            <a:endParaRPr lang="zh-CN" altLang="en-US">
              <a:latin typeface="Symbol" panose="05050102010706020507" pitchFamily="18" charset="2"/>
            </a:endParaRPr>
          </a:p>
        </p:txBody>
      </p:sp>
      <p:graphicFrame>
        <p:nvGraphicFramePr>
          <p:cNvPr id="830516" name="Group 52"/>
          <p:cNvGraphicFramePr>
            <a:graphicFrameLocks noGrp="1"/>
          </p:cNvGraphicFramePr>
          <p:nvPr/>
        </p:nvGraphicFramePr>
        <p:xfrm>
          <a:off x="304800" y="3048000"/>
          <a:ext cx="8686800" cy="3382963"/>
        </p:xfrm>
        <a:graphic>
          <a:graphicData uri="http://schemas.openxmlformats.org/drawingml/2006/table">
            <a:tbl>
              <a:tblPr/>
              <a:tblGrid>
                <a:gridCol w="1738313"/>
                <a:gridCol w="1736725"/>
                <a:gridCol w="1736725"/>
                <a:gridCol w="1736725"/>
                <a:gridCol w="1738312"/>
              </a:tblGrid>
              <a:tr h="669925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n</a:t>
                      </a: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(x)</a:t>
                      </a:r>
                      <a:endParaRPr kumimoji="1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(x)</a:t>
                      </a:r>
                      <a:endParaRPr kumimoji="1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ymbol" panose="05050102010706020507" pitchFamily="18" charset="2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701675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nonconst</a:t>
                      </a:r>
                      <a:endParaRPr kumimoji="1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kumimoji="1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d(</a:t>
                      </a: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itchFamily="34" charset="-122"/>
                        </a:rPr>
                        <a:t>≠</a:t>
                      </a: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c)</a:t>
                      </a:r>
                      <a:endParaRPr kumimoji="1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undef</a:t>
                      </a:r>
                      <a:endParaRPr kumimoji="1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9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nonconst</a:t>
                      </a:r>
                      <a:endParaRPr kumimoji="1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nonconst</a:t>
                      </a:r>
                      <a:endParaRPr kumimoji="1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nonconst</a:t>
                      </a:r>
                      <a:endParaRPr kumimoji="1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nonconst</a:t>
                      </a:r>
                      <a:endParaRPr kumimoji="1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nonconst</a:t>
                      </a:r>
                      <a:endParaRPr kumimoji="1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1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kumimoji="1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nonconst</a:t>
                      </a:r>
                      <a:endParaRPr kumimoji="1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kumimoji="1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nonconst</a:t>
                      </a:r>
                      <a:endParaRPr kumimoji="1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kumimoji="1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9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undef</a:t>
                      </a:r>
                      <a:endParaRPr kumimoji="1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nonconst</a:t>
                      </a:r>
                      <a:endParaRPr kumimoji="1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kumimoji="1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endParaRPr kumimoji="1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undef</a:t>
                      </a:r>
                      <a:endParaRPr kumimoji="1" lang="en-US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设计函数集合</a:t>
            </a:r>
            <a:r>
              <a:rPr lang="en-US" altLang="zh-CN"/>
              <a:t>F</a:t>
            </a:r>
            <a:endParaRPr lang="en-US" altLang="zh-CN"/>
          </a:p>
        </p:txBody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zh-CN" altLang="en-US"/>
              <a:t>首先描述单个定义语句的函数</a:t>
            </a:r>
            <a:r>
              <a:rPr lang="en-US" altLang="zh-CN"/>
              <a:t>——</a:t>
            </a:r>
            <a:r>
              <a:rPr lang="zh-CN" altLang="en-US"/>
              <a:t>函数基础集合，然后合并之反映语句块</a:t>
            </a:r>
            <a:endParaRPr lang="zh-CN" altLang="en-US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zh-CN"/>
              <a:t>F</a:t>
            </a:r>
            <a:r>
              <a:rPr lang="zh-CN" altLang="en-US"/>
              <a:t>中有恒等函数</a:t>
            </a:r>
            <a:r>
              <a:rPr lang="en-US" altLang="zh-CN"/>
              <a:t>I——</a:t>
            </a:r>
            <a:r>
              <a:rPr lang="zh-CN" altLang="en-US"/>
              <a:t>没有定义语句的块，</a:t>
            </a:r>
            <a:r>
              <a:rPr lang="en-US" altLang="zh-CN"/>
              <a:t>I(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)=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endParaRPr lang="en-US" altLang="zh-CN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对每个变量</a:t>
            </a:r>
            <a:r>
              <a:rPr lang="en-US" altLang="zh-CN"/>
              <a:t>x</a:t>
            </a:r>
            <a:r>
              <a:rPr lang="zh-CN" altLang="en-US"/>
              <a:t>和常数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F</a:t>
            </a:r>
            <a:r>
              <a:rPr lang="zh-CN" altLang="en-US"/>
              <a:t>中存在函数</a:t>
            </a:r>
            <a:r>
              <a:rPr lang="en-US" altLang="zh-CN"/>
              <a:t>f</a:t>
            </a:r>
            <a:r>
              <a:rPr lang="zh-CN" altLang="en-US"/>
              <a:t>，使得对</a:t>
            </a:r>
            <a:r>
              <a:rPr lang="en-US" altLang="zh-CN"/>
              <a:t>V</a:t>
            </a:r>
            <a:r>
              <a:rPr lang="zh-CN" altLang="en-US"/>
              <a:t>中任意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zh-CN" altLang="en-US">
                <a:latin typeface="Symbol" panose="05050102010706020507" pitchFamily="18" charset="2"/>
              </a:rPr>
              <a:t>，</a:t>
            </a: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)=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zh-CN" altLang="en-US"/>
              <a:t>，对</a:t>
            </a:r>
            <a:r>
              <a:rPr lang="en-US" altLang="zh-CN"/>
              <a:t>x</a:t>
            </a:r>
            <a:r>
              <a:rPr lang="zh-CN" altLang="en-US"/>
              <a:t>之外的所有</a:t>
            </a:r>
            <a:r>
              <a:rPr lang="en-US" altLang="zh-CN"/>
              <a:t>w</a:t>
            </a:r>
            <a:r>
              <a:rPr lang="zh-CN" altLang="en-US"/>
              <a:t>，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(w)=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(w)</a:t>
            </a:r>
            <a:r>
              <a:rPr lang="zh-CN" altLang="en-US"/>
              <a:t>，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(x)=c——</a:t>
            </a:r>
            <a:r>
              <a:rPr lang="zh-CN" altLang="en-US"/>
              <a:t>对应语句</a:t>
            </a:r>
            <a:r>
              <a:rPr lang="en-US" altLang="zh-CN"/>
              <a:t>x:=c</a:t>
            </a:r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9.5.1  </a:t>
            </a:r>
            <a:r>
              <a:rPr lang="zh-CN" altLang="en-US"/>
              <a:t>计算下次引用信息</a:t>
            </a:r>
            <a:endParaRPr lang="zh-CN" alt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609600" indent="-609600" eaLnBrk="1" hangingPunct="1"/>
            <a:r>
              <a:rPr lang="zh-CN" altLang="en-US" sz="2800"/>
              <a:t>基本方法</a:t>
            </a:r>
            <a:endParaRPr lang="zh-CN" altLang="en-US" sz="2800"/>
          </a:p>
          <a:p>
            <a:pPr marL="990600" lvl="1" indent="-533400" eaLnBrk="1" hangingPunct="1"/>
            <a:r>
              <a:rPr lang="zh-CN" altLang="en-US" sz="2400"/>
              <a:t>每个变量记录下次引用信息和活跃信息</a:t>
            </a:r>
            <a:endParaRPr lang="zh-CN" altLang="en-US" sz="2400"/>
          </a:p>
          <a:p>
            <a:pPr marL="990600" lvl="1" indent="-533400" eaLnBrk="1" hangingPunct="1"/>
            <a:r>
              <a:rPr lang="zh-CN" altLang="en-US" sz="2400"/>
              <a:t>假定每个临时变量在基本块出口后非活跃</a:t>
            </a:r>
            <a:endParaRPr lang="zh-CN" altLang="en-US" sz="2400"/>
          </a:p>
          <a:p>
            <a:pPr marL="990600" lvl="1" indent="-533400" eaLnBrk="1" hangingPunct="1"/>
            <a:r>
              <a:rPr lang="zh-CN" altLang="en-US" sz="2400"/>
              <a:t>非临时变量在出口后活跃</a:t>
            </a:r>
            <a:endParaRPr lang="zh-CN" altLang="en-US" sz="2400"/>
          </a:p>
          <a:p>
            <a:pPr marL="990600" lvl="1" indent="-533400" eaLnBrk="1" hangingPunct="1"/>
            <a:r>
              <a:rPr lang="zh-CN" altLang="en-US" sz="2400"/>
              <a:t>若临时变量跨基本块，假定其活跃</a:t>
            </a:r>
            <a:endParaRPr lang="zh-CN" altLang="en-US" sz="2400"/>
          </a:p>
          <a:p>
            <a:pPr marL="609600" indent="-609600" eaLnBrk="1" hangingPunct="1"/>
            <a:r>
              <a:rPr lang="zh-CN" altLang="en-US" sz="2800"/>
              <a:t>算法：当扫描到语句</a:t>
            </a:r>
            <a:r>
              <a:rPr lang="en-US" altLang="zh-CN" sz="2800"/>
              <a:t>i</a:t>
            </a:r>
            <a:r>
              <a:rPr lang="zh-CN" altLang="en-US" sz="2800"/>
              <a:t>：</a:t>
            </a:r>
            <a:r>
              <a:rPr lang="en-US" altLang="zh-CN" sz="2800"/>
              <a:t>x := y op z</a:t>
            </a:r>
            <a:endParaRPr lang="en-US" altLang="zh-CN" sz="2800"/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将</a:t>
            </a:r>
            <a:r>
              <a:rPr lang="en-US" altLang="zh-CN" sz="2400"/>
              <a:t>x</a:t>
            </a:r>
            <a:r>
              <a:rPr lang="zh-CN" altLang="en-US" sz="2400"/>
              <a:t>、</a:t>
            </a:r>
            <a:r>
              <a:rPr lang="en-US" altLang="zh-CN" sz="2400"/>
              <a:t>y</a:t>
            </a:r>
            <a:r>
              <a:rPr lang="zh-CN" altLang="en-US" sz="2400"/>
              <a:t>、</a:t>
            </a:r>
            <a:r>
              <a:rPr lang="en-US" altLang="zh-CN" sz="2400"/>
              <a:t>z</a:t>
            </a:r>
            <a:r>
              <a:rPr lang="zh-CN" altLang="en-US" sz="2400"/>
              <a:t>的下次引用信息和活跃信息附加在语句</a:t>
            </a:r>
            <a:r>
              <a:rPr lang="en-US" altLang="zh-CN" sz="2400"/>
              <a:t>i</a:t>
            </a:r>
            <a:r>
              <a:rPr lang="zh-CN" altLang="en-US" sz="2400"/>
              <a:t>之上</a:t>
            </a:r>
            <a:endParaRPr lang="zh-CN" altLang="en-US" sz="2400"/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设置</a:t>
            </a:r>
            <a:r>
              <a:rPr lang="en-US" altLang="zh-CN" sz="2400"/>
              <a:t>x</a:t>
            </a:r>
            <a:r>
              <a:rPr lang="zh-CN" altLang="en-US" sz="2400"/>
              <a:t>为“非活跃”和“没有下次引用”</a:t>
            </a:r>
            <a:endParaRPr lang="zh-CN" altLang="en-US" sz="2400"/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设置</a:t>
            </a:r>
            <a:r>
              <a:rPr lang="en-US" altLang="zh-CN" sz="2400"/>
              <a:t>y</a:t>
            </a:r>
            <a:r>
              <a:rPr lang="zh-CN" altLang="en-US" sz="2400"/>
              <a:t>、</a:t>
            </a:r>
            <a:r>
              <a:rPr lang="en-US" altLang="zh-CN" sz="2400"/>
              <a:t>z</a:t>
            </a:r>
            <a:r>
              <a:rPr lang="zh-CN" altLang="en-US" sz="2400"/>
              <a:t>为“活跃”，下次引用信息设置为</a:t>
            </a:r>
            <a:r>
              <a:rPr lang="en-US" altLang="zh-CN" sz="2400"/>
              <a:t>i</a:t>
            </a:r>
            <a:endParaRPr lang="en-US" altLang="zh-CN" sz="2400"/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ltGray">
          <a:xfrm>
            <a:off x="0" y="4953000"/>
            <a:ext cx="990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3300"/>
                </a:solidFill>
              </a:rPr>
              <a:t>不可交换！</a:t>
            </a:r>
            <a:endParaRPr lang="zh-CN" altLang="en-US" dirty="0">
              <a:solidFill>
                <a:srgbClr val="FF3300"/>
              </a:solidFill>
            </a:endParaRPr>
          </a:p>
        </p:txBody>
      </p:sp>
      <p:sp>
        <p:nvSpPr>
          <p:cNvPr id="41989" name="Line 5"/>
          <p:cNvSpPr>
            <a:spLocks noChangeShapeType="1"/>
          </p:cNvSpPr>
          <p:nvPr/>
        </p:nvSpPr>
        <p:spPr bwMode="ltGray">
          <a:xfrm flipV="1">
            <a:off x="838200" y="5181600"/>
            <a:ext cx="914400" cy="152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0" name="Line 6"/>
          <p:cNvSpPr>
            <a:spLocks noChangeShapeType="1"/>
          </p:cNvSpPr>
          <p:nvPr/>
        </p:nvSpPr>
        <p:spPr bwMode="ltGray">
          <a:xfrm>
            <a:off x="838200" y="5334000"/>
            <a:ext cx="914400" cy="3048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设计函数集合</a:t>
            </a:r>
            <a:r>
              <a:rPr lang="en-US" altLang="zh-CN"/>
              <a:t>F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marL="990600" lvl="1" indent="-533400">
              <a:buFont typeface="Wingdings" panose="05000000000000000000" pitchFamily="2" charset="2"/>
              <a:buAutoNum type="arabicPeriod" startAt="3"/>
            </a:pPr>
            <a:r>
              <a:rPr lang="zh-CN" altLang="en-US"/>
              <a:t>对任意三个变量</a:t>
            </a:r>
            <a:r>
              <a:rPr lang="en-US" altLang="zh-CN"/>
              <a:t>x</a:t>
            </a:r>
            <a:r>
              <a:rPr lang="zh-CN" altLang="en-US"/>
              <a:t>、</a:t>
            </a:r>
            <a:r>
              <a:rPr lang="en-US" altLang="zh-CN"/>
              <a:t>y</a:t>
            </a:r>
            <a:r>
              <a:rPr lang="zh-CN" altLang="en-US"/>
              <a:t>、</a:t>
            </a:r>
            <a:r>
              <a:rPr lang="en-US" altLang="zh-CN"/>
              <a:t>z</a:t>
            </a:r>
            <a:r>
              <a:rPr lang="zh-CN" altLang="en-US"/>
              <a:t>，</a:t>
            </a:r>
            <a:r>
              <a:rPr lang="en-US" altLang="zh-CN"/>
              <a:t>F</a:t>
            </a:r>
            <a:r>
              <a:rPr lang="zh-CN" altLang="en-US"/>
              <a:t>中存在一个函数</a:t>
            </a:r>
            <a:r>
              <a:rPr lang="en-US" altLang="zh-CN"/>
              <a:t>f</a:t>
            </a:r>
            <a:r>
              <a:rPr lang="zh-CN" altLang="en-US"/>
              <a:t>，使得</a:t>
            </a:r>
            <a:r>
              <a:rPr lang="en-US" altLang="zh-CN"/>
              <a:t>V</a:t>
            </a:r>
            <a:r>
              <a:rPr lang="zh-CN" altLang="en-US"/>
              <a:t>中任一映射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zh-CN" altLang="en-US"/>
              <a:t>，有</a:t>
            </a: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)=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zh-CN" altLang="en-US"/>
              <a:t>。对</a:t>
            </a:r>
            <a:r>
              <a:rPr lang="en-US" altLang="zh-CN"/>
              <a:t>x</a:t>
            </a:r>
            <a:r>
              <a:rPr lang="zh-CN" altLang="en-US"/>
              <a:t>之外的每个</a:t>
            </a:r>
            <a:r>
              <a:rPr lang="en-US" altLang="zh-CN"/>
              <a:t>w</a:t>
            </a:r>
            <a:r>
              <a:rPr lang="zh-CN" altLang="en-US"/>
              <a:t>，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(w)=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(w)</a:t>
            </a:r>
            <a:r>
              <a:rPr lang="zh-CN" altLang="en-US"/>
              <a:t>，且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(x)=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(y)+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(z)</a:t>
            </a:r>
            <a:r>
              <a:rPr lang="zh-CN" altLang="en-US"/>
              <a:t>。若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(y)</a:t>
            </a:r>
            <a:r>
              <a:rPr lang="zh-CN" altLang="en-US"/>
              <a:t>或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(z)</a:t>
            </a:r>
            <a:r>
              <a:rPr lang="zh-CN" altLang="en-US"/>
              <a:t>为</a:t>
            </a:r>
            <a:r>
              <a:rPr lang="en-US" altLang="zh-CN"/>
              <a:t>nonconst</a:t>
            </a:r>
            <a:r>
              <a:rPr lang="zh-CN" altLang="en-US"/>
              <a:t>，那么该和也为</a:t>
            </a:r>
            <a:r>
              <a:rPr lang="en-US" altLang="zh-CN"/>
              <a:t>nonconst</a:t>
            </a:r>
            <a:r>
              <a:rPr lang="zh-CN" altLang="en-US"/>
              <a:t>；若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(y)</a:t>
            </a:r>
            <a:r>
              <a:rPr lang="zh-CN" altLang="en-US"/>
              <a:t>或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(z)</a:t>
            </a:r>
            <a:r>
              <a:rPr lang="zh-CN" altLang="en-US"/>
              <a:t>为</a:t>
            </a:r>
            <a:r>
              <a:rPr lang="en-US" altLang="zh-CN"/>
              <a:t>undef</a:t>
            </a:r>
            <a:r>
              <a:rPr lang="zh-CN" altLang="en-US"/>
              <a:t>，结果为</a:t>
            </a:r>
            <a:r>
              <a:rPr lang="en-US" altLang="zh-CN"/>
              <a:t>undef</a:t>
            </a:r>
            <a:r>
              <a:rPr lang="zh-CN" altLang="en-US"/>
              <a:t>。此函数对应赋值语句</a:t>
            </a:r>
            <a:r>
              <a:rPr lang="en-US" altLang="zh-CN"/>
              <a:t>x:=y+z</a:t>
            </a:r>
            <a:endParaRPr lang="en-US" altLang="zh-CN"/>
          </a:p>
          <a:p>
            <a:pPr marL="990600" lvl="1" indent="-533400">
              <a:buFont typeface="Wingdings" panose="05000000000000000000" pitchFamily="2" charset="2"/>
              <a:buAutoNum type="arabicPeriod" startAt="3"/>
            </a:pPr>
            <a:r>
              <a:rPr lang="zh-CN" altLang="en-US"/>
              <a:t>对每个变量</a:t>
            </a:r>
            <a:r>
              <a:rPr lang="en-US" altLang="zh-CN"/>
              <a:t>x</a:t>
            </a:r>
            <a:r>
              <a:rPr lang="zh-CN" altLang="en-US"/>
              <a:t>，</a:t>
            </a:r>
            <a:r>
              <a:rPr lang="en-US" altLang="zh-CN"/>
              <a:t>F</a:t>
            </a:r>
            <a:r>
              <a:rPr lang="zh-CN" altLang="en-US"/>
              <a:t>中存在一个函数</a:t>
            </a:r>
            <a:r>
              <a:rPr lang="en-US" altLang="zh-CN"/>
              <a:t>f</a:t>
            </a:r>
            <a:r>
              <a:rPr lang="zh-CN" altLang="en-US"/>
              <a:t>，使得对每个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zh-CN" altLang="en-US"/>
              <a:t>，</a:t>
            </a: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)=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zh-CN" altLang="en-US"/>
              <a:t>。对</a:t>
            </a:r>
            <a:r>
              <a:rPr lang="en-US" altLang="zh-CN"/>
              <a:t>x</a:t>
            </a:r>
            <a:r>
              <a:rPr lang="zh-CN" altLang="en-US"/>
              <a:t>之外的每个</a:t>
            </a:r>
            <a:r>
              <a:rPr lang="en-US" altLang="zh-CN"/>
              <a:t>w</a:t>
            </a:r>
            <a:r>
              <a:rPr lang="zh-CN" altLang="en-US"/>
              <a:t>，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(w)=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(w)</a:t>
            </a:r>
            <a:r>
              <a:rPr lang="zh-CN" altLang="en-US"/>
              <a:t>，且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(x)=nonconst</a:t>
            </a:r>
            <a:r>
              <a:rPr lang="zh-CN" altLang="en-US"/>
              <a:t>。此函数表示通过读操作对</a:t>
            </a:r>
            <a:r>
              <a:rPr lang="en-US" altLang="zh-CN"/>
              <a:t>x</a:t>
            </a:r>
            <a:r>
              <a:rPr lang="zh-CN" altLang="en-US"/>
              <a:t>进行定义</a:t>
            </a:r>
            <a:endParaRPr lang="zh-CN" altLang="en-US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10.11.2  </a:t>
            </a:r>
            <a:r>
              <a:rPr lang="zh-CN" altLang="en-US"/>
              <a:t>数据流分析框架的公理</a:t>
            </a:r>
            <a:endParaRPr lang="zh-CN" altLang="en-US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609600" indent="-609600"/>
            <a:r>
              <a:rPr lang="zh-CN" altLang="en-US"/>
              <a:t>基本假设</a:t>
            </a:r>
            <a:endParaRPr lang="zh-CN" altLang="en-US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zh-CN"/>
              <a:t>F</a:t>
            </a:r>
            <a:r>
              <a:rPr lang="zh-CN" altLang="en-US"/>
              <a:t>含有恒等函数</a:t>
            </a:r>
            <a:r>
              <a:rPr lang="en-US" altLang="zh-CN"/>
              <a:t>I</a:t>
            </a:r>
            <a:r>
              <a:rPr lang="zh-CN" altLang="en-US"/>
              <a:t>，对</a:t>
            </a:r>
            <a:r>
              <a:rPr lang="en-US" altLang="zh-CN"/>
              <a:t>V</a:t>
            </a:r>
            <a:r>
              <a:rPr lang="zh-CN" altLang="en-US"/>
              <a:t>中所有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zh-CN" altLang="en-US"/>
              <a:t>，</a:t>
            </a:r>
            <a:r>
              <a:rPr lang="en-US" altLang="zh-CN"/>
              <a:t>I(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)=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endParaRPr lang="en-US" altLang="zh-CN">
              <a:latin typeface="Symbol" panose="05050102010706020507" pitchFamily="18" charset="2"/>
            </a:endParaRP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zh-CN"/>
              <a:t>F</a:t>
            </a:r>
            <a:r>
              <a:rPr lang="zh-CN" altLang="en-US"/>
              <a:t>在合成运算下封闭，即对</a:t>
            </a:r>
            <a:r>
              <a:rPr lang="en-US" altLang="zh-CN"/>
              <a:t>F</a:t>
            </a:r>
            <a:r>
              <a:rPr lang="zh-CN" altLang="en-US"/>
              <a:t>中的任意两个函数</a:t>
            </a:r>
            <a:r>
              <a:rPr lang="en-US" altLang="zh-CN"/>
              <a:t>f</a:t>
            </a:r>
            <a:r>
              <a:rPr lang="zh-CN" altLang="en-US"/>
              <a:t>和</a:t>
            </a:r>
            <a:r>
              <a:rPr lang="en-US" altLang="zh-CN"/>
              <a:t>g</a:t>
            </a:r>
            <a:r>
              <a:rPr lang="zh-CN" altLang="en-US"/>
              <a:t>，</a:t>
            </a:r>
            <a:r>
              <a:rPr lang="en-US" altLang="zh-CN"/>
              <a:t>h(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)=g(f(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))</a:t>
            </a:r>
            <a:r>
              <a:rPr lang="zh-CN" altLang="en-US"/>
              <a:t>也在</a:t>
            </a:r>
            <a:r>
              <a:rPr lang="en-US" altLang="zh-CN"/>
              <a:t>F</a:t>
            </a:r>
            <a:r>
              <a:rPr lang="zh-CN" altLang="en-US"/>
              <a:t>中</a:t>
            </a:r>
            <a:endParaRPr lang="zh-CN" altLang="en-US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>
                <a:latin typeface="宋体" panose="02010600030101010101" pitchFamily="2" charset="-122"/>
              </a:rPr>
              <a:t>∧</a:t>
            </a:r>
            <a:r>
              <a:rPr lang="zh-CN" altLang="en-US"/>
              <a:t>操作满足交换律、结合律和幂等律。即，对</a:t>
            </a:r>
            <a:r>
              <a:rPr lang="en-US" altLang="zh-CN"/>
              <a:t>V</a:t>
            </a:r>
            <a:r>
              <a:rPr lang="zh-CN" altLang="en-US"/>
              <a:t>中所有</a:t>
            </a:r>
            <a:r>
              <a:rPr lang="en-US" altLang="zh-CN"/>
              <a:t>m</a:t>
            </a:r>
            <a:r>
              <a:rPr lang="zh-CN" altLang="en-US"/>
              <a:t>、</a:t>
            </a:r>
            <a:r>
              <a:rPr lang="en-US" altLang="zh-CN"/>
              <a:t>n</a:t>
            </a:r>
            <a:r>
              <a:rPr lang="zh-CN" altLang="en-US"/>
              <a:t>和</a:t>
            </a:r>
            <a:r>
              <a:rPr lang="en-US" altLang="zh-CN">
                <a:latin typeface="Symbol" panose="05050102010706020507" pitchFamily="18" charset="2"/>
              </a:rPr>
              <a:t>r</a:t>
            </a:r>
            <a:r>
              <a:rPr lang="zh-CN" altLang="en-US"/>
              <a:t>，有</a:t>
            </a:r>
            <a:br>
              <a:rPr lang="zh-CN" altLang="en-US"/>
            </a:b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/>
              <a:t>(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r</a:t>
            </a:r>
            <a:r>
              <a:rPr lang="en-US" altLang="zh-CN"/>
              <a:t>) = 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) 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r</a:t>
            </a:r>
            <a:br>
              <a:rPr lang="en-US" altLang="zh-CN">
                <a:latin typeface="Symbol" panose="05050102010706020507" pitchFamily="18" charset="2"/>
              </a:rPr>
            </a:b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 = 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br>
              <a:rPr lang="en-US" altLang="zh-CN">
                <a:latin typeface="Symbol" panose="05050102010706020507" pitchFamily="18" charset="2"/>
              </a:rPr>
            </a:b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 = 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endParaRPr lang="en-US" altLang="zh-CN">
              <a:latin typeface="Symbol" panose="05050102010706020507" pitchFamily="18" charset="2"/>
            </a:endParaRP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zh-CN"/>
              <a:t>V</a:t>
            </a:r>
            <a:r>
              <a:rPr lang="zh-CN" altLang="en-US"/>
              <a:t>中存在一个栈顶元素</a:t>
            </a:r>
            <a:r>
              <a:rPr lang="en-US" altLang="zh-CN"/>
              <a:t>T</a:t>
            </a:r>
            <a:r>
              <a:rPr lang="zh-CN" altLang="en-US"/>
              <a:t>，满足规则：对</a:t>
            </a:r>
            <a:r>
              <a:rPr lang="en-US" altLang="zh-CN"/>
              <a:t>V</a:t>
            </a:r>
            <a:r>
              <a:rPr lang="zh-CN" altLang="en-US"/>
              <a:t>中所有的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zh-CN" altLang="en-US"/>
              <a:t>，</a:t>
            </a:r>
            <a:r>
              <a:rPr lang="en-US" altLang="zh-CN">
                <a:latin typeface="Symbol" panose="05050102010706020507" pitchFamily="18" charset="2"/>
              </a:rPr>
              <a:t>T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 = 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endParaRPr lang="en-US" altLang="zh-CN">
              <a:latin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10.43  </a:t>
            </a:r>
            <a:r>
              <a:rPr lang="zh-CN" altLang="en-US"/>
              <a:t>到达定义</a:t>
            </a:r>
            <a:endParaRPr lang="zh-CN" altLang="en-US"/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371600"/>
            <a:ext cx="8116888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/>
              <a:t>F</a:t>
            </a:r>
            <a:r>
              <a:rPr lang="zh-CN" altLang="en-US"/>
              <a:t>含有恒等函数：</a:t>
            </a:r>
            <a:r>
              <a:rPr lang="en-US" altLang="zh-CN"/>
              <a:t>gen</a:t>
            </a:r>
            <a:r>
              <a:rPr lang="zh-CN" altLang="en-US"/>
              <a:t>和</a:t>
            </a:r>
            <a:r>
              <a:rPr lang="en-US" altLang="zh-CN"/>
              <a:t>kill</a:t>
            </a:r>
            <a:r>
              <a:rPr lang="zh-CN" altLang="en-US"/>
              <a:t>均为空集的函数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证明</a:t>
            </a:r>
            <a:r>
              <a:rPr lang="en-US" altLang="zh-CN"/>
              <a:t>F</a:t>
            </a:r>
            <a:r>
              <a:rPr lang="zh-CN" altLang="en-US"/>
              <a:t>在合成运算下封闭</a:t>
            </a:r>
            <a:endParaRPr lang="zh-CN" altLang="en-US"/>
          </a:p>
          <a:p>
            <a:pPr lvl="1">
              <a:lnSpc>
                <a:spcPct val="90000"/>
              </a:lnSpc>
            </a:pPr>
            <a:r>
              <a:rPr lang="zh-CN" altLang="en-US"/>
              <a:t>设有</a:t>
            </a:r>
            <a:r>
              <a:rPr lang="en-US" altLang="zh-CN"/>
              <a:t>f</a:t>
            </a:r>
            <a:r>
              <a:rPr lang="en-US" altLang="zh-CN" baseline="-25000"/>
              <a:t>1</a:t>
            </a:r>
            <a:r>
              <a:rPr lang="en-US" altLang="zh-CN"/>
              <a:t>(X)=G</a:t>
            </a:r>
            <a:r>
              <a:rPr lang="en-US" altLang="zh-CN" baseline="-25000"/>
              <a:t>1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(X-K</a:t>
            </a:r>
            <a:r>
              <a:rPr lang="en-US" altLang="zh-CN" baseline="-25000"/>
              <a:t>1</a:t>
            </a:r>
            <a:r>
              <a:rPr lang="en-US" altLang="zh-CN"/>
              <a:t>)</a:t>
            </a:r>
            <a:r>
              <a:rPr lang="zh-CN" altLang="en-US"/>
              <a:t>和</a:t>
            </a:r>
            <a:r>
              <a:rPr lang="en-US" altLang="zh-CN"/>
              <a:t>f</a:t>
            </a:r>
            <a:r>
              <a:rPr lang="en-US" altLang="zh-CN" baseline="-25000"/>
              <a:t>2</a:t>
            </a:r>
            <a:r>
              <a:rPr lang="en-US" altLang="zh-CN"/>
              <a:t>(X)=G</a:t>
            </a:r>
            <a:r>
              <a:rPr lang="en-US" altLang="zh-CN" baseline="-25000"/>
              <a:t>2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(X-K</a:t>
            </a:r>
            <a:r>
              <a:rPr lang="en-US" altLang="zh-CN" baseline="-25000"/>
              <a:t>2</a:t>
            </a:r>
            <a:r>
              <a:rPr lang="en-US" altLang="zh-CN"/>
              <a:t>)</a:t>
            </a:r>
            <a:endParaRPr lang="en-US" altLang="zh-CN"/>
          </a:p>
          <a:p>
            <a:pPr lvl="1">
              <a:lnSpc>
                <a:spcPct val="90000"/>
              </a:lnSpc>
            </a:pPr>
            <a:r>
              <a:rPr lang="zh-CN" altLang="en-US"/>
              <a:t>则</a:t>
            </a:r>
            <a:r>
              <a:rPr lang="en-US" altLang="zh-CN"/>
              <a:t>f</a:t>
            </a:r>
            <a:r>
              <a:rPr lang="en-US" altLang="zh-CN" baseline="-25000"/>
              <a:t>2</a:t>
            </a:r>
            <a:r>
              <a:rPr lang="en-US" altLang="zh-CN"/>
              <a:t>(f</a:t>
            </a:r>
            <a:r>
              <a:rPr lang="en-US" altLang="zh-CN" baseline="-25000"/>
              <a:t>1</a:t>
            </a:r>
            <a:r>
              <a:rPr lang="en-US" altLang="zh-CN"/>
              <a:t>(X))=G</a:t>
            </a:r>
            <a:r>
              <a:rPr lang="en-US" altLang="zh-CN" baseline="-25000"/>
              <a:t>2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((G</a:t>
            </a:r>
            <a:r>
              <a:rPr lang="en-US" altLang="zh-CN" baseline="-25000"/>
              <a:t>1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(X-K</a:t>
            </a:r>
            <a:r>
              <a:rPr lang="en-US" altLang="zh-CN" baseline="-25000"/>
              <a:t>1</a:t>
            </a:r>
            <a:r>
              <a:rPr lang="en-US" altLang="zh-CN"/>
              <a:t>))-K</a:t>
            </a:r>
            <a:r>
              <a:rPr lang="en-US" altLang="zh-CN" baseline="-25000"/>
              <a:t>2</a:t>
            </a:r>
            <a:r>
              <a:rPr lang="en-US" altLang="zh-CN"/>
              <a:t>)</a:t>
            </a:r>
            <a:endParaRPr lang="en-US" altLang="zh-CN"/>
          </a:p>
          <a:p>
            <a:pPr lvl="1">
              <a:lnSpc>
                <a:spcPct val="90000"/>
              </a:lnSpc>
            </a:pPr>
            <a:r>
              <a:rPr lang="zh-CN" altLang="en-US"/>
              <a:t>可证明，上式右部等价于</a:t>
            </a:r>
            <a:br>
              <a:rPr lang="zh-CN" altLang="en-US"/>
            </a:br>
            <a:r>
              <a:rPr lang="zh-CN" altLang="en-US"/>
              <a:t> </a:t>
            </a:r>
            <a:r>
              <a:rPr lang="en-US" altLang="zh-CN"/>
              <a:t>(G</a:t>
            </a:r>
            <a:r>
              <a:rPr lang="en-US" altLang="zh-CN" baseline="-25000"/>
              <a:t>2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(G</a:t>
            </a:r>
            <a:r>
              <a:rPr lang="en-US" altLang="zh-CN" baseline="-25000"/>
              <a:t>1</a:t>
            </a:r>
            <a:r>
              <a:rPr lang="en-US" altLang="zh-CN"/>
              <a:t>-K</a:t>
            </a:r>
            <a:r>
              <a:rPr lang="en-US" altLang="zh-CN" baseline="-25000"/>
              <a:t>2</a:t>
            </a:r>
            <a:r>
              <a:rPr lang="en-US" altLang="zh-CN"/>
              <a:t>))</a:t>
            </a:r>
            <a:r>
              <a:rPr lang="en-US" altLang="zh-CN" baseline="-25000"/>
              <a:t> 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(X-(K</a:t>
            </a:r>
            <a:r>
              <a:rPr lang="en-US" altLang="zh-CN" baseline="-25000"/>
              <a:t>1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K</a:t>
            </a:r>
            <a:r>
              <a:rPr lang="en-US" altLang="zh-CN" baseline="-25000"/>
              <a:t>2</a:t>
            </a:r>
            <a:r>
              <a:rPr lang="en-US" altLang="zh-CN"/>
              <a:t>))</a:t>
            </a:r>
            <a:endParaRPr lang="en-US" altLang="zh-CN"/>
          </a:p>
          <a:p>
            <a:pPr lvl="1">
              <a:lnSpc>
                <a:spcPct val="90000"/>
              </a:lnSpc>
            </a:pPr>
            <a:r>
              <a:rPr lang="zh-CN" altLang="en-US"/>
              <a:t>若令</a:t>
            </a:r>
            <a:r>
              <a:rPr lang="en-US" altLang="zh-CN"/>
              <a:t>K=K</a:t>
            </a:r>
            <a:r>
              <a:rPr lang="en-US" altLang="zh-CN" baseline="-25000"/>
              <a:t>1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K</a:t>
            </a:r>
            <a:r>
              <a:rPr lang="en-US" altLang="zh-CN" baseline="-25000"/>
              <a:t>2</a:t>
            </a:r>
            <a:r>
              <a:rPr lang="en-US" altLang="zh-CN"/>
              <a:t>, G=(G</a:t>
            </a:r>
            <a:r>
              <a:rPr lang="en-US" altLang="zh-CN" baseline="-25000"/>
              <a:t>2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(G</a:t>
            </a:r>
            <a:r>
              <a:rPr lang="en-US" altLang="zh-CN" baseline="-25000"/>
              <a:t>1</a:t>
            </a:r>
            <a:r>
              <a:rPr lang="en-US" altLang="zh-CN"/>
              <a:t>-K</a:t>
            </a:r>
            <a:r>
              <a:rPr lang="en-US" altLang="zh-CN" baseline="-25000"/>
              <a:t>2</a:t>
            </a:r>
            <a:r>
              <a:rPr lang="en-US" altLang="zh-CN"/>
              <a:t>))</a:t>
            </a:r>
            <a:r>
              <a:rPr lang="zh-CN" altLang="en-US"/>
              <a:t>，则</a:t>
            </a:r>
            <a:br>
              <a:rPr lang="zh-CN" altLang="en-US"/>
            </a:br>
            <a:r>
              <a:rPr lang="en-US" altLang="zh-CN"/>
              <a:t>f(X)=G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(X-K)</a:t>
            </a:r>
            <a:r>
              <a:rPr lang="zh-CN" altLang="en-US"/>
              <a:t>，得证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与操作符为并，易证满足交换律、结合律和幂等律，“栈顶”元素为空集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可用表达式类似</a:t>
            </a:r>
            <a:endParaRPr lang="zh-CN" altLang="en-US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10.44  </a:t>
            </a:r>
            <a:r>
              <a:rPr lang="zh-CN" altLang="en-US"/>
              <a:t>例</a:t>
            </a:r>
            <a:r>
              <a:rPr lang="en-US" altLang="zh-CN"/>
              <a:t>10.42</a:t>
            </a:r>
            <a:r>
              <a:rPr lang="zh-CN" altLang="en-US"/>
              <a:t>的框架</a:t>
            </a:r>
            <a:endParaRPr lang="zh-CN" altLang="en-US"/>
          </a:p>
        </p:txBody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定义已保证</a:t>
            </a:r>
            <a:r>
              <a:rPr lang="en-US" altLang="zh-CN"/>
              <a:t>F</a:t>
            </a:r>
            <a:r>
              <a:rPr lang="zh-CN" altLang="en-US"/>
              <a:t>中含有恒等函数，且在合成运算下封闭</a:t>
            </a:r>
            <a:endParaRPr lang="zh-CN" altLang="en-US"/>
          </a:p>
          <a:p>
            <a:r>
              <a:rPr lang="zh-CN" altLang="en-US"/>
              <a:t>验证</a:t>
            </a:r>
            <a:r>
              <a:rPr lang="zh-CN" altLang="en-US">
                <a:latin typeface="宋体" panose="02010600030101010101" pitchFamily="2" charset="-122"/>
              </a:rPr>
              <a:t>∧满足</a:t>
            </a:r>
            <a:r>
              <a:rPr lang="zh-CN" altLang="en-US"/>
              <a:t>交换律、结合律和幂等律，只需证明对任何变量</a:t>
            </a:r>
            <a:r>
              <a:rPr lang="en-US" altLang="zh-CN"/>
              <a:t>x</a:t>
            </a:r>
            <a:r>
              <a:rPr lang="zh-CN" altLang="en-US"/>
              <a:t>都成立即可，以幂等律为例</a:t>
            </a:r>
            <a:endParaRPr lang="zh-CN" altLang="en-US"/>
          </a:p>
          <a:p>
            <a:pPr lvl="1"/>
            <a:r>
              <a:rPr lang="zh-CN" altLang="en-US"/>
              <a:t>令</a:t>
            </a:r>
            <a:r>
              <a:rPr lang="en-US" altLang="zh-CN">
                <a:latin typeface="Symbol" panose="05050102010706020507" pitchFamily="18" charset="2"/>
              </a:rPr>
              <a:t>n=m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 </a:t>
            </a:r>
            <a:r>
              <a:rPr lang="zh-CN" altLang="en-US"/>
              <a:t>，即对所有的</a:t>
            </a:r>
            <a:r>
              <a:rPr lang="en-US" altLang="zh-CN"/>
              <a:t>x</a:t>
            </a:r>
            <a:r>
              <a:rPr lang="zh-CN" altLang="en-US"/>
              <a:t>，</a:t>
            </a:r>
            <a:r>
              <a:rPr lang="en-US" altLang="zh-CN">
                <a:latin typeface="Symbol" panose="05050102010706020507" pitchFamily="18" charset="2"/>
              </a:rPr>
              <a:t>n(</a:t>
            </a:r>
            <a:r>
              <a:rPr lang="en-US" altLang="zh-CN"/>
              <a:t>x</a:t>
            </a:r>
            <a:r>
              <a:rPr lang="en-US" altLang="zh-CN">
                <a:latin typeface="Symbol" panose="05050102010706020507" pitchFamily="18" charset="2"/>
              </a:rPr>
              <a:t>)=m(</a:t>
            </a:r>
            <a:r>
              <a:rPr lang="en-US" altLang="zh-CN"/>
              <a:t>x</a:t>
            </a:r>
            <a:r>
              <a:rPr lang="en-US" altLang="zh-CN">
                <a:latin typeface="Symbol" panose="05050102010706020507" pitchFamily="18" charset="2"/>
              </a:rPr>
              <a:t>)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m(</a:t>
            </a:r>
            <a:r>
              <a:rPr lang="en-US" altLang="zh-CN"/>
              <a:t>x</a:t>
            </a:r>
            <a:r>
              <a:rPr lang="en-US" altLang="zh-CN">
                <a:latin typeface="Symbol" panose="05050102010706020507" pitchFamily="18" charset="2"/>
              </a:rPr>
              <a:t>)</a:t>
            </a:r>
            <a:r>
              <a:rPr lang="zh-CN" altLang="en-US">
                <a:latin typeface="Symbol" panose="05050102010706020507" pitchFamily="18" charset="2"/>
              </a:rPr>
              <a:t>，易验证， </a:t>
            </a:r>
            <a:r>
              <a:rPr lang="en-US" altLang="zh-CN">
                <a:latin typeface="Symbol" panose="05050102010706020507" pitchFamily="18" charset="2"/>
              </a:rPr>
              <a:t>n(</a:t>
            </a:r>
            <a:r>
              <a:rPr lang="en-US" altLang="zh-CN"/>
              <a:t>x</a:t>
            </a:r>
            <a:r>
              <a:rPr lang="en-US" altLang="zh-CN">
                <a:latin typeface="Symbol" panose="05050102010706020507" pitchFamily="18" charset="2"/>
              </a:rPr>
              <a:t>)=m(</a:t>
            </a:r>
            <a:r>
              <a:rPr lang="en-US" altLang="zh-CN"/>
              <a:t>x</a:t>
            </a:r>
            <a:r>
              <a:rPr lang="en-US" altLang="zh-CN">
                <a:latin typeface="Symbol" panose="05050102010706020507" pitchFamily="18" charset="2"/>
              </a:rPr>
              <a:t>)</a:t>
            </a:r>
            <a:r>
              <a:rPr lang="zh-CN" altLang="en-US">
                <a:latin typeface="Symbol" panose="05050102010706020507" pitchFamily="18" charset="2"/>
              </a:rPr>
              <a:t>（参看前面的</a:t>
            </a:r>
            <a:r>
              <a:rPr lang="zh-CN" altLang="en-US">
                <a:latin typeface="宋体" panose="02010600030101010101" pitchFamily="2" charset="-122"/>
              </a:rPr>
              <a:t>∧运算图）</a:t>
            </a:r>
            <a:endParaRPr lang="zh-CN" altLang="en-US">
              <a:latin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</a:rPr>
              <a:t>栈顶元素是函数</a:t>
            </a:r>
            <a:r>
              <a:rPr lang="en-US" altLang="zh-CN">
                <a:latin typeface="Symbol" panose="05050102010706020507" pitchFamily="18" charset="2"/>
              </a:rPr>
              <a:t>t</a:t>
            </a:r>
            <a:r>
              <a:rPr lang="zh-CN" altLang="en-US"/>
              <a:t>，对所有变量</a:t>
            </a:r>
            <a:r>
              <a:rPr lang="en-US" altLang="zh-CN"/>
              <a:t>x</a:t>
            </a:r>
            <a:r>
              <a:rPr lang="zh-CN" altLang="en-US"/>
              <a:t>，</a:t>
            </a:r>
            <a:r>
              <a:rPr lang="en-US" altLang="zh-CN">
                <a:latin typeface="Symbol" panose="05050102010706020507" pitchFamily="18" charset="2"/>
              </a:rPr>
              <a:t>t</a:t>
            </a:r>
            <a:r>
              <a:rPr lang="en-US" altLang="zh-CN"/>
              <a:t>(x)=undef</a:t>
            </a:r>
            <a:r>
              <a:rPr lang="zh-CN" altLang="en-US"/>
              <a:t>，参看</a:t>
            </a:r>
            <a:r>
              <a:rPr lang="zh-CN" altLang="en-US">
                <a:latin typeface="宋体" panose="02010600030101010101" pitchFamily="2" charset="-122"/>
              </a:rPr>
              <a:t>∧运算图可知，</a:t>
            </a:r>
            <a:r>
              <a:rPr lang="en-US" altLang="zh-CN">
                <a:latin typeface="Symbol" panose="05050102010706020507" pitchFamily="18" charset="2"/>
              </a:rPr>
              <a:t>t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m=m</a:t>
            </a:r>
            <a:endParaRPr lang="en-US" altLang="zh-CN">
              <a:latin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10.11.3  </a:t>
            </a:r>
            <a:r>
              <a:rPr lang="zh-CN" altLang="en-US"/>
              <a:t>单调性和分配性</a:t>
            </a:r>
            <a:endParaRPr lang="zh-CN" altLang="en-US"/>
          </a:p>
        </p:txBody>
      </p:sp>
      <p:sp>
        <p:nvSpPr>
          <p:cNvPr id="83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/>
              <a:t>单调性：从</a:t>
            </a:r>
            <a:r>
              <a:rPr lang="en-US" altLang="zh-CN"/>
              <a:t>F</a:t>
            </a:r>
            <a:r>
              <a:rPr lang="zh-CN" altLang="en-US"/>
              <a:t>中取任意函数</a:t>
            </a:r>
            <a:r>
              <a:rPr lang="en-US" altLang="zh-CN"/>
              <a:t>f</a:t>
            </a:r>
            <a:r>
              <a:rPr lang="zh-CN" altLang="en-US"/>
              <a:t>，将</a:t>
            </a:r>
            <a:r>
              <a:rPr lang="en-US" altLang="zh-CN"/>
              <a:t>f</a:t>
            </a:r>
            <a:r>
              <a:rPr lang="zh-CN" altLang="en-US"/>
              <a:t>应用到</a:t>
            </a:r>
            <a:r>
              <a:rPr lang="en-US" altLang="zh-CN"/>
              <a:t>V</a:t>
            </a:r>
            <a:r>
              <a:rPr lang="zh-CN" altLang="en-US"/>
              <a:t>中的两个成员上，其中一个成员较之另一个“更大”，则</a:t>
            </a:r>
            <a:r>
              <a:rPr lang="en-US" altLang="zh-CN"/>
              <a:t>f</a:t>
            </a:r>
            <a:r>
              <a:rPr lang="zh-CN" altLang="en-US"/>
              <a:t>应用到较大成员的结果不小于应用到较小成员的结果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</a:rPr>
              <a:t>≤</a:t>
            </a:r>
            <a:r>
              <a:rPr lang="zh-CN" altLang="en-US"/>
              <a:t>关系：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zh-CN" altLang="en-US"/>
              <a:t>当且仅当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=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endParaRPr lang="en-US" altLang="zh-CN"/>
          </a:p>
          <a:p>
            <a:pPr>
              <a:lnSpc>
                <a:spcPct val="90000"/>
              </a:lnSpc>
            </a:pPr>
            <a:r>
              <a:rPr lang="zh-CN" altLang="en-US"/>
              <a:t>例</a:t>
            </a:r>
            <a:r>
              <a:rPr lang="en-US" altLang="zh-CN"/>
              <a:t>10.45</a:t>
            </a:r>
            <a:endParaRPr lang="en-US" altLang="zh-CN"/>
          </a:p>
          <a:p>
            <a:pPr lvl="1">
              <a:lnSpc>
                <a:spcPct val="90000"/>
              </a:lnSpc>
            </a:pPr>
            <a:r>
              <a:rPr lang="zh-CN" altLang="en-US">
                <a:latin typeface="Symbol" panose="05050102010706020507" pitchFamily="18" charset="2"/>
              </a:rPr>
              <a:t>对到达定义，与操作符是并，</a:t>
            </a:r>
            <a:r>
              <a:rPr lang="en-US" altLang="zh-CN"/>
              <a:t>V</a:t>
            </a:r>
            <a:r>
              <a:rPr lang="zh-CN" altLang="en-US"/>
              <a:t>的成员是定义集合，</a:t>
            </a:r>
            <a:r>
              <a:rPr lang="en-US" altLang="zh-CN"/>
              <a:t>X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Y</a:t>
            </a:r>
            <a:r>
              <a:rPr lang="zh-CN" altLang="en-US"/>
              <a:t>意味着</a:t>
            </a:r>
            <a:r>
              <a:rPr lang="en-US" altLang="zh-CN"/>
              <a:t>X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Y=X</a:t>
            </a:r>
            <a:r>
              <a:rPr lang="zh-CN" altLang="en-US"/>
              <a:t>，即</a:t>
            </a:r>
            <a:r>
              <a:rPr lang="en-US" altLang="zh-CN"/>
              <a:t>X</a:t>
            </a:r>
            <a:r>
              <a:rPr lang="zh-CN" altLang="en-US"/>
              <a:t>是</a:t>
            </a:r>
            <a:r>
              <a:rPr lang="en-US" altLang="zh-CN"/>
              <a:t>Y</a:t>
            </a:r>
            <a:r>
              <a:rPr lang="zh-CN" altLang="en-US"/>
              <a:t>的超集，“后向”的：较小元素是较大的超集</a:t>
            </a:r>
            <a:endParaRPr lang="zh-CN" altLang="en-US"/>
          </a:p>
          <a:p>
            <a:pPr lvl="1">
              <a:lnSpc>
                <a:spcPct val="90000"/>
              </a:lnSpc>
            </a:pPr>
            <a:r>
              <a:rPr lang="zh-CN" altLang="en-US"/>
              <a:t>对可用表达式，与操作符是交， </a:t>
            </a:r>
            <a:r>
              <a:rPr lang="en-US" altLang="zh-CN"/>
              <a:t>V</a:t>
            </a:r>
            <a:r>
              <a:rPr lang="zh-CN" altLang="en-US"/>
              <a:t>的成员是定义集合，</a:t>
            </a:r>
            <a:r>
              <a:rPr lang="en-US" altLang="zh-CN"/>
              <a:t>X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Y</a:t>
            </a:r>
            <a:r>
              <a:rPr lang="zh-CN" altLang="en-US"/>
              <a:t>意味着</a:t>
            </a:r>
            <a:r>
              <a:rPr lang="en-US" altLang="zh-CN"/>
              <a:t>X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>∩</a:t>
            </a:r>
            <a:r>
              <a:rPr lang="en-US" altLang="zh-CN"/>
              <a:t>Y=X</a:t>
            </a:r>
            <a:r>
              <a:rPr lang="zh-CN" altLang="en-US"/>
              <a:t>，即</a:t>
            </a:r>
            <a:r>
              <a:rPr lang="en-US" altLang="zh-CN"/>
              <a:t>X</a:t>
            </a:r>
            <a:r>
              <a:rPr lang="zh-CN" altLang="en-US"/>
              <a:t>是</a:t>
            </a:r>
            <a:r>
              <a:rPr lang="en-US" altLang="zh-CN"/>
              <a:t>Y</a:t>
            </a:r>
            <a:r>
              <a:rPr lang="zh-CN" altLang="en-US"/>
              <a:t>的子集</a:t>
            </a:r>
            <a:endParaRPr lang="zh-CN" altLang="en-US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栅格图表示</a:t>
            </a:r>
            <a:r>
              <a:rPr lang="zh-CN" altLang="en-US">
                <a:latin typeface="宋体" panose="02010600030101010101" pitchFamily="2" charset="-122"/>
              </a:rPr>
              <a:t>≤</a:t>
            </a:r>
            <a:r>
              <a:rPr lang="zh-CN" altLang="en-US"/>
              <a:t>关系</a:t>
            </a:r>
            <a:endParaRPr lang="zh-CN" altLang="en-US"/>
          </a:p>
        </p:txBody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X</a:t>
            </a:r>
            <a:r>
              <a:rPr lang="en-US" altLang="zh-CN">
                <a:sym typeface="Wingdings" panose="05000000000000000000" pitchFamily="2" charset="2"/>
              </a:rPr>
              <a:t>Y</a:t>
            </a:r>
            <a:r>
              <a:rPr lang="zh-CN" altLang="en-US">
                <a:sym typeface="Wingdings" panose="05000000000000000000" pitchFamily="2" charset="2"/>
              </a:rPr>
              <a:t>：</a:t>
            </a:r>
            <a:r>
              <a:rPr lang="en-US" altLang="zh-CN">
                <a:sym typeface="Wingdings" panose="05000000000000000000" pitchFamily="2" charset="2"/>
              </a:rPr>
              <a:t>Y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X</a:t>
            </a:r>
            <a:endParaRPr lang="en-US" altLang="zh-CN"/>
          </a:p>
          <a:p>
            <a:r>
              <a:rPr lang="zh-CN" altLang="en-US"/>
              <a:t>到达定义： </a:t>
            </a:r>
            <a:r>
              <a:rPr lang="zh-CN" altLang="en-US">
                <a:latin typeface="宋体" panose="02010600030101010101" pitchFamily="2" charset="-122"/>
              </a:rPr>
              <a:t>≤</a:t>
            </a:r>
            <a:r>
              <a:rPr lang="en-US" altLang="zh-CN"/>
              <a:t>——</a:t>
            </a:r>
            <a:r>
              <a:rPr lang="zh-CN" altLang="en-US">
                <a:latin typeface="宋体" panose="02010600030101010101" pitchFamily="2" charset="-122"/>
              </a:rPr>
              <a:t>超集</a:t>
            </a:r>
            <a:endParaRPr lang="zh-CN" altLang="en-US">
              <a:latin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</a:rPr>
              <a:t>单调性：</a:t>
            </a:r>
            <a:endParaRPr lang="zh-CN" altLang="en-US">
              <a:latin typeface="宋体" panose="02010600030101010101" pitchFamily="2" charset="-122"/>
            </a:endParaRPr>
          </a:p>
          <a:p>
            <a:pPr lvl="1"/>
            <a:r>
              <a:rPr lang="zh-CN" altLang="en-US">
                <a:latin typeface="宋体" panose="02010600030101010101" pitchFamily="2" charset="-122"/>
              </a:rPr>
              <a:t>若对</a:t>
            </a:r>
            <a:r>
              <a:rPr lang="en-US" altLang="zh-CN"/>
              <a:t>V</a:t>
            </a:r>
            <a:r>
              <a:rPr lang="zh-CN" altLang="en-US"/>
              <a:t>中所有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zh-CN" altLang="en-US"/>
              <a:t>和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zh-CN" altLang="en-US"/>
              <a:t>，以及</a:t>
            </a:r>
            <a:r>
              <a:rPr lang="en-US" altLang="zh-CN"/>
              <a:t>F</a:t>
            </a:r>
            <a:r>
              <a:rPr lang="zh-CN" altLang="en-US"/>
              <a:t>中的</a:t>
            </a:r>
            <a:r>
              <a:rPr lang="en-US" altLang="zh-CN"/>
              <a:t>f</a:t>
            </a:r>
            <a:r>
              <a:rPr lang="zh-CN" altLang="en-US"/>
              <a:t>，当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zh-CN" altLang="en-US">
                <a:latin typeface="宋体" panose="02010600030101010101" pitchFamily="2" charset="-122"/>
              </a:rPr>
              <a:t>成立时</a:t>
            </a:r>
            <a:r>
              <a:rPr lang="zh-CN" altLang="en-US"/>
              <a:t>，</a:t>
            </a: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)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)</a:t>
            </a:r>
            <a:r>
              <a:rPr lang="zh-CN" altLang="en-US"/>
              <a:t>也成立，则称框架</a:t>
            </a:r>
            <a:r>
              <a:rPr lang="en-US" altLang="zh-CN"/>
              <a:t>(F,V,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/>
              <a:t>)</a:t>
            </a:r>
            <a:r>
              <a:rPr lang="zh-CN" altLang="en-US"/>
              <a:t>是单调的</a:t>
            </a:r>
            <a:endParaRPr lang="zh-CN" altLang="en-US"/>
          </a:p>
          <a:p>
            <a:r>
              <a:rPr lang="zh-CN" altLang="en-US"/>
              <a:t>等价定义</a:t>
            </a:r>
            <a:endParaRPr lang="zh-CN" altLang="en-US"/>
          </a:p>
          <a:p>
            <a:pPr lvl="1"/>
            <a:r>
              <a:rPr lang="zh-CN" altLang="en-US">
                <a:latin typeface="宋体" panose="02010600030101010101" pitchFamily="2" charset="-122"/>
              </a:rPr>
              <a:t>若对</a:t>
            </a:r>
            <a:r>
              <a:rPr lang="en-US" altLang="zh-CN"/>
              <a:t>V</a:t>
            </a:r>
            <a:r>
              <a:rPr lang="zh-CN" altLang="en-US"/>
              <a:t>中所有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zh-CN" altLang="en-US"/>
              <a:t>和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zh-CN" altLang="en-US"/>
              <a:t>，以及</a:t>
            </a:r>
            <a:r>
              <a:rPr lang="en-US" altLang="zh-CN"/>
              <a:t>F</a:t>
            </a:r>
            <a:r>
              <a:rPr lang="zh-CN" altLang="en-US"/>
              <a:t>中的</a:t>
            </a:r>
            <a:r>
              <a:rPr lang="en-US" altLang="zh-CN"/>
              <a:t>f</a:t>
            </a:r>
            <a:r>
              <a:rPr lang="zh-CN" altLang="en-US"/>
              <a:t>，</a:t>
            </a:r>
            <a:br>
              <a:rPr lang="zh-CN" altLang="en-US"/>
            </a:b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)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m)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)</a:t>
            </a:r>
            <a:endParaRPr lang="en-US" altLang="zh-CN">
              <a:latin typeface="宋体" panose="02010600030101010101" pitchFamily="2" charset="-122"/>
            </a:endParaRPr>
          </a:p>
        </p:txBody>
      </p:sp>
      <p:pic>
        <p:nvPicPr>
          <p:cNvPr id="837636" name="Picture 4" descr="C:\Documents and Settings\Administrator\My Documents\wg\教学\编译原理\lecture\figures\10\grid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066800"/>
            <a:ext cx="2803525" cy="213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两种定义的等价性</a:t>
            </a:r>
            <a:endParaRPr lang="zh-CN" altLang="en-US"/>
          </a:p>
        </p:txBody>
      </p:sp>
      <p:sp>
        <p:nvSpPr>
          <p:cNvPr id="83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r>
              <a:rPr lang="zh-CN" altLang="en-US" sz="2800"/>
              <a:t>证明若定义</a:t>
            </a:r>
            <a:r>
              <a:rPr lang="en-US" altLang="zh-CN" sz="2800"/>
              <a:t>1</a:t>
            </a:r>
            <a:r>
              <a:rPr lang="zh-CN" altLang="en-US" sz="2800"/>
              <a:t>成立，定义</a:t>
            </a:r>
            <a:r>
              <a:rPr lang="en-US" altLang="zh-CN" sz="2800"/>
              <a:t>2</a:t>
            </a:r>
            <a:r>
              <a:rPr lang="zh-CN" altLang="en-US" sz="2800"/>
              <a:t>也成立</a:t>
            </a:r>
            <a:endParaRPr lang="zh-CN" altLang="en-US" sz="2800"/>
          </a:p>
          <a:p>
            <a:pPr lvl="1"/>
            <a:r>
              <a:rPr lang="zh-CN" altLang="en-US" sz="2400"/>
              <a:t>对任意的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zh-CN" altLang="en-US" sz="2400"/>
              <a:t>和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zh-CN" altLang="en-US" sz="2400"/>
              <a:t>，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∧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≤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zh-CN" altLang="en-US" sz="2400"/>
              <a:t>，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∧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≤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endParaRPr lang="en-US" altLang="zh-CN" sz="2400">
              <a:latin typeface="Symbol" panose="05050102010706020507" pitchFamily="18" charset="2"/>
            </a:endParaRPr>
          </a:p>
          <a:p>
            <a:pPr lvl="1"/>
            <a:r>
              <a:rPr lang="zh-CN" altLang="en-US" sz="2400"/>
              <a:t>对任意</a:t>
            </a:r>
            <a:r>
              <a:rPr lang="en-US" altLang="zh-CN" sz="2400"/>
              <a:t>x</a:t>
            </a:r>
            <a:r>
              <a:rPr lang="zh-CN" altLang="en-US" sz="2400"/>
              <a:t>和</a:t>
            </a:r>
            <a:r>
              <a:rPr lang="en-US" altLang="zh-CN" sz="2400"/>
              <a:t>y</a:t>
            </a:r>
            <a:r>
              <a:rPr lang="zh-CN" altLang="en-US" sz="2400"/>
              <a:t>，</a:t>
            </a:r>
            <a:r>
              <a:rPr lang="en-US" altLang="zh-CN" sz="2400"/>
              <a:t>(x</a:t>
            </a:r>
            <a:r>
              <a:rPr lang="en-US" altLang="zh-CN" sz="2400">
                <a:latin typeface="宋体" panose="02010600030101010101" pitchFamily="2" charset="-122"/>
              </a:rPr>
              <a:t>∧</a:t>
            </a:r>
            <a:r>
              <a:rPr lang="en-US" altLang="zh-CN" sz="2400"/>
              <a:t>y)</a:t>
            </a:r>
            <a:r>
              <a:rPr lang="en-US" altLang="zh-CN" sz="2400">
                <a:latin typeface="宋体" panose="02010600030101010101" pitchFamily="2" charset="-122"/>
              </a:rPr>
              <a:t>∧</a:t>
            </a:r>
            <a:r>
              <a:rPr lang="en-US" altLang="zh-CN" sz="2400"/>
              <a:t>y=x</a:t>
            </a:r>
            <a:r>
              <a:rPr lang="en-US" altLang="zh-CN" sz="2400">
                <a:latin typeface="宋体" panose="02010600030101010101" pitchFamily="2" charset="-122"/>
              </a:rPr>
              <a:t>∧</a:t>
            </a:r>
            <a:r>
              <a:rPr lang="en-US" altLang="zh-CN" sz="2400"/>
              <a:t>y</a:t>
            </a:r>
            <a:endParaRPr lang="en-US" altLang="zh-CN" sz="2400"/>
          </a:p>
          <a:p>
            <a:pPr lvl="1"/>
            <a:r>
              <a:rPr lang="zh-CN" altLang="en-US" sz="2400"/>
              <a:t>则由定义</a:t>
            </a:r>
            <a:r>
              <a:rPr lang="en-US" altLang="zh-CN" sz="2400"/>
              <a:t>1</a:t>
            </a:r>
            <a:r>
              <a:rPr lang="zh-CN" altLang="en-US" sz="2400"/>
              <a:t>，</a:t>
            </a:r>
            <a:r>
              <a:rPr lang="en-US" altLang="zh-CN" sz="2400"/>
              <a:t>f(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∧</a:t>
            </a:r>
            <a:r>
              <a:rPr lang="en-US" altLang="zh-CN" sz="2400">
                <a:latin typeface="Symbol" panose="05050102010706020507" pitchFamily="18" charset="2"/>
              </a:rPr>
              <a:t>n)</a:t>
            </a:r>
            <a:r>
              <a:rPr lang="en-US" altLang="zh-CN" sz="2400"/>
              <a:t>≤f(</a:t>
            </a:r>
            <a:r>
              <a:rPr lang="en-US" altLang="zh-CN" sz="2400">
                <a:latin typeface="Symbol" panose="05050102010706020507" pitchFamily="18" charset="2"/>
              </a:rPr>
              <a:t>m)</a:t>
            </a:r>
            <a:r>
              <a:rPr lang="zh-CN" altLang="en-US" sz="2400"/>
              <a:t>，</a:t>
            </a:r>
            <a:r>
              <a:rPr lang="en-US" altLang="zh-CN" sz="2400"/>
              <a:t>f(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∧</a:t>
            </a:r>
            <a:r>
              <a:rPr lang="en-US" altLang="zh-CN" sz="2400">
                <a:latin typeface="Symbol" panose="05050102010706020507" pitchFamily="18" charset="2"/>
              </a:rPr>
              <a:t>n)</a:t>
            </a:r>
            <a:r>
              <a:rPr lang="en-US" altLang="zh-CN" sz="2400"/>
              <a:t>≤f(</a:t>
            </a:r>
            <a:r>
              <a:rPr lang="en-US" altLang="zh-CN" sz="2400">
                <a:latin typeface="Symbol" panose="05050102010706020507" pitchFamily="18" charset="2"/>
              </a:rPr>
              <a:t>n)</a:t>
            </a:r>
            <a:endParaRPr lang="en-US" altLang="zh-CN" sz="2400">
              <a:latin typeface="Symbol" panose="05050102010706020507" pitchFamily="18" charset="2"/>
            </a:endParaRPr>
          </a:p>
          <a:p>
            <a:pPr lvl="1"/>
            <a:r>
              <a:rPr lang="zh-CN" altLang="en-US" sz="2400"/>
              <a:t>另有，若</a:t>
            </a:r>
            <a:r>
              <a:rPr lang="en-US" altLang="zh-CN" sz="2400"/>
              <a:t>x≤y</a:t>
            </a:r>
            <a:r>
              <a:rPr lang="zh-CN" altLang="en-US" sz="2400"/>
              <a:t>，</a:t>
            </a:r>
            <a:r>
              <a:rPr lang="en-US" altLang="zh-CN" sz="2400"/>
              <a:t>x≤z</a:t>
            </a:r>
            <a:r>
              <a:rPr lang="zh-CN" altLang="en-US" sz="2400"/>
              <a:t>，则</a:t>
            </a:r>
            <a:r>
              <a:rPr lang="en-US" altLang="zh-CN" sz="2400"/>
              <a:t>x≤y∧z</a:t>
            </a:r>
            <a:endParaRPr lang="en-US" altLang="zh-CN" sz="2400"/>
          </a:p>
          <a:p>
            <a:pPr lvl="1"/>
            <a:r>
              <a:rPr lang="zh-CN" altLang="en-US" sz="2400"/>
              <a:t>令</a:t>
            </a:r>
            <a:r>
              <a:rPr lang="en-US" altLang="zh-CN" sz="2400"/>
              <a:t>x=f(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∧</a:t>
            </a:r>
            <a:r>
              <a:rPr lang="en-US" altLang="zh-CN" sz="2400">
                <a:latin typeface="Symbol" panose="05050102010706020507" pitchFamily="18" charset="2"/>
              </a:rPr>
              <a:t>n)</a:t>
            </a:r>
            <a:r>
              <a:rPr lang="zh-CN" altLang="en-US" sz="2400"/>
              <a:t>，</a:t>
            </a:r>
            <a:r>
              <a:rPr lang="en-US" altLang="zh-CN" sz="2400"/>
              <a:t>y= f(</a:t>
            </a:r>
            <a:r>
              <a:rPr lang="en-US" altLang="zh-CN" sz="2400">
                <a:latin typeface="Symbol" panose="05050102010706020507" pitchFamily="18" charset="2"/>
              </a:rPr>
              <a:t>m)</a:t>
            </a:r>
            <a:r>
              <a:rPr lang="zh-CN" altLang="en-US" sz="2400"/>
              <a:t>，</a:t>
            </a:r>
            <a:r>
              <a:rPr lang="en-US" altLang="zh-CN" sz="2400"/>
              <a:t>z= f(</a:t>
            </a:r>
            <a:r>
              <a:rPr lang="en-US" altLang="zh-CN" sz="2400">
                <a:latin typeface="Symbol" panose="05050102010706020507" pitchFamily="18" charset="2"/>
              </a:rPr>
              <a:t>n)</a:t>
            </a:r>
            <a:r>
              <a:rPr lang="zh-CN" altLang="en-US" sz="2400">
                <a:latin typeface="Symbol" panose="05050102010706020507" pitchFamily="18" charset="2"/>
              </a:rPr>
              <a:t>，则有定义</a:t>
            </a:r>
            <a:r>
              <a:rPr lang="en-US" altLang="zh-CN" sz="2400">
                <a:latin typeface="Symbol" panose="05050102010706020507" pitchFamily="18" charset="2"/>
              </a:rPr>
              <a:t>2</a:t>
            </a:r>
            <a:endParaRPr lang="en-US" altLang="zh-CN" sz="2400">
              <a:latin typeface="Symbol" panose="05050102010706020507" pitchFamily="18" charset="2"/>
            </a:endParaRPr>
          </a:p>
          <a:p>
            <a:r>
              <a:rPr lang="zh-CN" altLang="en-US" sz="2800">
                <a:latin typeface="Symbol" panose="05050102010706020507" pitchFamily="18" charset="2"/>
              </a:rPr>
              <a:t>证明若定义</a:t>
            </a:r>
            <a:r>
              <a:rPr lang="en-US" altLang="zh-CN" sz="2800">
                <a:latin typeface="Symbol" panose="05050102010706020507" pitchFamily="18" charset="2"/>
              </a:rPr>
              <a:t>2</a:t>
            </a:r>
            <a:r>
              <a:rPr lang="zh-CN" altLang="en-US" sz="2800">
                <a:latin typeface="Symbol" panose="05050102010706020507" pitchFamily="18" charset="2"/>
              </a:rPr>
              <a:t>成立，定义</a:t>
            </a:r>
            <a:r>
              <a:rPr lang="en-US" altLang="zh-CN" sz="2800">
                <a:latin typeface="Symbol" panose="05050102010706020507" pitchFamily="18" charset="2"/>
              </a:rPr>
              <a:t>1</a:t>
            </a:r>
            <a:r>
              <a:rPr lang="zh-CN" altLang="en-US" sz="2800">
                <a:latin typeface="Symbol" panose="05050102010706020507" pitchFamily="18" charset="2"/>
              </a:rPr>
              <a:t>也成立</a:t>
            </a:r>
            <a:endParaRPr lang="zh-CN" altLang="en-US" sz="2800">
              <a:latin typeface="Symbol" panose="05050102010706020507" pitchFamily="18" charset="2"/>
            </a:endParaRPr>
          </a:p>
          <a:p>
            <a:pPr lvl="1"/>
            <a:r>
              <a:rPr lang="zh-CN" altLang="en-US" sz="2400">
                <a:latin typeface="Symbol" panose="05050102010706020507" pitchFamily="18" charset="2"/>
              </a:rPr>
              <a:t>由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≤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zh-CN" altLang="en-US" sz="2400">
                <a:latin typeface="Symbol" panose="05050102010706020507" pitchFamily="18" charset="2"/>
              </a:rPr>
              <a:t>（定义</a:t>
            </a:r>
            <a:r>
              <a:rPr lang="en-US" altLang="zh-CN" sz="2400">
                <a:latin typeface="Symbol" panose="05050102010706020507" pitchFamily="18" charset="2"/>
              </a:rPr>
              <a:t>1</a:t>
            </a:r>
            <a:r>
              <a:rPr lang="zh-CN" altLang="en-US" sz="2400">
                <a:latin typeface="Symbol" panose="05050102010706020507" pitchFamily="18" charset="2"/>
              </a:rPr>
              <a:t>前提）知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∧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=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endParaRPr lang="en-US" altLang="zh-CN" sz="2400">
              <a:latin typeface="Symbol" panose="05050102010706020507" pitchFamily="18" charset="2"/>
            </a:endParaRPr>
          </a:p>
          <a:p>
            <a:pPr lvl="1"/>
            <a:r>
              <a:rPr lang="zh-CN" altLang="en-US" sz="2400">
                <a:latin typeface="Symbol" panose="05050102010706020507" pitchFamily="18" charset="2"/>
              </a:rPr>
              <a:t>由定义</a:t>
            </a:r>
            <a:r>
              <a:rPr lang="en-US" altLang="zh-CN" sz="2400">
                <a:latin typeface="Symbol" panose="05050102010706020507" pitchFamily="18" charset="2"/>
              </a:rPr>
              <a:t>2 </a:t>
            </a:r>
            <a:r>
              <a:rPr lang="en-US" altLang="zh-CN" sz="2400"/>
              <a:t>f(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>
                <a:latin typeface="宋体" panose="02010600030101010101" pitchFamily="2" charset="-122"/>
              </a:rPr>
              <a:t>∧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)</a:t>
            </a:r>
            <a:r>
              <a:rPr lang="en-US" altLang="zh-CN" sz="2400">
                <a:latin typeface="宋体" panose="02010600030101010101" pitchFamily="2" charset="-122"/>
              </a:rPr>
              <a:t>≤</a:t>
            </a:r>
            <a:r>
              <a:rPr lang="en-US" altLang="zh-CN" sz="2400"/>
              <a:t>f(</a:t>
            </a:r>
            <a:r>
              <a:rPr lang="en-US" altLang="zh-CN" sz="2400">
                <a:latin typeface="Symbol" panose="05050102010706020507" pitchFamily="18" charset="2"/>
              </a:rPr>
              <a:t>m)</a:t>
            </a:r>
            <a:r>
              <a:rPr lang="en-US" altLang="zh-CN" sz="2400">
                <a:latin typeface="宋体" panose="02010600030101010101" pitchFamily="2" charset="-122"/>
              </a:rPr>
              <a:t>∧</a:t>
            </a:r>
            <a:r>
              <a:rPr lang="en-US" altLang="zh-CN" sz="2400"/>
              <a:t>f(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)</a:t>
            </a:r>
            <a:r>
              <a:rPr lang="zh-CN" altLang="en-US" sz="2400"/>
              <a:t>得</a:t>
            </a:r>
            <a:r>
              <a:rPr lang="en-US" altLang="zh-CN" sz="2400"/>
              <a:t>f(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)</a:t>
            </a:r>
            <a:r>
              <a:rPr lang="en-US" altLang="zh-CN" sz="2400">
                <a:latin typeface="宋体" panose="02010600030101010101" pitchFamily="2" charset="-122"/>
              </a:rPr>
              <a:t>≤</a:t>
            </a:r>
            <a:r>
              <a:rPr lang="en-US" altLang="zh-CN" sz="2400"/>
              <a:t>f(</a:t>
            </a:r>
            <a:r>
              <a:rPr lang="en-US" altLang="zh-CN" sz="2400">
                <a:latin typeface="Symbol" panose="05050102010706020507" pitchFamily="18" charset="2"/>
              </a:rPr>
              <a:t>m)</a:t>
            </a:r>
            <a:r>
              <a:rPr lang="en-US" altLang="zh-CN" sz="2400">
                <a:latin typeface="宋体" panose="02010600030101010101" pitchFamily="2" charset="-122"/>
              </a:rPr>
              <a:t>∧</a:t>
            </a:r>
            <a:r>
              <a:rPr lang="en-US" altLang="zh-CN" sz="2400"/>
              <a:t>f(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)</a:t>
            </a:r>
            <a:endParaRPr lang="en-US" altLang="zh-CN" sz="2400">
              <a:latin typeface="Symbol" panose="05050102010706020507" pitchFamily="18" charset="2"/>
            </a:endParaRPr>
          </a:p>
          <a:p>
            <a:pPr lvl="1"/>
            <a:r>
              <a:rPr lang="zh-CN" altLang="en-US" sz="2400">
                <a:latin typeface="Symbol" panose="05050102010706020507" pitchFamily="18" charset="2"/>
              </a:rPr>
              <a:t>可证明，若</a:t>
            </a:r>
            <a:r>
              <a:rPr lang="en-US" altLang="zh-CN" sz="2400"/>
              <a:t>x≤y∧z</a:t>
            </a:r>
            <a:r>
              <a:rPr lang="zh-CN" altLang="en-US" sz="2400"/>
              <a:t>，则</a:t>
            </a:r>
            <a:r>
              <a:rPr lang="en-US" altLang="zh-CN" sz="2400"/>
              <a:t>x≤z</a:t>
            </a:r>
            <a:endParaRPr lang="en-US" altLang="zh-CN" sz="2400"/>
          </a:p>
          <a:p>
            <a:pPr lvl="1"/>
            <a:r>
              <a:rPr lang="zh-CN" altLang="en-US" sz="2400"/>
              <a:t>因此，</a:t>
            </a:r>
            <a:r>
              <a:rPr lang="en-US" altLang="zh-CN" sz="2400"/>
              <a:t>f(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)</a:t>
            </a:r>
            <a:r>
              <a:rPr lang="en-US" altLang="zh-CN" sz="2400">
                <a:latin typeface="宋体" panose="02010600030101010101" pitchFamily="2" charset="-122"/>
              </a:rPr>
              <a:t>≤</a:t>
            </a:r>
            <a:r>
              <a:rPr lang="en-US" altLang="zh-CN" sz="2400"/>
              <a:t>f(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)</a:t>
            </a:r>
            <a:endParaRPr lang="en-US" altLang="zh-CN" sz="2400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分配性</a:t>
            </a:r>
            <a:endParaRPr lang="zh-CN" altLang="en-US"/>
          </a:p>
        </p:txBody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对</a:t>
            </a:r>
            <a:r>
              <a:rPr lang="en-US" altLang="zh-CN"/>
              <a:t>V</a:t>
            </a:r>
            <a:r>
              <a:rPr lang="zh-CN" altLang="en-US"/>
              <a:t>中所有</a:t>
            </a:r>
            <a:r>
              <a:rPr lang="en-US" altLang="zh-CN"/>
              <a:t>m</a:t>
            </a:r>
            <a:r>
              <a:rPr lang="zh-CN" altLang="en-US"/>
              <a:t>和</a:t>
            </a:r>
            <a:r>
              <a:rPr lang="en-US" altLang="zh-CN"/>
              <a:t>n</a:t>
            </a:r>
            <a:r>
              <a:rPr lang="zh-CN" altLang="en-US"/>
              <a:t>，以及</a:t>
            </a:r>
            <a:r>
              <a:rPr lang="en-US" altLang="zh-CN"/>
              <a:t>F</a:t>
            </a:r>
            <a:r>
              <a:rPr lang="zh-CN" altLang="en-US"/>
              <a:t>中的</a:t>
            </a:r>
            <a:r>
              <a:rPr lang="en-US" altLang="zh-CN"/>
              <a:t>f</a:t>
            </a:r>
            <a:r>
              <a:rPr lang="zh-CN" altLang="en-US"/>
              <a:t>，</a:t>
            </a:r>
            <a:br>
              <a:rPr lang="zh-CN" altLang="en-US"/>
            </a:b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) </a:t>
            </a:r>
            <a:r>
              <a:rPr lang="en-US" altLang="zh-CN">
                <a:latin typeface="宋体" panose="02010600030101010101" pitchFamily="2" charset="-122"/>
              </a:rPr>
              <a:t>= </a:t>
            </a: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m)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)</a:t>
            </a:r>
            <a:endParaRPr lang="en-US" altLang="zh-CN"/>
          </a:p>
          <a:p>
            <a:r>
              <a:rPr lang="zh-CN" altLang="en-US"/>
              <a:t>若</a:t>
            </a:r>
            <a:r>
              <a:rPr lang="en-US" altLang="zh-CN"/>
              <a:t>x=y</a:t>
            </a:r>
            <a:r>
              <a:rPr lang="zh-CN" altLang="en-US"/>
              <a:t>，根据幂等律有</a:t>
            </a:r>
            <a:r>
              <a:rPr lang="en-US" altLang="zh-CN"/>
              <a:t>x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/>
              <a:t>y=x</a:t>
            </a:r>
            <a:r>
              <a:rPr lang="zh-CN" altLang="en-US"/>
              <a:t>，所以</a:t>
            </a:r>
            <a:r>
              <a:rPr lang="en-US" altLang="zh-CN"/>
              <a:t>x≤y</a:t>
            </a:r>
            <a:endParaRPr lang="en-US" altLang="zh-CN"/>
          </a:p>
          <a:p>
            <a:r>
              <a:rPr lang="zh-CN" altLang="en-US"/>
              <a:t>例</a:t>
            </a:r>
            <a:r>
              <a:rPr lang="en-US" altLang="zh-CN"/>
              <a:t>10.46  </a:t>
            </a:r>
            <a:r>
              <a:rPr lang="zh-CN" altLang="en-US"/>
              <a:t>到达定义框架</a:t>
            </a:r>
            <a:endParaRPr lang="zh-CN" altLang="en-US"/>
          </a:p>
          <a:p>
            <a:pPr lvl="1"/>
            <a:r>
              <a:rPr lang="en-US" altLang="zh-CN"/>
              <a:t>X</a:t>
            </a:r>
            <a:r>
              <a:rPr lang="zh-CN" altLang="en-US"/>
              <a:t>和</a:t>
            </a:r>
            <a:r>
              <a:rPr lang="en-US" altLang="zh-CN"/>
              <a:t>Y</a:t>
            </a:r>
            <a:r>
              <a:rPr lang="zh-CN" altLang="en-US"/>
              <a:t>为定义集合，</a:t>
            </a:r>
            <a:r>
              <a:rPr lang="en-US" altLang="zh-CN"/>
              <a:t>f(Z)=G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(Z-K)</a:t>
            </a:r>
            <a:r>
              <a:rPr lang="zh-CN" altLang="en-US"/>
              <a:t>，</a:t>
            </a:r>
            <a:r>
              <a:rPr lang="en-US" altLang="zh-CN"/>
              <a:t>G</a:t>
            </a:r>
            <a:r>
              <a:rPr lang="zh-CN" altLang="en-US"/>
              <a:t>和</a:t>
            </a:r>
            <a:r>
              <a:rPr lang="en-US" altLang="zh-CN"/>
              <a:t>K</a:t>
            </a:r>
            <a:r>
              <a:rPr lang="zh-CN" altLang="en-US"/>
              <a:t>是定义集合</a:t>
            </a:r>
            <a:endParaRPr lang="zh-CN" altLang="en-US"/>
          </a:p>
          <a:p>
            <a:pPr lvl="1"/>
            <a:r>
              <a:rPr lang="zh-CN" altLang="en-US"/>
              <a:t>公式</a:t>
            </a:r>
            <a:r>
              <a:rPr lang="en-US" altLang="zh-CN"/>
              <a:t>G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((X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Y)-K)=(G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(X-K))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(G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(Y-K))</a:t>
            </a:r>
            <a:r>
              <a:rPr lang="zh-CN" altLang="en-US"/>
              <a:t>即可验证框架满足分配性</a:t>
            </a:r>
            <a:endParaRPr lang="zh-CN" altLang="en-US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10.47  </a:t>
            </a:r>
            <a:r>
              <a:rPr lang="zh-CN" altLang="en-US"/>
              <a:t>常量计算框架</a:t>
            </a:r>
            <a:endParaRPr lang="zh-CN" altLang="en-US"/>
          </a:p>
        </p:txBody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r>
              <a:rPr lang="zh-CN" altLang="en-US"/>
              <a:t>单调性</a:t>
            </a:r>
            <a:endParaRPr lang="zh-CN" altLang="en-US"/>
          </a:p>
          <a:p>
            <a:pPr lvl="1"/>
            <a:r>
              <a:rPr lang="en-US" altLang="zh-CN"/>
              <a:t>nonconst∧c=nonconst  </a:t>
            </a:r>
            <a:r>
              <a:rPr lang="zh-CN" altLang="en-US"/>
              <a:t>对任意常量</a:t>
            </a:r>
            <a:r>
              <a:rPr lang="en-US" altLang="zh-CN"/>
              <a:t>c</a:t>
            </a:r>
            <a:endParaRPr lang="en-US" altLang="zh-CN"/>
          </a:p>
          <a:p>
            <a:pPr lvl="1"/>
            <a:r>
              <a:rPr lang="en-US" altLang="zh-CN"/>
              <a:t>c∧d=nonconst  </a:t>
            </a:r>
            <a:r>
              <a:rPr lang="zh-CN" altLang="en-US"/>
              <a:t>对任意常量</a:t>
            </a:r>
            <a:r>
              <a:rPr lang="en-US" altLang="zh-CN"/>
              <a:t>c</a:t>
            </a:r>
            <a:r>
              <a:rPr lang="en-US" altLang="zh-CN">
                <a:ea typeface="Arial Unicode MS" pitchFamily="34" charset="-122"/>
              </a:rPr>
              <a:t>≠</a:t>
            </a:r>
            <a:r>
              <a:rPr lang="en-US" altLang="zh-CN"/>
              <a:t>d</a:t>
            </a:r>
            <a:endParaRPr lang="en-US" altLang="zh-CN"/>
          </a:p>
          <a:p>
            <a:pPr lvl="1"/>
            <a:r>
              <a:rPr lang="en-US" altLang="zh-CN"/>
              <a:t>c∧undef=c  </a:t>
            </a:r>
            <a:r>
              <a:rPr lang="zh-CN" altLang="en-US"/>
              <a:t>对任意常量</a:t>
            </a:r>
            <a:r>
              <a:rPr lang="en-US" altLang="zh-CN"/>
              <a:t>c</a:t>
            </a:r>
            <a:endParaRPr lang="en-US" altLang="zh-CN"/>
          </a:p>
          <a:p>
            <a:pPr lvl="1"/>
            <a:r>
              <a:rPr lang="en-US" altLang="zh-CN"/>
              <a:t>nonconst∧undef=nonconst</a:t>
            </a:r>
            <a:endParaRPr lang="en-US" altLang="zh-CN"/>
          </a:p>
          <a:p>
            <a:pPr lvl="1"/>
            <a:r>
              <a:rPr lang="en-US" altLang="zh-CN"/>
              <a:t>x∧x=x  </a:t>
            </a:r>
            <a:r>
              <a:rPr lang="zh-CN" altLang="en-US"/>
              <a:t>对任意值</a:t>
            </a:r>
            <a:r>
              <a:rPr lang="en-US" altLang="zh-CN"/>
              <a:t>x</a:t>
            </a:r>
            <a:endParaRPr lang="en-US" altLang="zh-CN"/>
          </a:p>
          <a:p>
            <a:pPr lvl="1">
              <a:spcBef>
                <a:spcPct val="0"/>
              </a:spcBef>
            </a:pPr>
            <a:r>
              <a:rPr lang="en-US" altLang="zh-CN">
                <a:sym typeface="Wingdings" panose="05000000000000000000" pitchFamily="2" charset="2"/>
              </a:rPr>
              <a:t>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r</a:t>
            </a:r>
            <a:r>
              <a:rPr lang="en-US" altLang="zh-CN">
                <a:sym typeface="Wingdings" panose="05000000000000000000" pitchFamily="2" charset="2"/>
              </a:rPr>
              <a:t>(a)=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m</a:t>
            </a:r>
            <a:r>
              <a:rPr lang="en-US" altLang="zh-CN">
                <a:sym typeface="Wingdings" panose="05000000000000000000" pitchFamily="2" charset="2"/>
              </a:rPr>
              <a:t>(a)</a:t>
            </a:r>
            <a:r>
              <a:rPr lang="en-US" altLang="zh-CN"/>
              <a:t>∧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(a)</a:t>
            </a:r>
            <a:endParaRPr lang="en-US" altLang="zh-CN"/>
          </a:p>
          <a:p>
            <a:pPr lvl="1"/>
            <a:r>
              <a:rPr lang="zh-CN" altLang="en-US"/>
              <a:t>可定义</a:t>
            </a:r>
            <a:r>
              <a:rPr lang="zh-CN" altLang="en-US">
                <a:latin typeface="宋体" panose="02010600030101010101" pitchFamily="2" charset="-122"/>
              </a:rPr>
              <a:t>≤</a:t>
            </a:r>
            <a:r>
              <a:rPr lang="zh-CN" altLang="en-US"/>
              <a:t>关系</a:t>
            </a:r>
            <a:endParaRPr lang="zh-CN" altLang="en-US"/>
          </a:p>
          <a:p>
            <a:pPr lvl="2"/>
            <a:r>
              <a:rPr lang="en-US" altLang="zh-CN"/>
              <a:t>nonconst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c		</a:t>
            </a:r>
            <a:r>
              <a:rPr lang="zh-CN" altLang="en-US"/>
              <a:t>对任意常量</a:t>
            </a:r>
            <a:r>
              <a:rPr lang="en-US" altLang="zh-CN"/>
              <a:t>c</a:t>
            </a:r>
            <a:endParaRPr lang="en-US" altLang="zh-CN"/>
          </a:p>
          <a:p>
            <a:pPr lvl="2"/>
            <a:r>
              <a:rPr lang="en-US" altLang="zh-CN"/>
              <a:t>c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undef		</a:t>
            </a:r>
            <a:r>
              <a:rPr lang="zh-CN" altLang="en-US"/>
              <a:t>对任意常量</a:t>
            </a:r>
            <a:r>
              <a:rPr lang="en-US" altLang="zh-CN"/>
              <a:t>c</a:t>
            </a:r>
            <a:endParaRPr lang="en-US" altLang="zh-CN"/>
          </a:p>
          <a:p>
            <a:pPr lvl="2"/>
            <a:r>
              <a:rPr lang="en-US" altLang="zh-CN"/>
              <a:t>nonconst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undef</a:t>
            </a:r>
            <a:endParaRPr lang="en-US" altLang="zh-CN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10.47 </a:t>
            </a:r>
            <a:r>
              <a:rPr lang="zh-CN" altLang="en-US"/>
              <a:t>单调性证明（续）</a:t>
            </a:r>
            <a:endParaRPr lang="zh-CN" altLang="en-US"/>
          </a:p>
        </p:txBody>
      </p:sp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295400"/>
            <a:ext cx="7812088" cy="5562600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</a:rPr>
              <a:t>单独变量</a:t>
            </a:r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(a)</a:t>
            </a:r>
            <a:r>
              <a:rPr lang="zh-CN" altLang="en-US"/>
              <a:t>值的集合上</a:t>
            </a:r>
            <a:br>
              <a:rPr lang="zh-CN" altLang="en-US"/>
            </a:br>
            <a:r>
              <a:rPr lang="zh-CN" altLang="en-US"/>
              <a:t>的</a:t>
            </a:r>
            <a:r>
              <a:rPr lang="zh-CN" altLang="en-US">
                <a:latin typeface="宋体" panose="02010600030101010101" pitchFamily="2" charset="-122"/>
              </a:rPr>
              <a:t>≤</a:t>
            </a:r>
            <a:r>
              <a:rPr lang="zh-CN" altLang="en-US"/>
              <a:t>关系栅格图</a:t>
            </a:r>
            <a:endParaRPr lang="zh-CN" altLang="en-US"/>
          </a:p>
          <a:p>
            <a:pPr lvl="1">
              <a:lnSpc>
                <a:spcPct val="90000"/>
              </a:lnSpc>
            </a:pPr>
            <a:r>
              <a:rPr lang="en-US" altLang="zh-CN"/>
              <a:t>V</a:t>
            </a:r>
            <a:r>
              <a:rPr lang="zh-CN" altLang="en-US"/>
              <a:t>的元素可看作向量，</a:t>
            </a:r>
            <a:br>
              <a:rPr lang="zh-CN" altLang="en-US"/>
            </a:br>
            <a:r>
              <a:rPr lang="zh-CN" altLang="en-US"/>
              <a:t>每个分量对应一个变量</a:t>
            </a:r>
            <a:endParaRPr lang="zh-CN" altLang="en-US"/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>
                <a:sym typeface="Wingdings" panose="05000000000000000000" pitchFamily="2" charset="2"/>
              </a:rPr>
              <a:t></a:t>
            </a:r>
            <a:r>
              <a:rPr lang="zh-CN" altLang="en-US">
                <a:sym typeface="Wingdings" panose="05000000000000000000" pitchFamily="2" charset="2"/>
              </a:rPr>
              <a:t>对所有</a:t>
            </a:r>
            <a:r>
              <a:rPr lang="en-US" altLang="zh-CN">
                <a:sym typeface="Wingdings" panose="05000000000000000000" pitchFamily="2" charset="2"/>
              </a:rPr>
              <a:t>a</a:t>
            </a:r>
            <a:r>
              <a:rPr lang="zh-CN" altLang="en-US">
                <a:sym typeface="Wingdings" panose="05000000000000000000" pitchFamily="2" charset="2"/>
              </a:rPr>
              <a:t>，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m</a:t>
            </a:r>
            <a:r>
              <a:rPr lang="en-US" altLang="zh-CN">
                <a:sym typeface="Wingdings" panose="05000000000000000000" pitchFamily="2" charset="2"/>
              </a:rPr>
              <a:t>(a) </a:t>
            </a:r>
            <a:r>
              <a:rPr lang="en-US" altLang="zh-CN">
                <a:latin typeface="宋体" panose="02010600030101010101" pitchFamily="2" charset="-122"/>
                <a:sym typeface="Wingdings" panose="05000000000000000000" pitchFamily="2" charset="2"/>
              </a:rPr>
              <a:t>≤</a:t>
            </a:r>
            <a:r>
              <a:rPr lang="en-US" altLang="zh-CN">
                <a:sym typeface="Wingdings" panose="05000000000000000000" pitchFamily="2" charset="2"/>
              </a:rPr>
              <a:t> 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n</a:t>
            </a:r>
            <a:r>
              <a:rPr lang="en-US" altLang="zh-CN">
                <a:sym typeface="Wingdings" panose="05000000000000000000" pitchFamily="2" charset="2"/>
              </a:rPr>
              <a:t>(a)</a:t>
            </a:r>
            <a:endParaRPr lang="en-US" altLang="zh-CN"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</a:pPr>
            <a:r>
              <a:rPr lang="zh-CN" altLang="en-US">
                <a:sym typeface="Wingdings" panose="05000000000000000000" pitchFamily="2" charset="2"/>
              </a:rPr>
              <a:t>对不同语句验证：若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zh-CN" altLang="en-US">
                <a:latin typeface="Symbol" panose="05050102010706020507" pitchFamily="18" charset="2"/>
              </a:rPr>
              <a:t>，则</a:t>
            </a: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m)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n)</a:t>
            </a:r>
            <a:endParaRPr lang="en-US" altLang="zh-CN"/>
          </a:p>
          <a:p>
            <a:pPr lvl="2">
              <a:lnSpc>
                <a:spcPct val="90000"/>
              </a:lnSpc>
            </a:pPr>
            <a:r>
              <a:rPr lang="zh-CN" altLang="en-US">
                <a:latin typeface="Symbol" panose="05050102010706020507" pitchFamily="18" charset="2"/>
              </a:rPr>
              <a:t>如语句</a:t>
            </a:r>
            <a:r>
              <a:rPr lang="en-US" altLang="zh-CN"/>
              <a:t>a := b + c</a:t>
            </a:r>
            <a:r>
              <a:rPr lang="zh-CN" altLang="en-US"/>
              <a:t>，需验证：对所有</a:t>
            </a:r>
            <a:r>
              <a:rPr lang="en-US" altLang="zh-CN"/>
              <a:t>x</a:t>
            </a:r>
            <a:r>
              <a:rPr lang="zh-CN" altLang="en-US"/>
              <a:t>，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m</a:t>
            </a:r>
            <a:r>
              <a:rPr lang="en-US" altLang="zh-CN">
                <a:sym typeface="Wingdings" panose="05000000000000000000" pitchFamily="2" charset="2"/>
              </a:rPr>
              <a:t>(x)</a:t>
            </a:r>
            <a:r>
              <a:rPr lang="en-US" altLang="zh-CN">
                <a:latin typeface="宋体" panose="02010600030101010101" pitchFamily="2" charset="-122"/>
                <a:sym typeface="Wingdings" panose="05000000000000000000" pitchFamily="2" charset="2"/>
              </a:rPr>
              <a:t>≤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n</a:t>
            </a:r>
            <a:r>
              <a:rPr lang="en-US" altLang="zh-CN">
                <a:sym typeface="Wingdings" panose="05000000000000000000" pitchFamily="2" charset="2"/>
              </a:rPr>
              <a:t>(x)</a:t>
            </a:r>
            <a:r>
              <a:rPr lang="zh-CN" altLang="en-US">
                <a:sym typeface="Wingdings" panose="05000000000000000000" pitchFamily="2" charset="2"/>
              </a:rPr>
              <a:t>则</a:t>
            </a:r>
            <a:r>
              <a:rPr lang="en-US" altLang="zh-CN">
                <a:sym typeface="Wingdings" panose="05000000000000000000" pitchFamily="2" charset="2"/>
              </a:rPr>
              <a:t>[</a:t>
            </a: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m)](</a:t>
            </a:r>
            <a:r>
              <a:rPr lang="en-US" altLang="zh-CN"/>
              <a:t>a</a:t>
            </a:r>
            <a:r>
              <a:rPr lang="en-US" altLang="zh-CN">
                <a:latin typeface="Symbol" panose="05050102010706020507" pitchFamily="18" charset="2"/>
              </a:rPr>
              <a:t>)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[f(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)](a)</a:t>
            </a:r>
            <a:endParaRPr lang="en-US" altLang="zh-CN"/>
          </a:p>
          <a:p>
            <a:pPr lvl="2">
              <a:lnSpc>
                <a:spcPct val="90000"/>
              </a:lnSpc>
            </a:pPr>
            <a:r>
              <a:rPr lang="zh-CN" altLang="en-US"/>
              <a:t>需考虑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(b)</a:t>
            </a:r>
            <a:r>
              <a:rPr lang="zh-CN" altLang="en-US"/>
              <a:t>、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(c)</a:t>
            </a:r>
            <a:r>
              <a:rPr lang="zh-CN" altLang="en-US"/>
              <a:t>、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(b)</a:t>
            </a:r>
            <a:r>
              <a:rPr lang="zh-CN" altLang="en-US"/>
              <a:t>、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(c)</a:t>
            </a:r>
            <a:r>
              <a:rPr lang="zh-CN" altLang="en-US"/>
              <a:t>所有可能值，使得满足条件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m</a:t>
            </a:r>
            <a:r>
              <a:rPr lang="en-US" altLang="zh-CN">
                <a:sym typeface="Wingdings" panose="05000000000000000000" pitchFamily="2" charset="2"/>
              </a:rPr>
              <a:t>(b)</a:t>
            </a:r>
            <a:r>
              <a:rPr lang="en-US" altLang="zh-CN">
                <a:latin typeface="宋体" panose="02010600030101010101" pitchFamily="2" charset="-122"/>
                <a:sym typeface="Wingdings" panose="05000000000000000000" pitchFamily="2" charset="2"/>
              </a:rPr>
              <a:t>≤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n</a:t>
            </a:r>
            <a:r>
              <a:rPr lang="en-US" altLang="zh-CN">
                <a:sym typeface="Wingdings" panose="05000000000000000000" pitchFamily="2" charset="2"/>
              </a:rPr>
              <a:t>(b)</a:t>
            </a:r>
            <a:r>
              <a:rPr lang="zh-CN" altLang="en-US">
                <a:sym typeface="Wingdings" panose="05000000000000000000" pitchFamily="2" charset="2"/>
              </a:rPr>
              <a:t>和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m</a:t>
            </a:r>
            <a:r>
              <a:rPr lang="en-US" altLang="zh-CN">
                <a:sym typeface="Wingdings" panose="05000000000000000000" pitchFamily="2" charset="2"/>
              </a:rPr>
              <a:t>(c)</a:t>
            </a:r>
            <a:r>
              <a:rPr lang="en-US" altLang="zh-CN">
                <a:latin typeface="宋体" panose="02010600030101010101" pitchFamily="2" charset="-122"/>
                <a:sym typeface="Wingdings" panose="05000000000000000000" pitchFamily="2" charset="2"/>
              </a:rPr>
              <a:t>≤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n</a:t>
            </a:r>
            <a:r>
              <a:rPr lang="en-US" altLang="zh-CN">
                <a:sym typeface="Wingdings" panose="05000000000000000000" pitchFamily="2" charset="2"/>
              </a:rPr>
              <a:t>(c)</a:t>
            </a:r>
            <a:endParaRPr lang="en-US" altLang="zh-CN">
              <a:sym typeface="Wingdings" panose="05000000000000000000" pitchFamily="2" charset="2"/>
            </a:endParaRPr>
          </a:p>
          <a:p>
            <a:pPr lvl="2">
              <a:lnSpc>
                <a:spcPct val="90000"/>
              </a:lnSpc>
            </a:pPr>
            <a:r>
              <a:rPr lang="zh-CN" altLang="en-US">
                <a:sym typeface="Wingdings" panose="05000000000000000000" pitchFamily="2" charset="2"/>
              </a:rPr>
              <a:t>如分别取值</a:t>
            </a:r>
            <a:r>
              <a:rPr lang="en-US" altLang="zh-CN">
                <a:sym typeface="Wingdings" panose="05000000000000000000" pitchFamily="2" charset="2"/>
              </a:rPr>
              <a:t>nonconst</a:t>
            </a:r>
            <a:r>
              <a:rPr lang="zh-CN" altLang="en-US">
                <a:sym typeface="Wingdings" panose="05000000000000000000" pitchFamily="2" charset="2"/>
              </a:rPr>
              <a:t>、</a:t>
            </a:r>
            <a:r>
              <a:rPr lang="en-US" altLang="zh-CN">
                <a:sym typeface="Wingdings" panose="05000000000000000000" pitchFamily="2" charset="2"/>
              </a:rPr>
              <a:t>3</a:t>
            </a:r>
            <a:r>
              <a:rPr lang="zh-CN" altLang="en-US">
                <a:sym typeface="Wingdings" panose="05000000000000000000" pitchFamily="2" charset="2"/>
              </a:rPr>
              <a:t>、</a:t>
            </a:r>
            <a:r>
              <a:rPr lang="en-US" altLang="zh-CN">
                <a:sym typeface="Wingdings" panose="05000000000000000000" pitchFamily="2" charset="2"/>
              </a:rPr>
              <a:t>2</a:t>
            </a:r>
            <a:r>
              <a:rPr lang="zh-CN" altLang="en-US">
                <a:sym typeface="Wingdings" panose="05000000000000000000" pitchFamily="2" charset="2"/>
              </a:rPr>
              <a:t>、</a:t>
            </a:r>
            <a:r>
              <a:rPr lang="en-US" altLang="zh-CN">
                <a:sym typeface="Wingdings" panose="05000000000000000000" pitchFamily="2" charset="2"/>
              </a:rPr>
              <a:t>undef</a:t>
            </a:r>
            <a:r>
              <a:rPr lang="zh-CN" altLang="en-US">
                <a:sym typeface="Wingdings" panose="05000000000000000000" pitchFamily="2" charset="2"/>
              </a:rPr>
              <a:t>，则</a:t>
            </a:r>
            <a:r>
              <a:rPr lang="en-US" altLang="zh-CN">
                <a:sym typeface="Wingdings" panose="05000000000000000000" pitchFamily="2" charset="2"/>
              </a:rPr>
              <a:t>[</a:t>
            </a: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m)](</a:t>
            </a:r>
            <a:r>
              <a:rPr lang="en-US" altLang="zh-CN"/>
              <a:t>a</a:t>
            </a:r>
            <a:r>
              <a:rPr lang="en-US" altLang="zh-CN">
                <a:latin typeface="Symbol" panose="05050102010706020507" pitchFamily="18" charset="2"/>
              </a:rPr>
              <a:t>) </a:t>
            </a:r>
            <a:r>
              <a:rPr lang="en-US" altLang="zh-CN">
                <a:latin typeface="宋体" panose="02010600030101010101" pitchFamily="2" charset="-122"/>
              </a:rPr>
              <a:t>= </a:t>
            </a:r>
            <a:r>
              <a:rPr lang="en-US" altLang="zh-CN"/>
              <a:t>noconst</a:t>
            </a:r>
            <a:r>
              <a:rPr lang="zh-CN" altLang="en-US"/>
              <a:t>，</a:t>
            </a:r>
            <a:r>
              <a:rPr lang="en-US" altLang="zh-CN"/>
              <a:t>[f(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)](a)=undef</a:t>
            </a:r>
            <a:r>
              <a:rPr lang="zh-CN" altLang="en-US"/>
              <a:t>，验证</a:t>
            </a:r>
            <a:endParaRPr lang="zh-CN" altLang="en-US"/>
          </a:p>
          <a:p>
            <a:pPr lvl="2">
              <a:lnSpc>
                <a:spcPct val="90000"/>
              </a:lnSpc>
            </a:pPr>
            <a:r>
              <a:rPr lang="zh-CN" altLang="en-US"/>
              <a:t>其他情况和其他语句类似验证</a:t>
            </a:r>
            <a:endParaRPr lang="zh-CN" altLang="en-US"/>
          </a:p>
        </p:txBody>
      </p:sp>
      <p:pic>
        <p:nvPicPr>
          <p:cNvPr id="841732" name="Picture 4" descr="C:\Documents and Settings\Administrator\My Documents\wg\教学\编译原理\lecture\figures\10\var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371600"/>
            <a:ext cx="24003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9.5.2  </a:t>
            </a:r>
            <a:r>
              <a:rPr lang="zh-CN" altLang="en-US"/>
              <a:t>临时名字的存储分配</a:t>
            </a:r>
            <a:endParaRPr lang="zh-CN" alt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1371600"/>
          </a:xfrm>
        </p:spPr>
        <p:txBody>
          <a:bodyPr/>
          <a:lstStyle/>
          <a:p>
            <a:pPr eaLnBrk="1" hangingPunct="1"/>
            <a:r>
              <a:rPr lang="zh-CN" altLang="en-US"/>
              <a:t>两个临时名字活跃期不重叠</a:t>
            </a:r>
            <a:r>
              <a:rPr lang="zh-CN" altLang="en-US">
                <a:sym typeface="Wingdings" panose="05000000000000000000" pitchFamily="2" charset="2"/>
              </a:rPr>
              <a:t>相同地址</a:t>
            </a:r>
            <a:endParaRPr lang="zh-CN" altLang="en-US">
              <a:sym typeface="Wingdings" panose="05000000000000000000" pitchFamily="2" charset="2"/>
            </a:endParaRPr>
          </a:p>
          <a:p>
            <a:pPr eaLnBrk="1" hangingPunct="1"/>
            <a:r>
              <a:rPr lang="zh-CN" altLang="en-US">
                <a:sym typeface="Wingdings" panose="05000000000000000000" pitchFamily="2" charset="2"/>
              </a:rPr>
              <a:t>利用下次使用信息</a:t>
            </a:r>
            <a:endParaRPr lang="zh-CN" altLang="en-US"/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ltGray">
          <a:xfrm>
            <a:off x="1752600" y="2438400"/>
            <a:ext cx="3352800" cy="320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algn="l" eaLnBrk="1" hangingPunct="1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:= a * a</a:t>
            </a:r>
            <a:b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</a:b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:= a * b</a:t>
            </a:r>
            <a:b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</a:b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:= 2 * 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</a:t>
            </a:r>
            <a:b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</a:b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:= 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+ 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3</a:t>
            </a:r>
            <a:b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</a:b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:= b * b</a:t>
            </a:r>
            <a:b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</a:b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6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:= 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+ 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5</a:t>
            </a:r>
            <a:endParaRPr lang="en-US" altLang="zh-CN" sz="28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zh-CN"/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ltGray">
          <a:xfrm>
            <a:off x="5410200" y="2438400"/>
            <a:ext cx="2438400" cy="320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algn="l" eaLnBrk="1" hangingPunct="1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:= a * a</a:t>
            </a:r>
            <a:b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</a:b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:= a * b</a:t>
            </a:r>
            <a:b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</a:b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:= 2 * 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2</a:t>
            </a:r>
            <a:b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</a:b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:= 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+ 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2</a:t>
            </a:r>
            <a:b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</a:b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:= b * b</a:t>
            </a:r>
            <a:b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</a:b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:= 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+ 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2</a:t>
            </a:r>
            <a:endParaRPr lang="en-US" altLang="zh-CN" sz="28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zh-CN"/>
          </a:p>
        </p:txBody>
      </p:sp>
      <p:sp>
        <p:nvSpPr>
          <p:cNvPr id="43014" name="AutoShape 6"/>
          <p:cNvSpPr/>
          <p:nvPr/>
        </p:nvSpPr>
        <p:spPr bwMode="ltGray">
          <a:xfrm>
            <a:off x="2133600" y="4419600"/>
            <a:ext cx="152400" cy="533400"/>
          </a:xfrm>
          <a:prstGeom prst="leftBrace">
            <a:avLst>
              <a:gd name="adj1" fmla="val 29167"/>
              <a:gd name="adj2" fmla="val 50000"/>
            </a:avLst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5" name="Text Box 7"/>
          <p:cNvSpPr txBox="1">
            <a:spLocks noChangeArrowheads="1"/>
          </p:cNvSpPr>
          <p:nvPr/>
        </p:nvSpPr>
        <p:spPr bwMode="ltGray">
          <a:xfrm>
            <a:off x="1828800" y="4419600"/>
            <a:ext cx="45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5</a:t>
            </a:r>
            <a:endParaRPr lang="en-US" altLang="zh-CN" sz="2800" baseline="-2500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6" name="AutoShape 8"/>
          <p:cNvSpPr/>
          <p:nvPr/>
        </p:nvSpPr>
        <p:spPr bwMode="ltGray">
          <a:xfrm>
            <a:off x="1800225" y="4038600"/>
            <a:ext cx="180975" cy="914400"/>
          </a:xfrm>
          <a:prstGeom prst="leftBrace">
            <a:avLst>
              <a:gd name="adj1" fmla="val 42105"/>
              <a:gd name="adj2" fmla="val 50000"/>
            </a:avLst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7" name="Text Box 10"/>
          <p:cNvSpPr txBox="1">
            <a:spLocks noChangeArrowheads="1"/>
          </p:cNvSpPr>
          <p:nvPr/>
        </p:nvSpPr>
        <p:spPr bwMode="ltGray">
          <a:xfrm>
            <a:off x="1447800" y="4114800"/>
            <a:ext cx="45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4</a:t>
            </a:r>
            <a:endParaRPr lang="en-US" altLang="zh-CN" sz="2800" baseline="-2500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8" name="AutoShape 11"/>
          <p:cNvSpPr/>
          <p:nvPr/>
        </p:nvSpPr>
        <p:spPr bwMode="ltGray">
          <a:xfrm>
            <a:off x="2133600" y="3581400"/>
            <a:ext cx="152400" cy="381000"/>
          </a:xfrm>
          <a:prstGeom prst="leftBrace">
            <a:avLst>
              <a:gd name="adj1" fmla="val 20833"/>
              <a:gd name="adj2" fmla="val 50000"/>
            </a:avLst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9" name="Text Box 12"/>
          <p:cNvSpPr txBox="1">
            <a:spLocks noChangeArrowheads="1"/>
          </p:cNvSpPr>
          <p:nvPr/>
        </p:nvSpPr>
        <p:spPr bwMode="ltGray">
          <a:xfrm>
            <a:off x="1828800" y="3505200"/>
            <a:ext cx="45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3</a:t>
            </a:r>
            <a:endParaRPr lang="en-US" altLang="zh-CN" sz="2800" baseline="-2500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20" name="AutoShape 13"/>
          <p:cNvSpPr/>
          <p:nvPr/>
        </p:nvSpPr>
        <p:spPr bwMode="ltGray">
          <a:xfrm>
            <a:off x="1800225" y="2743200"/>
            <a:ext cx="257175" cy="1230313"/>
          </a:xfrm>
          <a:prstGeom prst="leftBrace">
            <a:avLst>
              <a:gd name="adj1" fmla="val 39866"/>
              <a:gd name="adj2" fmla="val 50000"/>
            </a:avLst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1" name="Text Box 14"/>
          <p:cNvSpPr txBox="1">
            <a:spLocks noChangeArrowheads="1"/>
          </p:cNvSpPr>
          <p:nvPr/>
        </p:nvSpPr>
        <p:spPr bwMode="ltGray">
          <a:xfrm>
            <a:off x="1447800" y="3048000"/>
            <a:ext cx="45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1</a:t>
            </a:r>
            <a:endParaRPr lang="en-US" altLang="zh-CN" sz="2800" baseline="-2500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22" name="AutoShape 15"/>
          <p:cNvSpPr/>
          <p:nvPr/>
        </p:nvSpPr>
        <p:spPr bwMode="ltGray">
          <a:xfrm>
            <a:off x="2133600" y="3138488"/>
            <a:ext cx="152400" cy="381000"/>
          </a:xfrm>
          <a:prstGeom prst="leftBrace">
            <a:avLst>
              <a:gd name="adj1" fmla="val 20833"/>
              <a:gd name="adj2" fmla="val 50000"/>
            </a:avLst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3" name="Text Box 16"/>
          <p:cNvSpPr txBox="1">
            <a:spLocks noChangeArrowheads="1"/>
          </p:cNvSpPr>
          <p:nvPr/>
        </p:nvSpPr>
        <p:spPr bwMode="ltGray">
          <a:xfrm>
            <a:off x="1828800" y="3062288"/>
            <a:ext cx="457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2</a:t>
            </a:r>
            <a:endParaRPr lang="en-US" altLang="zh-CN" sz="2800" baseline="-2500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10.47  </a:t>
            </a:r>
            <a:r>
              <a:rPr lang="zh-CN" altLang="en-US"/>
              <a:t>不具有分配性</a:t>
            </a:r>
            <a:endParaRPr lang="zh-CN" altLang="en-US"/>
          </a:p>
        </p:txBody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仍考虑语句</a:t>
            </a:r>
            <a:r>
              <a:rPr lang="en-US" altLang="zh-CN"/>
              <a:t>a := b+c</a:t>
            </a:r>
            <a:endParaRPr lang="en-US" altLang="zh-CN"/>
          </a:p>
          <a:p>
            <a:pPr lvl="1"/>
            <a:r>
              <a:rPr lang="zh-CN" altLang="en-US"/>
              <a:t>令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(b)=2</a:t>
            </a:r>
            <a:r>
              <a:rPr lang="zh-CN" altLang="en-US"/>
              <a:t>，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(c)=3</a:t>
            </a:r>
            <a:r>
              <a:rPr lang="zh-CN" altLang="en-US"/>
              <a:t>，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(b)=3</a:t>
            </a:r>
            <a:r>
              <a:rPr lang="zh-CN" altLang="en-US"/>
              <a:t>，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(c)=2</a:t>
            </a:r>
            <a:r>
              <a:rPr lang="zh-CN" altLang="en-US"/>
              <a:t>，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r</a:t>
            </a:r>
            <a:r>
              <a:rPr lang="en-US" altLang="zh-CN">
                <a:sym typeface="Wingdings" panose="05000000000000000000" pitchFamily="2" charset="2"/>
              </a:rPr>
              <a:t>=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m</a:t>
            </a:r>
            <a:r>
              <a:rPr lang="en-US" altLang="zh-CN"/>
              <a:t>∧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endParaRPr lang="en-US" altLang="zh-CN"/>
          </a:p>
          <a:p>
            <a:pPr lvl="1">
              <a:spcBef>
                <a:spcPct val="0"/>
              </a:spcBef>
            </a:pP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m</a:t>
            </a:r>
            <a:r>
              <a:rPr lang="en-US" altLang="zh-CN">
                <a:sym typeface="Wingdings" panose="05000000000000000000" pitchFamily="2" charset="2"/>
              </a:rPr>
              <a:t>(b)</a:t>
            </a:r>
            <a:r>
              <a:rPr lang="en-US" altLang="zh-CN"/>
              <a:t>∧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(b)=2∧3=nonconst</a:t>
            </a:r>
            <a:r>
              <a:rPr lang="zh-CN" altLang="en-US"/>
              <a:t>，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m</a:t>
            </a:r>
            <a:r>
              <a:rPr lang="en-US" altLang="zh-CN">
                <a:sym typeface="Wingdings" panose="05000000000000000000" pitchFamily="2" charset="2"/>
              </a:rPr>
              <a:t>(c)</a:t>
            </a:r>
            <a:r>
              <a:rPr lang="en-US" altLang="zh-CN"/>
              <a:t>∧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(c)=nonconst</a:t>
            </a:r>
            <a:r>
              <a:rPr lang="en-US" altLang="zh-CN">
                <a:sym typeface="Wingdings" panose="05000000000000000000" pitchFamily="2" charset="2"/>
              </a:rPr>
              <a:t>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r</a:t>
            </a:r>
            <a:r>
              <a:rPr lang="en-US" altLang="zh-CN">
                <a:sym typeface="Wingdings" panose="05000000000000000000" pitchFamily="2" charset="2"/>
              </a:rPr>
              <a:t>(b)=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r</a:t>
            </a:r>
            <a:r>
              <a:rPr lang="en-US" altLang="zh-CN">
                <a:sym typeface="Wingdings" panose="05000000000000000000" pitchFamily="2" charset="2"/>
              </a:rPr>
              <a:t>(c)=nonconst</a:t>
            </a:r>
            <a:endParaRPr lang="en-US" altLang="zh-CN"/>
          </a:p>
          <a:p>
            <a:pPr lvl="1"/>
            <a:r>
              <a:rPr lang="en-US" altLang="zh-CN">
                <a:sym typeface="Wingdings" panose="05000000000000000000" pitchFamily="2" charset="2"/>
              </a:rPr>
              <a:t> </a:t>
            </a:r>
            <a:r>
              <a:rPr lang="en-US" altLang="zh-CN"/>
              <a:t>[f(</a:t>
            </a:r>
            <a:r>
              <a:rPr lang="en-US" altLang="zh-CN">
                <a:latin typeface="Symbol" panose="05050102010706020507" pitchFamily="18" charset="2"/>
              </a:rPr>
              <a:t>r</a:t>
            </a:r>
            <a:r>
              <a:rPr lang="en-US" altLang="zh-CN"/>
              <a:t>)](a)=nonconst</a:t>
            </a:r>
            <a:endParaRPr lang="en-US" altLang="zh-CN"/>
          </a:p>
          <a:p>
            <a:pPr lvl="1"/>
            <a:r>
              <a:rPr lang="zh-CN" altLang="en-US"/>
              <a:t>由于</a:t>
            </a:r>
            <a:r>
              <a:rPr lang="en-US" altLang="zh-CN"/>
              <a:t>b=2</a:t>
            </a:r>
            <a:r>
              <a:rPr lang="zh-CN" altLang="en-US"/>
              <a:t>，</a:t>
            </a:r>
            <a:r>
              <a:rPr lang="en-US" altLang="zh-CN"/>
              <a:t>c=3</a:t>
            </a:r>
            <a:r>
              <a:rPr lang="zh-CN" altLang="en-US"/>
              <a:t>，语句将</a:t>
            </a:r>
            <a:r>
              <a:rPr lang="en-US" altLang="zh-CN"/>
              <a:t>a</a:t>
            </a:r>
            <a:r>
              <a:rPr lang="zh-CN" altLang="en-US"/>
              <a:t>赋值为</a:t>
            </a:r>
            <a:r>
              <a:rPr lang="en-US" altLang="zh-CN"/>
              <a:t>5</a:t>
            </a:r>
            <a:r>
              <a:rPr lang="zh-CN" altLang="en-US"/>
              <a:t>，因此</a:t>
            </a:r>
            <a:r>
              <a:rPr lang="en-US" altLang="zh-CN"/>
              <a:t>[f(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)](a)=5</a:t>
            </a:r>
            <a:r>
              <a:rPr lang="zh-CN" altLang="en-US"/>
              <a:t>，</a:t>
            </a:r>
            <a:r>
              <a:rPr lang="en-US" altLang="zh-CN"/>
              <a:t>[f(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)](a)=5</a:t>
            </a:r>
            <a:r>
              <a:rPr lang="en-US" altLang="zh-CN">
                <a:sym typeface="Wingdings" panose="05000000000000000000" pitchFamily="2" charset="2"/>
              </a:rPr>
              <a:t> </a:t>
            </a:r>
            <a:r>
              <a:rPr lang="en-US" altLang="zh-CN"/>
              <a:t>[f(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)∧f(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)](a)=5</a:t>
            </a:r>
            <a:endParaRPr lang="en-US" altLang="zh-CN"/>
          </a:p>
          <a:p>
            <a:pPr lvl="1"/>
            <a:r>
              <a:rPr lang="en-US" altLang="zh-CN">
                <a:latin typeface="Symbol" panose="05050102010706020507" pitchFamily="18" charset="2"/>
              </a:rPr>
              <a:t>r</a:t>
            </a:r>
            <a:r>
              <a:rPr lang="en-US" altLang="zh-CN"/>
              <a:t>(a)=[f(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∧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)](a)</a:t>
            </a:r>
            <a:r>
              <a:rPr lang="en-US" altLang="zh-CN">
                <a:ea typeface="Arial Unicode MS" pitchFamily="34" charset="-122"/>
              </a:rPr>
              <a:t>≠</a:t>
            </a:r>
            <a:r>
              <a:rPr lang="en-US" altLang="zh-CN"/>
              <a:t>[f(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)∧f(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)](a)——</a:t>
            </a:r>
            <a:r>
              <a:rPr lang="zh-CN" altLang="en-US"/>
              <a:t>不满足分配性</a:t>
            </a:r>
            <a:endParaRPr lang="zh-CN" altLang="en-US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10.11.4 </a:t>
            </a:r>
            <a:r>
              <a:rPr lang="zh-CN" altLang="en-US" sz="4000"/>
              <a:t>数据流问题的聚合路径解</a:t>
            </a:r>
            <a:endParaRPr lang="zh-CN" altLang="en-US" sz="4000"/>
          </a:p>
        </p:txBody>
      </p:sp>
      <p:sp>
        <p:nvSpPr>
          <p:cNvPr id="84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流图每个节点</a:t>
            </a:r>
            <a:r>
              <a:rPr lang="en-US" altLang="zh-CN"/>
              <a:t>B</a:t>
            </a:r>
            <a:r>
              <a:rPr lang="zh-CN" altLang="en-US"/>
              <a:t>都和</a:t>
            </a:r>
            <a:r>
              <a:rPr lang="en-US" altLang="zh-CN"/>
              <a:t>F</a:t>
            </a:r>
            <a:r>
              <a:rPr lang="zh-CN" altLang="en-US"/>
              <a:t>中一个</a:t>
            </a:r>
            <a:br>
              <a:rPr lang="zh-CN" altLang="en-US"/>
            </a:br>
            <a:r>
              <a:rPr lang="zh-CN" altLang="en-US"/>
              <a:t>转移函数</a:t>
            </a:r>
            <a:r>
              <a:rPr lang="en-US" altLang="zh-CN"/>
              <a:t>f</a:t>
            </a:r>
            <a:r>
              <a:rPr lang="en-US" altLang="zh-CN" baseline="-25000"/>
              <a:t>B</a:t>
            </a:r>
            <a:r>
              <a:rPr lang="zh-CN" altLang="en-US"/>
              <a:t>相关</a:t>
            </a:r>
            <a:endParaRPr lang="zh-CN" altLang="en-US"/>
          </a:p>
          <a:p>
            <a:pPr>
              <a:spcBef>
                <a:spcPct val="0"/>
              </a:spcBef>
            </a:pPr>
            <a:r>
              <a:rPr lang="zh-CN" altLang="en-US"/>
              <a:t>初始节点</a:t>
            </a:r>
            <a:r>
              <a:rPr lang="en-US" altLang="zh-CN"/>
              <a:t>B</a:t>
            </a:r>
            <a:r>
              <a:rPr lang="en-US" altLang="zh-CN" baseline="-25000"/>
              <a:t>0</a:t>
            </a:r>
            <a:r>
              <a:rPr lang="zh-CN" altLang="en-US"/>
              <a:t>到</a:t>
            </a:r>
            <a:r>
              <a:rPr lang="en-US" altLang="zh-CN"/>
              <a:t>B</a:t>
            </a:r>
            <a:r>
              <a:rPr lang="en-US" altLang="zh-CN" baseline="-25000"/>
              <a:t>k</a:t>
            </a:r>
            <a:r>
              <a:rPr lang="zh-CN" altLang="en-US"/>
              <a:t>的路径</a:t>
            </a:r>
            <a:br>
              <a:rPr lang="zh-CN" altLang="en-US"/>
            </a:br>
            <a:r>
              <a:rPr lang="en-US" altLang="zh-CN"/>
              <a:t>P=B</a:t>
            </a:r>
            <a:r>
              <a:rPr lang="en-US" altLang="zh-CN" baseline="-25000"/>
              <a:t>0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en-US" altLang="zh-CN"/>
              <a:t>B</a:t>
            </a:r>
            <a:r>
              <a:rPr lang="en-US" altLang="zh-CN" baseline="-25000"/>
              <a:t>1</a:t>
            </a:r>
            <a:r>
              <a:rPr lang="en-US" altLang="zh-CN">
                <a:sym typeface="Wingdings" panose="05000000000000000000" pitchFamily="2" charset="2"/>
              </a:rPr>
              <a:t>…</a:t>
            </a:r>
            <a:r>
              <a:rPr lang="en-US" altLang="zh-CN"/>
              <a:t>B</a:t>
            </a:r>
            <a:r>
              <a:rPr lang="en-US" altLang="zh-CN" baseline="-25000"/>
              <a:t>k</a:t>
            </a:r>
            <a:br>
              <a:rPr lang="en-US" altLang="zh-CN"/>
            </a:br>
            <a:r>
              <a:rPr lang="en-US" altLang="zh-CN"/>
              <a:t>P</a:t>
            </a:r>
            <a:r>
              <a:rPr lang="zh-CN" altLang="en-US"/>
              <a:t>的转移函数为</a:t>
            </a:r>
            <a:r>
              <a:rPr lang="en-US" altLang="zh-CN"/>
              <a:t>f</a:t>
            </a:r>
            <a:r>
              <a:rPr lang="en-US" altLang="zh-CN" baseline="-25000"/>
              <a:t>B0</a:t>
            </a:r>
            <a:r>
              <a:rPr lang="zh-CN" altLang="en-US"/>
              <a:t>，</a:t>
            </a:r>
            <a:r>
              <a:rPr lang="en-US" altLang="zh-CN"/>
              <a:t>f</a:t>
            </a:r>
            <a:r>
              <a:rPr lang="en-US" altLang="zh-CN" baseline="-25000"/>
              <a:t>B1</a:t>
            </a:r>
            <a:r>
              <a:rPr lang="zh-CN" altLang="en-US"/>
              <a:t>，</a:t>
            </a:r>
            <a:r>
              <a:rPr lang="en-US" altLang="zh-CN"/>
              <a:t>… f</a:t>
            </a:r>
            <a:r>
              <a:rPr lang="en-US" altLang="zh-CN" baseline="-25000"/>
              <a:t>Bk-1</a:t>
            </a:r>
            <a:r>
              <a:rPr lang="zh-CN" altLang="en-US"/>
              <a:t>的合成</a:t>
            </a:r>
            <a:endParaRPr lang="zh-CN" altLang="en-US"/>
          </a:p>
          <a:p>
            <a:r>
              <a:rPr lang="zh-CN" altLang="en-US"/>
              <a:t>则进入</a:t>
            </a:r>
            <a:r>
              <a:rPr lang="en-US" altLang="zh-CN"/>
              <a:t>B</a:t>
            </a:r>
            <a:r>
              <a:rPr lang="zh-CN" altLang="en-US"/>
              <a:t>的信息为</a:t>
            </a:r>
            <a:r>
              <a:rPr lang="en-US" altLang="zh-CN"/>
              <a:t>B</a:t>
            </a:r>
            <a:r>
              <a:rPr lang="en-US" altLang="zh-CN" baseline="-25000"/>
              <a:t>0</a:t>
            </a:r>
            <a:r>
              <a:rPr lang="zh-CN" altLang="en-US"/>
              <a:t>到</a:t>
            </a:r>
            <a:r>
              <a:rPr lang="en-US" altLang="zh-CN"/>
              <a:t>B</a:t>
            </a:r>
            <a:r>
              <a:rPr lang="zh-CN" altLang="en-US"/>
              <a:t>的所有（无环）路径</a:t>
            </a:r>
            <a:r>
              <a:rPr lang="en-US" altLang="zh-CN"/>
              <a:t>P</a:t>
            </a:r>
            <a:r>
              <a:rPr lang="zh-CN" altLang="en-US"/>
              <a:t>的转移函数的聚合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843780" name="Picture 4" descr="C:\Documents and Settings\Administrator\My Documents\wg\教学\编译原理\lecture\figures\10\mop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95400"/>
            <a:ext cx="2249488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43783" name="Object 7"/>
          <p:cNvGraphicFramePr>
            <a:graphicFrameLocks noChangeAspect="1"/>
          </p:cNvGraphicFramePr>
          <p:nvPr/>
        </p:nvGraphicFramePr>
        <p:xfrm>
          <a:off x="1752600" y="5105400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896" name="Equation" r:id="rId2" imgW="1612900" imgH="292100" progId="Equation.3">
                  <p:embed/>
                </p:oleObj>
              </mc:Choice>
              <mc:Fallback>
                <p:oleObj name="Equation" r:id="rId2" imgW="1612900" imgH="292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105400"/>
                        <a:ext cx="4572000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10.11.5  </a:t>
            </a:r>
            <a:r>
              <a:rPr lang="zh-CN" altLang="en-US"/>
              <a:t>流问题的保守解</a:t>
            </a:r>
            <a:endParaRPr lang="zh-CN" altLang="en-US"/>
          </a:p>
        </p:txBody>
      </p:sp>
      <p:sp>
        <p:nvSpPr>
          <p:cNvPr id="84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00600"/>
          </a:xfrm>
        </p:spPr>
        <p:txBody>
          <a:bodyPr/>
          <a:lstStyle/>
          <a:p>
            <a:r>
              <a:rPr lang="zh-CN" altLang="en-US"/>
              <a:t>实际求解问题，</a:t>
            </a:r>
            <a:r>
              <a:rPr lang="en-US" altLang="zh-CN"/>
              <a:t>mop</a:t>
            </a:r>
            <a:r>
              <a:rPr lang="zh-CN" altLang="en-US"/>
              <a:t>解可能不易得到，但一般总能得到</a:t>
            </a:r>
            <a:r>
              <a:rPr lang="zh-CN" altLang="en-US">
                <a:solidFill>
                  <a:schemeClr val="accent2"/>
                </a:solidFill>
                <a:ea typeface="黑体" panose="02010609060101010101" pitchFamily="49" charset="-122"/>
              </a:rPr>
              <a:t>安全解</a:t>
            </a:r>
            <a:r>
              <a:rPr lang="en-US" altLang="zh-CN"/>
              <a:t>in[B]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mop[B]</a:t>
            </a:r>
            <a:endParaRPr lang="en-US" altLang="zh-CN"/>
          </a:p>
          <a:p>
            <a:r>
              <a:rPr lang="zh-CN" altLang="en-US"/>
              <a:t>计算中，</a:t>
            </a:r>
            <a:r>
              <a:rPr lang="zh-CN" altLang="en-US">
                <a:solidFill>
                  <a:schemeClr val="accent2"/>
                </a:solidFill>
                <a:ea typeface="黑体" panose="02010609060101010101" pitchFamily="49" charset="-122"/>
              </a:rPr>
              <a:t>表观路径</a:t>
            </a:r>
            <a:r>
              <a:rPr lang="zh-CN" altLang="en-US"/>
              <a:t>（流图中路径）可以是</a:t>
            </a:r>
            <a:r>
              <a:rPr lang="zh-CN" altLang="en-US">
                <a:solidFill>
                  <a:schemeClr val="accent2"/>
                </a:solidFill>
                <a:ea typeface="黑体" panose="02010609060101010101" pitchFamily="49" charset="-122"/>
              </a:rPr>
              <a:t>真实路径</a:t>
            </a:r>
            <a:r>
              <a:rPr lang="zh-CN" altLang="en-US"/>
              <a:t>（程序执行路径）的真子集</a:t>
            </a:r>
            <a:endParaRPr lang="zh-CN" altLang="en-US"/>
          </a:p>
          <a:p>
            <a:pPr>
              <a:spcBef>
                <a:spcPct val="0"/>
              </a:spcBef>
            </a:pPr>
            <a:r>
              <a:rPr lang="zh-CN" altLang="en-US"/>
              <a:t>令</a:t>
            </a:r>
            <a:r>
              <a:rPr lang="en-US" altLang="zh-CN"/>
              <a:t>x</a:t>
            </a:r>
            <a:r>
              <a:rPr lang="zh-CN" altLang="en-US"/>
              <a:t>是真实路径</a:t>
            </a:r>
            <a:r>
              <a:rPr lang="en-US" altLang="zh-CN"/>
              <a:t>P</a:t>
            </a:r>
            <a:r>
              <a:rPr lang="zh-CN" altLang="en-US"/>
              <a:t>的</a:t>
            </a:r>
            <a:r>
              <a:rPr lang="en-US" altLang="zh-CN"/>
              <a:t>f</a:t>
            </a:r>
            <a:r>
              <a:rPr lang="en-US" altLang="zh-CN" baseline="-25000"/>
              <a:t>p</a:t>
            </a:r>
            <a:r>
              <a:rPr lang="en-US" altLang="zh-CN"/>
              <a:t>(T)</a:t>
            </a:r>
            <a:r>
              <a:rPr lang="zh-CN" altLang="en-US"/>
              <a:t>的聚合，</a:t>
            </a:r>
            <a:r>
              <a:rPr lang="en-US" altLang="zh-CN"/>
              <a:t>y</a:t>
            </a:r>
            <a:r>
              <a:rPr lang="zh-CN" altLang="en-US"/>
              <a:t>是所有其他路径</a:t>
            </a:r>
            <a:r>
              <a:rPr lang="en-US" altLang="zh-CN"/>
              <a:t>P</a:t>
            </a:r>
            <a:r>
              <a:rPr lang="zh-CN" altLang="en-US"/>
              <a:t>的</a:t>
            </a:r>
            <a:r>
              <a:rPr lang="en-US" altLang="zh-CN"/>
              <a:t>f</a:t>
            </a:r>
            <a:r>
              <a:rPr lang="en-US" altLang="zh-CN" baseline="-25000"/>
              <a:t>p</a:t>
            </a:r>
            <a:r>
              <a:rPr lang="en-US" altLang="zh-CN"/>
              <a:t>(T)</a:t>
            </a:r>
            <a:r>
              <a:rPr lang="zh-CN" altLang="en-US"/>
              <a:t>的聚合</a:t>
            </a:r>
            <a:r>
              <a:rPr lang="zh-CN" altLang="en-US">
                <a:sym typeface="Wingdings" panose="05000000000000000000" pitchFamily="2" charset="2"/>
              </a:rPr>
              <a:t></a:t>
            </a:r>
            <a:r>
              <a:rPr lang="en-US" altLang="zh-CN">
                <a:sym typeface="Wingdings" panose="05000000000000000000" pitchFamily="2" charset="2"/>
              </a:rPr>
              <a:t>mop(B)=x</a:t>
            </a:r>
            <a:r>
              <a:rPr lang="en-US" altLang="zh-CN">
                <a:latin typeface="宋体" panose="02010600030101010101" pitchFamily="2" charset="-122"/>
                <a:sym typeface="Wingdings" panose="05000000000000000000" pitchFamily="2" charset="2"/>
              </a:rPr>
              <a:t>∧</a:t>
            </a:r>
            <a:r>
              <a:rPr lang="en-US" altLang="zh-CN">
                <a:sym typeface="Wingdings" panose="05000000000000000000" pitchFamily="2" charset="2"/>
              </a:rPr>
              <a:t>y</a:t>
            </a:r>
            <a:r>
              <a:rPr lang="zh-CN" altLang="en-US">
                <a:sym typeface="Wingdings" panose="05000000000000000000" pitchFamily="2" charset="2"/>
              </a:rPr>
              <a:t>，因为</a:t>
            </a:r>
            <a:r>
              <a:rPr lang="en-US" altLang="zh-CN">
                <a:sym typeface="Wingdings" panose="05000000000000000000" pitchFamily="2" charset="2"/>
              </a:rPr>
              <a:t>(x</a:t>
            </a:r>
            <a:r>
              <a:rPr lang="en-US" altLang="zh-CN">
                <a:latin typeface="宋体" panose="02010600030101010101" pitchFamily="2" charset="-122"/>
                <a:sym typeface="Wingdings" panose="05000000000000000000" pitchFamily="2" charset="2"/>
              </a:rPr>
              <a:t>∧</a:t>
            </a:r>
            <a:r>
              <a:rPr lang="en-US" altLang="zh-CN">
                <a:sym typeface="Wingdings" panose="05000000000000000000" pitchFamily="2" charset="2"/>
              </a:rPr>
              <a:t>y)</a:t>
            </a:r>
            <a:r>
              <a:rPr lang="en-US" altLang="zh-CN">
                <a:latin typeface="宋体" panose="02010600030101010101" pitchFamily="2" charset="-122"/>
                <a:sym typeface="Wingdings" panose="05000000000000000000" pitchFamily="2" charset="2"/>
              </a:rPr>
              <a:t>∧</a:t>
            </a:r>
            <a:r>
              <a:rPr lang="en-US" altLang="zh-CN">
                <a:sym typeface="Wingdings" panose="05000000000000000000" pitchFamily="2" charset="2"/>
              </a:rPr>
              <a:t>y=x</a:t>
            </a:r>
            <a:r>
              <a:rPr lang="en-US" altLang="zh-CN">
                <a:latin typeface="宋体" panose="02010600030101010101" pitchFamily="2" charset="-122"/>
                <a:sym typeface="Wingdings" panose="05000000000000000000" pitchFamily="2" charset="2"/>
              </a:rPr>
              <a:t>∧</a:t>
            </a:r>
            <a:r>
              <a:rPr lang="en-US" altLang="zh-CN">
                <a:sym typeface="Wingdings" panose="05000000000000000000" pitchFamily="2" charset="2"/>
              </a:rPr>
              <a:t>y</a:t>
            </a:r>
            <a:r>
              <a:rPr lang="zh-CN" altLang="en-US">
                <a:sym typeface="Wingdings" panose="05000000000000000000" pitchFamily="2" charset="2"/>
              </a:rPr>
              <a:t>，有</a:t>
            </a:r>
            <a:r>
              <a:rPr lang="en-US" altLang="zh-CN">
                <a:sym typeface="Wingdings" panose="05000000000000000000" pitchFamily="2" charset="2"/>
              </a:rPr>
              <a:t>x</a:t>
            </a:r>
            <a:r>
              <a:rPr lang="en-US" altLang="zh-CN">
                <a:latin typeface="宋体" panose="02010600030101010101" pitchFamily="2" charset="-122"/>
                <a:sym typeface="Wingdings" panose="05000000000000000000" pitchFamily="2" charset="2"/>
              </a:rPr>
              <a:t>∧</a:t>
            </a:r>
            <a:r>
              <a:rPr lang="en-US" altLang="zh-CN">
                <a:sym typeface="Wingdings" panose="05000000000000000000" pitchFamily="2" charset="2"/>
              </a:rPr>
              <a:t>y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y</a:t>
            </a:r>
            <a:r>
              <a:rPr lang="zh-CN" altLang="en-US"/>
              <a:t>，即</a:t>
            </a:r>
            <a:r>
              <a:rPr lang="en-US" altLang="zh-CN"/>
              <a:t>mop</a:t>
            </a:r>
            <a:r>
              <a:rPr lang="zh-CN" altLang="en-US"/>
              <a:t>解</a:t>
            </a:r>
            <a:r>
              <a:rPr lang="zh-CN" altLang="en-US">
                <a:latin typeface="宋体" panose="02010600030101010101" pitchFamily="2" charset="-122"/>
              </a:rPr>
              <a:t>≤真实解</a:t>
            </a:r>
            <a:endParaRPr lang="zh-CN" altLang="en-US">
              <a:latin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</a:rPr>
              <a:t>这样，总可得到解≤</a:t>
            </a:r>
            <a:r>
              <a:rPr lang="en-US" altLang="zh-CN"/>
              <a:t>mop</a:t>
            </a:r>
            <a:r>
              <a:rPr lang="zh-CN" altLang="en-US">
                <a:latin typeface="宋体" panose="02010600030101010101" pitchFamily="2" charset="-122"/>
              </a:rPr>
              <a:t>解≤真实解</a:t>
            </a:r>
            <a:endParaRPr lang="zh-CN" altLang="en-US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10.11.6  </a:t>
            </a:r>
            <a:r>
              <a:rPr lang="zh-CN" altLang="en-US"/>
              <a:t>通用框架的迭代算法</a:t>
            </a:r>
            <a:endParaRPr lang="zh-CN" altLang="en-US"/>
          </a:p>
        </p:txBody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算法</a:t>
            </a:r>
            <a:r>
              <a:rPr lang="en-US" altLang="zh-CN" sz="2800"/>
              <a:t>10.18</a:t>
            </a:r>
            <a:endParaRPr lang="en-US" altLang="zh-CN" sz="28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输入：流图，值集合</a:t>
            </a:r>
            <a:r>
              <a:rPr lang="en-US" altLang="zh-CN" sz="2800"/>
              <a:t>V</a:t>
            </a:r>
            <a:r>
              <a:rPr lang="zh-CN" altLang="en-US" sz="2800"/>
              <a:t>，函数集</a:t>
            </a:r>
            <a:r>
              <a:rPr lang="en-US" altLang="zh-CN" sz="2800"/>
              <a:t>F</a:t>
            </a:r>
            <a:r>
              <a:rPr lang="zh-CN" altLang="en-US" sz="2800"/>
              <a:t>，“与”操作</a:t>
            </a:r>
            <a:r>
              <a:rPr lang="zh-CN" altLang="en-US" sz="2800">
                <a:latin typeface="宋体" panose="02010600030101010101" pitchFamily="2" charset="-122"/>
              </a:rPr>
              <a:t>∧</a:t>
            </a:r>
            <a:r>
              <a:rPr lang="zh-CN" altLang="en-US" sz="2800"/>
              <a:t>，</a:t>
            </a:r>
            <a:r>
              <a:rPr lang="en-US" altLang="zh-CN" sz="2800"/>
              <a:t>F</a:t>
            </a:r>
            <a:r>
              <a:rPr lang="zh-CN" altLang="en-US" sz="2800"/>
              <a:t>的成员对流图每个节点的赋值</a:t>
            </a:r>
            <a:endParaRPr lang="zh-CN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输出：对流图的每个节点</a:t>
            </a:r>
            <a:r>
              <a:rPr lang="en-US" altLang="zh-CN" sz="2800"/>
              <a:t>B</a:t>
            </a:r>
            <a:r>
              <a:rPr lang="zh-CN" altLang="en-US" sz="2800"/>
              <a:t>，给出</a:t>
            </a:r>
            <a:r>
              <a:rPr lang="en-US" altLang="zh-CN" sz="2800"/>
              <a:t>V</a:t>
            </a:r>
            <a:r>
              <a:rPr lang="zh-CN" altLang="en-US" sz="2800"/>
              <a:t>中的</a:t>
            </a:r>
            <a:r>
              <a:rPr lang="en-US" altLang="zh-CN" sz="2800"/>
              <a:t>in[B]</a:t>
            </a:r>
            <a:r>
              <a:rPr lang="zh-CN" altLang="en-US" sz="2800"/>
              <a:t>值</a:t>
            </a:r>
            <a:endParaRPr lang="zh-CN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方法：</a:t>
            </a:r>
            <a:endParaRPr lang="zh-CN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</a:t>
            </a:r>
            <a:r>
              <a:rPr lang="en-US" altLang="zh-CN" sz="2000" b="1"/>
              <a:t>for</a:t>
            </a:r>
            <a:r>
              <a:rPr lang="en-US" altLang="zh-CN" sz="2000"/>
              <a:t> </a:t>
            </a:r>
            <a:r>
              <a:rPr lang="zh-CN" altLang="en-US" sz="2000"/>
              <a:t>每个节点</a:t>
            </a:r>
            <a:r>
              <a:rPr lang="en-US" altLang="zh-CN" sz="2000"/>
              <a:t>B </a:t>
            </a:r>
            <a:r>
              <a:rPr lang="en-US" altLang="zh-CN" sz="2000" b="1"/>
              <a:t>do</a:t>
            </a:r>
            <a:r>
              <a:rPr lang="en-US" altLang="zh-CN" sz="2000"/>
              <a:t>	/*  </a:t>
            </a:r>
            <a:r>
              <a:rPr lang="zh-CN" altLang="en-US" sz="2000"/>
              <a:t>初始化，假设</a:t>
            </a:r>
            <a:r>
              <a:rPr lang="en-US" altLang="zh-CN" sz="2000"/>
              <a:t>in[B]=T */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	</a:t>
            </a:r>
            <a:r>
              <a:rPr lang="en-US" altLang="zh-CN" sz="2000"/>
              <a:t>out[B] := f</a:t>
            </a:r>
            <a:r>
              <a:rPr lang="en-US" altLang="zh-CN" sz="2000" baseline="-25000"/>
              <a:t>B</a:t>
            </a:r>
            <a:r>
              <a:rPr lang="en-US" altLang="zh-CN" sz="2000"/>
              <a:t>[T];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（</a:t>
            </a:r>
            <a:r>
              <a:rPr lang="en-US" altLang="zh-CN" sz="2000"/>
              <a:t>3</a:t>
            </a:r>
            <a:r>
              <a:rPr lang="zh-CN" altLang="en-US" sz="2000"/>
              <a:t>）</a:t>
            </a:r>
            <a:r>
              <a:rPr lang="en-US" altLang="zh-CN" sz="2000" b="1"/>
              <a:t>while</a:t>
            </a:r>
            <a:r>
              <a:rPr lang="en-US" altLang="zh-CN" sz="2000"/>
              <a:t> out</a:t>
            </a:r>
            <a:r>
              <a:rPr lang="zh-CN" altLang="en-US" sz="2000"/>
              <a:t>发生变化 </a:t>
            </a:r>
            <a:r>
              <a:rPr lang="en-US" altLang="zh-CN" sz="2000" b="1"/>
              <a:t>do</a:t>
            </a:r>
            <a:endParaRPr lang="en-US" altLang="zh-CN" sz="2000" b="1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（</a:t>
            </a:r>
            <a:r>
              <a:rPr lang="en-US" altLang="zh-CN" sz="2000"/>
              <a:t>4</a:t>
            </a:r>
            <a:r>
              <a:rPr lang="zh-CN" altLang="en-US" sz="2000"/>
              <a:t>）	</a:t>
            </a:r>
            <a:r>
              <a:rPr lang="en-US" altLang="zh-CN" sz="2000" b="1"/>
              <a:t>for</a:t>
            </a:r>
            <a:r>
              <a:rPr lang="en-US" altLang="zh-CN" sz="2000"/>
              <a:t> </a:t>
            </a:r>
            <a:r>
              <a:rPr lang="zh-CN" altLang="en-US" sz="2000"/>
              <a:t>每个块</a:t>
            </a:r>
            <a:r>
              <a:rPr lang="en-US" altLang="zh-CN" sz="2000"/>
              <a:t>B</a:t>
            </a:r>
            <a:r>
              <a:rPr lang="zh-CN" altLang="en-US" sz="2000"/>
              <a:t>（按深度优先顺序） </a:t>
            </a:r>
            <a:r>
              <a:rPr lang="en-US" altLang="zh-CN" sz="2000" b="1"/>
              <a:t>do</a:t>
            </a:r>
            <a:r>
              <a:rPr lang="en-US" altLang="zh-CN" sz="2000"/>
              <a:t> </a:t>
            </a:r>
            <a:r>
              <a:rPr lang="en-US" altLang="zh-CN" sz="2000" b="1"/>
              <a:t>begin</a:t>
            </a:r>
            <a:endParaRPr lang="en-US" altLang="zh-CN" sz="2000" b="1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（</a:t>
            </a:r>
            <a:r>
              <a:rPr lang="en-US" altLang="zh-CN" sz="2000"/>
              <a:t>5</a:t>
            </a:r>
            <a:r>
              <a:rPr lang="zh-CN" altLang="en-US" sz="2000"/>
              <a:t>）		</a:t>
            </a:r>
            <a:br>
              <a:rPr lang="zh-CN" altLang="en-US" sz="2000"/>
            </a:br>
            <a:r>
              <a:rPr lang="zh-CN" altLang="en-US" sz="2000"/>
              <a:t>		</a:t>
            </a:r>
            <a:r>
              <a:rPr lang="en-US" altLang="zh-CN" sz="2000"/>
              <a:t>/*  </a:t>
            </a:r>
            <a:r>
              <a:rPr lang="zh-CN" altLang="en-US" sz="2000"/>
              <a:t>在上面，空间的与是</a:t>
            </a:r>
            <a:r>
              <a:rPr lang="en-US" altLang="zh-CN" sz="2000"/>
              <a:t>T  */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（</a:t>
            </a:r>
            <a:r>
              <a:rPr lang="en-US" altLang="zh-CN" sz="2000"/>
              <a:t>6</a:t>
            </a:r>
            <a:r>
              <a:rPr lang="zh-CN" altLang="en-US" sz="2000"/>
              <a:t>）		</a:t>
            </a:r>
            <a:r>
              <a:rPr lang="en-US" altLang="zh-CN" sz="2000"/>
              <a:t>out[B] := f</a:t>
            </a:r>
            <a:r>
              <a:rPr lang="en-US" altLang="zh-CN" sz="2000" baseline="-25000"/>
              <a:t>B</a:t>
            </a:r>
            <a:r>
              <a:rPr lang="en-US" altLang="zh-CN" sz="2000"/>
              <a:t>(in[B]);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		</a:t>
            </a:r>
            <a:r>
              <a:rPr lang="en-US" altLang="zh-CN" sz="2000" b="1"/>
              <a:t>end</a:t>
            </a:r>
            <a:endParaRPr lang="en-US" altLang="zh-CN" sz="2000" b="1"/>
          </a:p>
        </p:txBody>
      </p:sp>
      <p:graphicFrame>
        <p:nvGraphicFramePr>
          <p:cNvPr id="845828" name="Object 4"/>
          <p:cNvGraphicFramePr>
            <a:graphicFrameLocks noChangeAspect="1"/>
          </p:cNvGraphicFramePr>
          <p:nvPr/>
        </p:nvGraphicFramePr>
        <p:xfrm>
          <a:off x="3048000" y="4759325"/>
          <a:ext cx="211296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941" name="Equation" r:id="rId1" imgW="1397000" imgH="279400" progId="Equation.3">
                  <p:embed/>
                </p:oleObj>
              </mc:Choice>
              <mc:Fallback>
                <p:oleObj name="Equation" r:id="rId1" imgW="1397000" imgH="279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759325"/>
                        <a:ext cx="2112963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10.11.17 </a:t>
            </a:r>
            <a:r>
              <a:rPr lang="zh-CN" altLang="en-US"/>
              <a:t>一个数据流分析工具</a:t>
            </a:r>
            <a:endParaRPr lang="zh-CN" altLang="en-US"/>
          </a:p>
        </p:txBody>
      </p:sp>
      <p:sp>
        <p:nvSpPr>
          <p:cNvPr id="846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609600" indent="-609600"/>
            <a:r>
              <a:rPr lang="zh-CN" altLang="en-US" sz="2800"/>
              <a:t>算法</a:t>
            </a:r>
            <a:r>
              <a:rPr lang="en-US" altLang="zh-CN" sz="2800"/>
              <a:t>10.18</a:t>
            </a:r>
            <a:r>
              <a:rPr lang="zh-CN" altLang="en-US" sz="2800"/>
              <a:t>依赖下面子程序</a:t>
            </a:r>
            <a:endParaRPr lang="zh-CN" altLang="en-US" sz="2800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 sz="2400"/>
              <a:t>将</a:t>
            </a:r>
            <a:r>
              <a:rPr lang="en-US" altLang="zh-CN" sz="2400"/>
              <a:t>f</a:t>
            </a:r>
            <a:r>
              <a:rPr lang="en-US" altLang="zh-CN" sz="2400" baseline="-25000"/>
              <a:t>B</a:t>
            </a:r>
            <a:r>
              <a:rPr lang="zh-CN" altLang="en-US" sz="2400"/>
              <a:t>应用与</a:t>
            </a:r>
            <a:r>
              <a:rPr lang="en-US" altLang="zh-CN" sz="2400"/>
              <a:t>V</a:t>
            </a:r>
            <a:r>
              <a:rPr lang="zh-CN" altLang="en-US" sz="2400"/>
              <a:t>中一给定值（行</a:t>
            </a:r>
            <a:r>
              <a:rPr lang="en-US" altLang="zh-CN" sz="2400"/>
              <a:t>2</a:t>
            </a:r>
            <a:r>
              <a:rPr lang="zh-CN" altLang="en-US" sz="2400"/>
              <a:t>、</a:t>
            </a:r>
            <a:r>
              <a:rPr lang="en-US" altLang="zh-CN" sz="2400"/>
              <a:t>6</a:t>
            </a:r>
            <a:r>
              <a:rPr lang="zh-CN" altLang="en-US" sz="2400"/>
              <a:t>）</a:t>
            </a:r>
            <a:endParaRPr lang="zh-CN" altLang="en-US" sz="2400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 sz="2400"/>
              <a:t>将“与”操作应用到</a:t>
            </a:r>
            <a:r>
              <a:rPr lang="en-US" altLang="zh-CN" sz="2400"/>
              <a:t>V</a:t>
            </a:r>
            <a:r>
              <a:rPr lang="zh-CN" altLang="en-US" sz="2400"/>
              <a:t>中两个值（行</a:t>
            </a:r>
            <a:r>
              <a:rPr lang="en-US" altLang="zh-CN" sz="2400"/>
              <a:t>5</a:t>
            </a:r>
            <a:r>
              <a:rPr lang="zh-CN" altLang="en-US" sz="2400"/>
              <a:t>）</a:t>
            </a:r>
            <a:endParaRPr lang="zh-CN" altLang="en-US" sz="2400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 sz="2400"/>
              <a:t>判定两个值是否相等（</a:t>
            </a:r>
            <a:r>
              <a:rPr lang="en-US" altLang="zh-CN" sz="2400"/>
              <a:t>out</a:t>
            </a:r>
            <a:r>
              <a:rPr lang="zh-CN" altLang="en-US" sz="2400"/>
              <a:t>值变化的判断）</a:t>
            </a:r>
            <a:endParaRPr lang="zh-CN" altLang="en-US" sz="2400"/>
          </a:p>
          <a:p>
            <a:pPr marL="609600" indent="-609600"/>
            <a:r>
              <a:rPr lang="zh-CN" altLang="en-US" sz="2800"/>
              <a:t>例</a:t>
            </a:r>
            <a:r>
              <a:rPr lang="en-US" altLang="zh-CN" sz="2800"/>
              <a:t>10.48  </a:t>
            </a:r>
            <a:r>
              <a:rPr lang="zh-CN" altLang="en-US" sz="2800"/>
              <a:t>到达定义</a:t>
            </a:r>
            <a:endParaRPr lang="zh-CN" altLang="en-US" sz="2800"/>
          </a:p>
          <a:p>
            <a:pPr marL="990600" lvl="1" indent="-533400"/>
            <a:r>
              <a:rPr lang="zh-CN" altLang="en-US" sz="2400"/>
              <a:t>为每条语句分配</a:t>
            </a:r>
            <a:r>
              <a:rPr lang="en-US" altLang="zh-CN" sz="2400"/>
              <a:t>1</a:t>
            </a:r>
            <a:r>
              <a:rPr lang="zh-CN" altLang="en-US" sz="2400"/>
              <a:t>～</a:t>
            </a:r>
            <a:r>
              <a:rPr lang="en-US" altLang="zh-CN" sz="2400"/>
              <a:t>m</a:t>
            </a:r>
            <a:r>
              <a:rPr lang="zh-CN" altLang="en-US" sz="2400"/>
              <a:t>间的惟一整数值标识</a:t>
            </a:r>
            <a:endParaRPr lang="zh-CN" altLang="en-US" sz="2400"/>
          </a:p>
          <a:p>
            <a:pPr marL="990600" lvl="1" indent="-533400"/>
            <a:r>
              <a:rPr lang="en-US" altLang="zh-CN" sz="2400"/>
              <a:t>V</a:t>
            </a:r>
            <a:r>
              <a:rPr lang="zh-CN" altLang="en-US" sz="2400"/>
              <a:t>：长度为</a:t>
            </a:r>
            <a:r>
              <a:rPr lang="en-US" altLang="zh-CN" sz="2400"/>
              <a:t>m</a:t>
            </a:r>
            <a:r>
              <a:rPr lang="zh-CN" altLang="en-US" sz="2400"/>
              <a:t>的位向量</a:t>
            </a:r>
            <a:endParaRPr lang="zh-CN" altLang="en-US" sz="2400"/>
          </a:p>
          <a:p>
            <a:pPr marL="990600" lvl="1" indent="-533400"/>
            <a:r>
              <a:rPr lang="en-US" altLang="zh-CN" sz="2400"/>
              <a:t>F</a:t>
            </a:r>
            <a:r>
              <a:rPr lang="zh-CN" altLang="en-US" sz="2400"/>
              <a:t>：位向量对（</a:t>
            </a:r>
            <a:r>
              <a:rPr lang="en-US" altLang="zh-CN" sz="2400"/>
              <a:t>kill</a:t>
            </a:r>
            <a:r>
              <a:rPr lang="zh-CN" altLang="en-US" sz="2400"/>
              <a:t>和</a:t>
            </a:r>
            <a:r>
              <a:rPr lang="en-US" altLang="zh-CN" sz="2400"/>
              <a:t>gen</a:t>
            </a:r>
            <a:r>
              <a:rPr lang="zh-CN" altLang="en-US" sz="2400"/>
              <a:t>集合）</a:t>
            </a:r>
            <a:endParaRPr lang="zh-CN" altLang="en-US" sz="2400"/>
          </a:p>
          <a:p>
            <a:pPr marL="990600" lvl="1" indent="-533400">
              <a:spcBef>
                <a:spcPct val="0"/>
              </a:spcBef>
            </a:pPr>
            <a:r>
              <a:rPr lang="zh-CN" altLang="en-US" sz="2400"/>
              <a:t>给定每个块的语句及位向量位置与语句的关联</a:t>
            </a:r>
            <a:r>
              <a:rPr lang="zh-CN" altLang="en-US" sz="2400">
                <a:sym typeface="Wingdings" panose="05000000000000000000" pitchFamily="2" charset="2"/>
              </a:rPr>
              <a:t></a:t>
            </a:r>
            <a:r>
              <a:rPr lang="en-US" altLang="zh-CN" sz="2400">
                <a:sym typeface="Wingdings" panose="05000000000000000000" pitchFamily="2" charset="2"/>
              </a:rPr>
              <a:t>gen</a:t>
            </a:r>
            <a:r>
              <a:rPr lang="zh-CN" altLang="en-US" sz="2400">
                <a:sym typeface="Wingdings" panose="05000000000000000000" pitchFamily="2" charset="2"/>
              </a:rPr>
              <a:t>和</a:t>
            </a:r>
            <a:r>
              <a:rPr lang="en-US" altLang="zh-CN" sz="2400">
                <a:sym typeface="Wingdings" panose="05000000000000000000" pitchFamily="2" charset="2"/>
              </a:rPr>
              <a:t>kill</a:t>
            </a:r>
            <a:r>
              <a:rPr lang="zh-CN" altLang="en-US" sz="2400">
                <a:sym typeface="Wingdings" panose="05000000000000000000" pitchFamily="2" charset="2"/>
              </a:rPr>
              <a:t>的构造程序、计算“与”的程序、位向量相等比较、</a:t>
            </a:r>
            <a:r>
              <a:rPr lang="en-US" altLang="zh-CN" sz="2400">
                <a:sym typeface="Wingdings" panose="05000000000000000000" pitchFamily="2" charset="2"/>
              </a:rPr>
              <a:t>gen</a:t>
            </a:r>
            <a:r>
              <a:rPr lang="zh-CN" altLang="en-US" sz="2400">
                <a:sym typeface="Wingdings" panose="05000000000000000000" pitchFamily="2" charset="2"/>
              </a:rPr>
              <a:t>和</a:t>
            </a:r>
            <a:r>
              <a:rPr lang="en-US" altLang="zh-CN" sz="2400">
                <a:sym typeface="Wingdings" panose="05000000000000000000" pitchFamily="2" charset="2"/>
              </a:rPr>
              <a:t>kill</a:t>
            </a:r>
            <a:r>
              <a:rPr lang="zh-CN" altLang="en-US" sz="2400">
                <a:sym typeface="Wingdings" panose="05000000000000000000" pitchFamily="2" charset="2"/>
              </a:rPr>
              <a:t>应用到位向量非常直接</a:t>
            </a:r>
            <a:endParaRPr lang="zh-CN" altLang="en-US" sz="2400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10.11.8  </a:t>
            </a:r>
            <a:r>
              <a:rPr lang="zh-CN" altLang="en-US"/>
              <a:t>算法</a:t>
            </a:r>
            <a:r>
              <a:rPr lang="en-US" altLang="zh-CN"/>
              <a:t>10.18</a:t>
            </a:r>
            <a:r>
              <a:rPr lang="zh-CN" altLang="en-US"/>
              <a:t>的性质</a:t>
            </a:r>
            <a:endParaRPr lang="zh-CN" altLang="en-US"/>
          </a:p>
        </p:txBody>
      </p:sp>
      <p:sp>
        <p:nvSpPr>
          <p:cNvPr id="847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r>
              <a:rPr lang="zh-CN" altLang="en-US"/>
              <a:t>如果框架单调且收敛，</a:t>
            </a:r>
            <a:r>
              <a:rPr lang="en-US" altLang="zh-CN"/>
              <a:t>in[B]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mop(B)</a:t>
            </a:r>
            <a:endParaRPr lang="en-US" altLang="zh-CN"/>
          </a:p>
          <a:p>
            <a:pPr lvl="1"/>
            <a:r>
              <a:rPr lang="zh-CN" altLang="en-US"/>
              <a:t>通过归纳证明，如果</a:t>
            </a:r>
            <a:r>
              <a:rPr lang="en-US" altLang="zh-CN"/>
              <a:t>P</a:t>
            </a:r>
            <a:r>
              <a:rPr lang="en-US" altLang="zh-CN" baseline="-25000"/>
              <a:t>i</a:t>
            </a:r>
            <a:r>
              <a:rPr lang="zh-CN" altLang="en-US"/>
              <a:t>的路径是</a:t>
            </a:r>
            <a:r>
              <a:rPr lang="en-US" altLang="zh-CN"/>
              <a:t>B</a:t>
            </a:r>
            <a:r>
              <a:rPr lang="en-US" altLang="zh-CN" baseline="-25000"/>
              <a:t>0</a:t>
            </a:r>
            <a:r>
              <a:rPr lang="en-US" altLang="zh-CN"/>
              <a:t>, …, B</a:t>
            </a:r>
            <a:r>
              <a:rPr lang="en-US" altLang="zh-CN" baseline="-25000"/>
              <a:t>i</a:t>
            </a:r>
            <a:r>
              <a:rPr lang="zh-CN" altLang="en-US"/>
              <a:t>，则</a:t>
            </a:r>
            <a:r>
              <a:rPr lang="en-US" altLang="zh-CN"/>
              <a:t>i</a:t>
            </a:r>
            <a:r>
              <a:rPr lang="zh-CN" altLang="en-US"/>
              <a:t>次迭代后，</a:t>
            </a:r>
            <a:r>
              <a:rPr lang="en-US" altLang="zh-CN"/>
              <a:t>in[B</a:t>
            </a:r>
            <a:r>
              <a:rPr lang="en-US" altLang="zh-CN" baseline="-25000"/>
              <a:t>i</a:t>
            </a:r>
            <a:r>
              <a:rPr lang="en-US" altLang="zh-CN"/>
              <a:t>]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f</a:t>
            </a:r>
            <a:r>
              <a:rPr lang="en-US" altLang="zh-CN" baseline="-25000"/>
              <a:t>pi</a:t>
            </a:r>
            <a:r>
              <a:rPr lang="en-US" altLang="zh-CN"/>
              <a:t>(T)</a:t>
            </a:r>
            <a:endParaRPr lang="en-US" altLang="zh-CN"/>
          </a:p>
          <a:p>
            <a:pPr lvl="1">
              <a:spcBef>
                <a:spcPct val="0"/>
              </a:spcBef>
            </a:pPr>
            <a:r>
              <a:rPr lang="en-US" altLang="zh-CN">
                <a:sym typeface="Wingdings" panose="05000000000000000000" pitchFamily="2" charset="2"/>
              </a:rPr>
              <a:t></a:t>
            </a:r>
            <a:r>
              <a:rPr lang="zh-CN" altLang="en-US">
                <a:sym typeface="Wingdings" panose="05000000000000000000" pitchFamily="2" charset="2"/>
              </a:rPr>
              <a:t>若算法收敛，在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en-US" altLang="zh-CN" baseline="-25000">
                <a:sym typeface="Wingdings" panose="05000000000000000000" pitchFamily="2" charset="2"/>
              </a:rPr>
              <a:t>0</a:t>
            </a:r>
            <a:r>
              <a:rPr lang="zh-CN" altLang="en-US">
                <a:sym typeface="Wingdings" panose="05000000000000000000" pitchFamily="2" charset="2"/>
              </a:rPr>
              <a:t>到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zh-CN" altLang="en-US">
                <a:sym typeface="Wingdings" panose="05000000000000000000" pitchFamily="2" charset="2"/>
              </a:rPr>
              <a:t>的每条路径上都有</a:t>
            </a:r>
            <a:r>
              <a:rPr lang="en-US" altLang="zh-CN">
                <a:sym typeface="Wingdings" panose="05000000000000000000" pitchFamily="2" charset="2"/>
              </a:rPr>
              <a:t>in[B]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f</a:t>
            </a:r>
            <a:r>
              <a:rPr lang="en-US" altLang="zh-CN" baseline="-25000"/>
              <a:t>p</a:t>
            </a:r>
            <a:r>
              <a:rPr lang="en-US" altLang="zh-CN"/>
              <a:t>(T)</a:t>
            </a:r>
            <a:endParaRPr lang="en-US" altLang="zh-CN"/>
          </a:p>
          <a:p>
            <a:pPr lvl="1"/>
            <a:r>
              <a:rPr lang="zh-CN" altLang="en-US"/>
              <a:t>而若</a:t>
            </a:r>
            <a:r>
              <a:rPr lang="en-US" altLang="zh-CN"/>
              <a:t>x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y</a:t>
            </a:r>
            <a:r>
              <a:rPr lang="zh-CN" altLang="en-US"/>
              <a:t>且</a:t>
            </a:r>
            <a:r>
              <a:rPr lang="en-US" altLang="zh-CN"/>
              <a:t>x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z</a:t>
            </a:r>
            <a:r>
              <a:rPr lang="zh-CN" altLang="en-US"/>
              <a:t>则</a:t>
            </a:r>
            <a:r>
              <a:rPr lang="en-US" altLang="zh-CN"/>
              <a:t>x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y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/>
              <a:t>z</a:t>
            </a:r>
            <a:r>
              <a:rPr lang="en-US" altLang="zh-CN">
                <a:sym typeface="Wingdings" panose="05000000000000000000" pitchFamily="2" charset="2"/>
              </a:rPr>
              <a:t> </a:t>
            </a:r>
            <a:r>
              <a:rPr lang="en-US" altLang="zh-CN"/>
              <a:t>in[B]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mop(B)</a:t>
            </a:r>
            <a:endParaRPr lang="en-US" altLang="zh-CN"/>
          </a:p>
          <a:p>
            <a:r>
              <a:rPr lang="zh-CN" altLang="en-US"/>
              <a:t>若框架是分配的，算法会收敛到</a:t>
            </a:r>
            <a:r>
              <a:rPr lang="en-US" altLang="zh-CN"/>
              <a:t>mop</a:t>
            </a:r>
            <a:r>
              <a:rPr lang="zh-CN" altLang="en-US"/>
              <a:t>解</a:t>
            </a:r>
            <a:endParaRPr lang="zh-CN" altLang="en-US"/>
          </a:p>
          <a:p>
            <a:pPr lvl="1"/>
            <a:r>
              <a:rPr lang="zh-CN" altLang="en-US"/>
              <a:t>证明在算法运行时，</a:t>
            </a:r>
            <a:r>
              <a:rPr lang="en-US" altLang="zh-CN"/>
              <a:t>in[B]</a:t>
            </a:r>
            <a:r>
              <a:rPr lang="zh-CN" altLang="en-US"/>
              <a:t>和</a:t>
            </a:r>
            <a:r>
              <a:rPr lang="en-US" altLang="zh-CN"/>
              <a:t>out[B]</a:t>
            </a:r>
            <a:r>
              <a:rPr lang="zh-CN" altLang="en-US"/>
              <a:t>分布等于到达</a:t>
            </a:r>
            <a:r>
              <a:rPr lang="en-US" altLang="zh-CN"/>
              <a:t>B</a:t>
            </a:r>
            <a:r>
              <a:rPr lang="zh-CN" altLang="en-US"/>
              <a:t>的起始点和结束点的路径集合</a:t>
            </a:r>
            <a:r>
              <a:rPr lang="en-US" altLang="zh-CN"/>
              <a:t>P</a:t>
            </a:r>
            <a:r>
              <a:rPr lang="zh-CN" altLang="en-US"/>
              <a:t>的</a:t>
            </a:r>
            <a:r>
              <a:rPr lang="en-US" altLang="zh-CN"/>
              <a:t>f</a:t>
            </a:r>
            <a:r>
              <a:rPr lang="en-US" altLang="zh-CN" baseline="-25000"/>
              <a:t>p</a:t>
            </a:r>
            <a:r>
              <a:rPr lang="en-US" altLang="zh-CN"/>
              <a:t>(T)</a:t>
            </a:r>
            <a:r>
              <a:rPr lang="zh-CN" altLang="en-US"/>
              <a:t>的“与”</a:t>
            </a:r>
            <a:endParaRPr lang="zh-CN" altLang="en-US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10.49  </a:t>
            </a:r>
            <a:r>
              <a:rPr lang="zh-CN" altLang="en-US"/>
              <a:t>单调但非分配的情况</a:t>
            </a:r>
            <a:endParaRPr lang="zh-CN" altLang="en-US"/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4191000"/>
            <a:ext cx="7772400" cy="2362200"/>
          </a:xfrm>
        </p:spPr>
        <p:txBody>
          <a:bodyPr/>
          <a:lstStyle/>
          <a:p>
            <a:r>
              <a:rPr lang="zh-CN" altLang="en-US"/>
              <a:t>虽然</a:t>
            </a:r>
            <a:r>
              <a:rPr lang="en-US" altLang="zh-CN"/>
              <a:t>a</a:t>
            </a:r>
            <a:r>
              <a:rPr lang="zh-CN" altLang="en-US"/>
              <a:t>总被赋值</a:t>
            </a:r>
            <a:r>
              <a:rPr lang="en-US" altLang="zh-CN"/>
              <a:t>5</a:t>
            </a:r>
            <a:r>
              <a:rPr lang="zh-CN" altLang="en-US"/>
              <a:t>，但仍认为它是</a:t>
            </a:r>
            <a:r>
              <a:rPr lang="en-US" altLang="zh-CN"/>
              <a:t>nonconst</a:t>
            </a:r>
            <a:endParaRPr lang="en-US" altLang="zh-CN"/>
          </a:p>
          <a:p>
            <a:pPr>
              <a:spcBef>
                <a:spcPct val="0"/>
              </a:spcBef>
            </a:pPr>
            <a:r>
              <a:rPr lang="zh-CN" altLang="en-US"/>
              <a:t>问题原因：非分配性框架，会把一些甚至不是表观路径的看作真实路径，如</a:t>
            </a:r>
            <a:r>
              <a:rPr lang="en-US" altLang="zh-CN"/>
              <a:t>B</a:t>
            </a:r>
            <a:r>
              <a:rPr lang="en-US" altLang="zh-CN" baseline="-25000"/>
              <a:t>0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en-US" altLang="zh-CN"/>
              <a:t>B</a:t>
            </a:r>
            <a:r>
              <a:rPr lang="en-US" altLang="zh-CN" baseline="-25000"/>
              <a:t>1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en-US" altLang="zh-CN"/>
              <a:t>B</a:t>
            </a:r>
            <a:r>
              <a:rPr lang="en-US" altLang="zh-CN" baseline="-25000"/>
              <a:t>4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en-US" altLang="zh-CN"/>
              <a:t>B</a:t>
            </a:r>
            <a:r>
              <a:rPr lang="en-US" altLang="zh-CN" baseline="-25000"/>
              <a:t>5</a:t>
            </a:r>
            <a:r>
              <a:rPr lang="zh-CN" altLang="en-US"/>
              <a:t>和</a:t>
            </a:r>
            <a:r>
              <a:rPr lang="en-US" altLang="zh-CN"/>
              <a:t>B</a:t>
            </a:r>
            <a:r>
              <a:rPr lang="en-US" altLang="zh-CN" baseline="-25000"/>
              <a:t>0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en-US" altLang="zh-CN"/>
              <a:t>B</a:t>
            </a:r>
            <a:r>
              <a:rPr lang="en-US" altLang="zh-CN" baseline="-25000"/>
              <a:t>3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en-US" altLang="zh-CN"/>
              <a:t>B</a:t>
            </a:r>
            <a:r>
              <a:rPr lang="en-US" altLang="zh-CN" baseline="-25000"/>
              <a:t>2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en-US" altLang="zh-CN"/>
              <a:t>B</a:t>
            </a:r>
            <a:r>
              <a:rPr lang="en-US" altLang="zh-CN" baseline="-25000"/>
              <a:t>5</a:t>
            </a:r>
            <a:endParaRPr lang="en-US" altLang="zh-CN" baseline="-25000"/>
          </a:p>
        </p:txBody>
      </p:sp>
      <p:sp>
        <p:nvSpPr>
          <p:cNvPr id="848900" name="Text Box 4"/>
          <p:cNvSpPr txBox="1">
            <a:spLocks noChangeArrowheads="1"/>
          </p:cNvSpPr>
          <p:nvPr/>
        </p:nvSpPr>
        <p:spPr bwMode="ltGray">
          <a:xfrm>
            <a:off x="3781425" y="1447800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endParaRPr lang="zh-CN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8901" name="Text Box 5"/>
          <p:cNvSpPr txBox="1">
            <a:spLocks noChangeArrowheads="1"/>
          </p:cNvSpPr>
          <p:nvPr/>
        </p:nvSpPr>
        <p:spPr bwMode="ltGray">
          <a:xfrm>
            <a:off x="4856163" y="14478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0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8902" name="Text Box 6"/>
          <p:cNvSpPr txBox="1">
            <a:spLocks noChangeArrowheads="1"/>
          </p:cNvSpPr>
          <p:nvPr/>
        </p:nvSpPr>
        <p:spPr bwMode="ltGray">
          <a:xfrm>
            <a:off x="1752600" y="2024063"/>
            <a:ext cx="1600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b :=2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8903" name="Text Box 7"/>
          <p:cNvSpPr txBox="1">
            <a:spLocks noChangeArrowheads="1"/>
          </p:cNvSpPr>
          <p:nvPr/>
        </p:nvSpPr>
        <p:spPr bwMode="ltGray">
          <a:xfrm>
            <a:off x="7162800" y="2100263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8906" name="Text Box 10"/>
          <p:cNvSpPr txBox="1">
            <a:spLocks noChangeArrowheads="1"/>
          </p:cNvSpPr>
          <p:nvPr/>
        </p:nvSpPr>
        <p:spPr bwMode="ltGray">
          <a:xfrm>
            <a:off x="3789363" y="3443288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a := b + c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8907" name="Text Box 11"/>
          <p:cNvSpPr txBox="1">
            <a:spLocks noChangeArrowheads="1"/>
          </p:cNvSpPr>
          <p:nvPr/>
        </p:nvSpPr>
        <p:spPr bwMode="ltGray">
          <a:xfrm>
            <a:off x="4864100" y="3443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8908" name="Text Box 12"/>
          <p:cNvSpPr txBox="1">
            <a:spLocks noChangeArrowheads="1"/>
          </p:cNvSpPr>
          <p:nvPr/>
        </p:nvSpPr>
        <p:spPr bwMode="ltGray">
          <a:xfrm>
            <a:off x="5562600" y="2024063"/>
            <a:ext cx="15240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b := 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8909" name="Text Box 13"/>
          <p:cNvSpPr txBox="1">
            <a:spLocks noChangeArrowheads="1"/>
          </p:cNvSpPr>
          <p:nvPr/>
        </p:nvSpPr>
        <p:spPr bwMode="ltGray">
          <a:xfrm>
            <a:off x="1143000" y="2057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8910" name="Line 14"/>
          <p:cNvSpPr>
            <a:spLocks noChangeShapeType="1"/>
          </p:cNvSpPr>
          <p:nvPr/>
        </p:nvSpPr>
        <p:spPr bwMode="ltGray">
          <a:xfrm>
            <a:off x="4876800" y="1752600"/>
            <a:ext cx="1447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8911" name="Line 15"/>
          <p:cNvSpPr>
            <a:spLocks noChangeShapeType="1"/>
          </p:cNvSpPr>
          <p:nvPr/>
        </p:nvSpPr>
        <p:spPr bwMode="ltGray">
          <a:xfrm flipH="1">
            <a:off x="4648200" y="2971800"/>
            <a:ext cx="1676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8913" name="Line 17"/>
          <p:cNvSpPr>
            <a:spLocks noChangeShapeType="1"/>
          </p:cNvSpPr>
          <p:nvPr/>
        </p:nvSpPr>
        <p:spPr bwMode="ltGray">
          <a:xfrm flipH="1">
            <a:off x="2438400" y="1752600"/>
            <a:ext cx="1371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8914" name="Line 18"/>
          <p:cNvSpPr>
            <a:spLocks noChangeShapeType="1"/>
          </p:cNvSpPr>
          <p:nvPr/>
        </p:nvSpPr>
        <p:spPr bwMode="ltGray">
          <a:xfrm>
            <a:off x="2514600" y="2971800"/>
            <a:ext cx="1676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8917" name="Text Box 21"/>
          <p:cNvSpPr txBox="1">
            <a:spLocks noChangeArrowheads="1"/>
          </p:cNvSpPr>
          <p:nvPr/>
        </p:nvSpPr>
        <p:spPr bwMode="ltGray">
          <a:xfrm>
            <a:off x="1752600" y="2657475"/>
            <a:ext cx="1600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c := 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8918" name="Text Box 22"/>
          <p:cNvSpPr txBox="1">
            <a:spLocks noChangeArrowheads="1"/>
          </p:cNvSpPr>
          <p:nvPr/>
        </p:nvSpPr>
        <p:spPr bwMode="ltGray">
          <a:xfrm>
            <a:off x="5562600" y="2657475"/>
            <a:ext cx="15240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c := 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8919" name="Line 23"/>
          <p:cNvSpPr>
            <a:spLocks noChangeShapeType="1"/>
          </p:cNvSpPr>
          <p:nvPr/>
        </p:nvSpPr>
        <p:spPr bwMode="ltGray">
          <a:xfrm>
            <a:off x="2514600" y="2362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8920" name="Line 24"/>
          <p:cNvSpPr>
            <a:spLocks noChangeShapeType="1"/>
          </p:cNvSpPr>
          <p:nvPr/>
        </p:nvSpPr>
        <p:spPr bwMode="ltGray">
          <a:xfrm>
            <a:off x="6324600" y="2362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8921" name="Text Box 25"/>
          <p:cNvSpPr txBox="1">
            <a:spLocks noChangeArrowheads="1"/>
          </p:cNvSpPr>
          <p:nvPr/>
        </p:nvSpPr>
        <p:spPr bwMode="ltGray">
          <a:xfrm>
            <a:off x="7162800" y="2681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8922" name="Text Box 26"/>
          <p:cNvSpPr txBox="1">
            <a:spLocks noChangeArrowheads="1"/>
          </p:cNvSpPr>
          <p:nvPr/>
        </p:nvSpPr>
        <p:spPr bwMode="ltGray">
          <a:xfrm>
            <a:off x="1143000" y="2638425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8923" name="Text Box 27"/>
          <p:cNvSpPr txBox="1">
            <a:spLocks noChangeArrowheads="1"/>
          </p:cNvSpPr>
          <p:nvPr/>
        </p:nvSpPr>
        <p:spPr bwMode="ltGray">
          <a:xfrm>
            <a:off x="3505200" y="2635250"/>
            <a:ext cx="1676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Symbol" panose="05050102010706020507" pitchFamily="18" charset="2"/>
              </a:rPr>
              <a:t>r</a:t>
            </a:r>
            <a:r>
              <a:rPr lang="en-US" altLang="zh-CN" sz="2000" baseline="0">
                <a:latin typeface="Times New Roman" panose="02020603050405020304" pitchFamily="18" charset="0"/>
              </a:rPr>
              <a:t>(b)=</a:t>
            </a:r>
            <a:r>
              <a:rPr lang="en-US" altLang="zh-CN" sz="2000" baseline="0">
                <a:latin typeface="Symbol" panose="05050102010706020507" pitchFamily="18" charset="2"/>
              </a:rPr>
              <a:t>r</a:t>
            </a:r>
            <a:r>
              <a:rPr lang="en-US" altLang="zh-CN" sz="2000" baseline="0">
                <a:latin typeface="Times New Roman" panose="02020603050405020304" pitchFamily="18" charset="0"/>
              </a:rPr>
              <a:t>(c)</a:t>
            </a:r>
            <a:br>
              <a:rPr lang="en-US" altLang="zh-CN" sz="2000" baseline="0">
                <a:latin typeface="Times New Roman" panose="02020603050405020304" pitchFamily="18" charset="0"/>
              </a:rPr>
            </a:br>
            <a:r>
              <a:rPr lang="en-US" altLang="zh-CN" sz="2000" baseline="0">
                <a:latin typeface="Times New Roman" panose="02020603050405020304" pitchFamily="18" charset="0"/>
              </a:rPr>
              <a:t>=nonconst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8924" name="Text Box 28"/>
          <p:cNvSpPr txBox="1">
            <a:spLocks noChangeArrowheads="1"/>
          </p:cNvSpPr>
          <p:nvPr/>
        </p:nvSpPr>
        <p:spPr bwMode="ltGray">
          <a:xfrm>
            <a:off x="3581400" y="3810000"/>
            <a:ext cx="1676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Symbol" panose="05050102010706020507" pitchFamily="18" charset="2"/>
              </a:rPr>
              <a:t>s</a:t>
            </a:r>
            <a:r>
              <a:rPr lang="en-US" altLang="zh-CN" sz="2000" baseline="0">
                <a:latin typeface="Times New Roman" panose="02020603050405020304" pitchFamily="18" charset="0"/>
              </a:rPr>
              <a:t>(a)=nonconst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10.11.9  </a:t>
            </a:r>
            <a:r>
              <a:rPr lang="zh-CN" altLang="en-US"/>
              <a:t>算法</a:t>
            </a:r>
            <a:r>
              <a:rPr lang="en-US" altLang="zh-CN"/>
              <a:t>10.18</a:t>
            </a:r>
            <a:r>
              <a:rPr lang="zh-CN" altLang="en-US"/>
              <a:t>的收敛性</a:t>
            </a:r>
            <a:endParaRPr lang="zh-CN" altLang="en-US"/>
          </a:p>
        </p:txBody>
      </p:sp>
      <p:sp>
        <p:nvSpPr>
          <p:cNvPr id="84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无环情况收敛得</a:t>
            </a:r>
            <a:r>
              <a:rPr lang="en-US" altLang="zh-CN"/>
              <a:t>mop</a:t>
            </a:r>
            <a:r>
              <a:rPr lang="zh-CN" altLang="en-US"/>
              <a:t>解，迭代次数</a:t>
            </a:r>
            <a:r>
              <a:rPr lang="en-US" altLang="zh-CN"/>
              <a:t>——</a:t>
            </a:r>
            <a:r>
              <a:rPr lang="zh-CN" altLang="en-US"/>
              <a:t>流图深度＋</a:t>
            </a:r>
            <a:r>
              <a:rPr lang="en-US" altLang="zh-CN"/>
              <a:t>2</a:t>
            </a:r>
            <a:endParaRPr lang="en-US" altLang="zh-CN"/>
          </a:p>
          <a:p>
            <a:r>
              <a:rPr lang="zh-CN" altLang="en-US"/>
              <a:t>常量计算需考虑环路</a:t>
            </a:r>
            <a:endParaRPr lang="zh-CN" altLang="en-US"/>
          </a:p>
          <a:p>
            <a:pPr lvl="1">
              <a:spcBef>
                <a:spcPct val="0"/>
              </a:spcBef>
            </a:pPr>
            <a:r>
              <a:rPr lang="zh-CN" altLang="en-US"/>
              <a:t>首先，易证对任意单调框架</a:t>
            </a:r>
            <a:br>
              <a:rPr lang="zh-CN" altLang="en-US"/>
            </a:br>
            <a:r>
              <a:rPr lang="zh-CN" altLang="en-US"/>
              <a:t>和任意块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in[B]</a:t>
            </a:r>
            <a:r>
              <a:rPr lang="zh-CN" altLang="en-US"/>
              <a:t>和</a:t>
            </a:r>
            <a:r>
              <a:rPr lang="en-US" altLang="zh-CN"/>
              <a:t>out[B]</a:t>
            </a:r>
            <a:br>
              <a:rPr lang="en-US" altLang="zh-CN"/>
            </a:br>
            <a:r>
              <a:rPr lang="zh-CN" altLang="en-US"/>
              <a:t>不增，即新值</a:t>
            </a:r>
            <a:r>
              <a:rPr lang="zh-CN" altLang="en-US">
                <a:latin typeface="宋体" panose="02010600030101010101" pitchFamily="2" charset="-122"/>
              </a:rPr>
              <a:t>≤</a:t>
            </a:r>
            <a:r>
              <a:rPr lang="zh-CN" altLang="en-US"/>
              <a:t>旧值，且只能下降两次</a:t>
            </a:r>
            <a:r>
              <a:rPr lang="en-US" altLang="zh-CN"/>
              <a:t>——undef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zh-CN" altLang="en-US">
                <a:sym typeface="Wingdings" panose="05000000000000000000" pitchFamily="2" charset="2"/>
              </a:rPr>
              <a:t>常量</a:t>
            </a:r>
            <a:r>
              <a:rPr lang="en-US" altLang="zh-CN">
                <a:sym typeface="Wingdings" panose="05000000000000000000" pitchFamily="2" charset="2"/>
              </a:rPr>
              <a:t>nonconst</a:t>
            </a:r>
            <a:endParaRPr lang="en-US" altLang="zh-CN">
              <a:sym typeface="Wingdings" panose="05000000000000000000" pitchFamily="2" charset="2"/>
            </a:endParaRPr>
          </a:p>
          <a:p>
            <a:pPr lvl="1"/>
            <a:r>
              <a:rPr lang="zh-CN" altLang="en-US">
                <a:sym typeface="Wingdings" panose="05000000000000000000" pitchFamily="2" charset="2"/>
              </a:rPr>
              <a:t>设有</a:t>
            </a:r>
            <a:r>
              <a:rPr lang="en-US" altLang="zh-CN">
                <a:sym typeface="Wingdings" panose="05000000000000000000" pitchFamily="2" charset="2"/>
              </a:rPr>
              <a:t>n</a:t>
            </a:r>
            <a:r>
              <a:rPr lang="zh-CN" altLang="en-US">
                <a:sym typeface="Wingdings" panose="05000000000000000000" pitchFamily="2" charset="2"/>
              </a:rPr>
              <a:t>个节点和</a:t>
            </a:r>
            <a:r>
              <a:rPr lang="en-US" altLang="zh-CN">
                <a:sym typeface="Wingdings" panose="05000000000000000000" pitchFamily="2" charset="2"/>
              </a:rPr>
              <a:t>v</a:t>
            </a:r>
            <a:r>
              <a:rPr lang="zh-CN" altLang="en-US">
                <a:sym typeface="Wingdings" panose="05000000000000000000" pitchFamily="2" charset="2"/>
              </a:rPr>
              <a:t>个变量，至多</a:t>
            </a:r>
            <a:r>
              <a:rPr lang="en-US" altLang="zh-CN">
                <a:sym typeface="Wingdings" panose="05000000000000000000" pitchFamily="2" charset="2"/>
              </a:rPr>
              <a:t>2nv</a:t>
            </a:r>
            <a:r>
              <a:rPr lang="zh-CN" altLang="en-US">
                <a:sym typeface="Wingdings" panose="05000000000000000000" pitchFamily="2" charset="2"/>
              </a:rPr>
              <a:t>次迭代，算法即可收敛</a:t>
            </a:r>
            <a:endParaRPr lang="zh-CN" altLang="en-US"/>
          </a:p>
        </p:txBody>
      </p:sp>
      <p:sp>
        <p:nvSpPr>
          <p:cNvPr id="849924" name="Text Box 4"/>
          <p:cNvSpPr txBox="1">
            <a:spLocks noChangeArrowheads="1"/>
          </p:cNvSpPr>
          <p:nvPr/>
        </p:nvSpPr>
        <p:spPr bwMode="ltGray">
          <a:xfrm>
            <a:off x="8305800" y="2133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9925" name="Text Box 5"/>
          <p:cNvSpPr txBox="1">
            <a:spLocks noChangeArrowheads="1"/>
          </p:cNvSpPr>
          <p:nvPr/>
        </p:nvSpPr>
        <p:spPr bwMode="ltGray">
          <a:xfrm>
            <a:off x="6705600" y="3376613"/>
            <a:ext cx="15240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endParaRPr lang="zh-CN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9926" name="Text Box 6"/>
          <p:cNvSpPr txBox="1">
            <a:spLocks noChangeArrowheads="1"/>
          </p:cNvSpPr>
          <p:nvPr/>
        </p:nvSpPr>
        <p:spPr bwMode="ltGray">
          <a:xfrm>
            <a:off x="8305800" y="353853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9927" name="Text Box 7"/>
          <p:cNvSpPr txBox="1">
            <a:spLocks noChangeArrowheads="1"/>
          </p:cNvSpPr>
          <p:nvPr/>
        </p:nvSpPr>
        <p:spPr bwMode="ltGray">
          <a:xfrm>
            <a:off x="6705600" y="2057400"/>
            <a:ext cx="15240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x := 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9928" name="Line 8"/>
          <p:cNvSpPr>
            <a:spLocks noChangeShapeType="1"/>
          </p:cNvSpPr>
          <p:nvPr/>
        </p:nvSpPr>
        <p:spPr bwMode="ltGray">
          <a:xfrm flipH="1">
            <a:off x="7467600" y="300513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9929" name="Text Box 9"/>
          <p:cNvSpPr txBox="1">
            <a:spLocks noChangeArrowheads="1"/>
          </p:cNvSpPr>
          <p:nvPr/>
        </p:nvSpPr>
        <p:spPr bwMode="ltGray">
          <a:xfrm>
            <a:off x="6705600" y="2690813"/>
            <a:ext cx="15240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x := x + 1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9930" name="Line 10"/>
          <p:cNvSpPr>
            <a:spLocks noChangeShapeType="1"/>
          </p:cNvSpPr>
          <p:nvPr/>
        </p:nvSpPr>
        <p:spPr bwMode="ltGray">
          <a:xfrm>
            <a:off x="7467600" y="239553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9931" name="Text Box 11"/>
          <p:cNvSpPr txBox="1">
            <a:spLocks noChangeArrowheads="1"/>
          </p:cNvSpPr>
          <p:nvPr/>
        </p:nvSpPr>
        <p:spPr bwMode="ltGray">
          <a:xfrm>
            <a:off x="8305800" y="2714625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9932" name="Freeform 12"/>
          <p:cNvSpPr/>
          <p:nvPr/>
        </p:nvSpPr>
        <p:spPr bwMode="ltGray">
          <a:xfrm>
            <a:off x="6100763" y="2511425"/>
            <a:ext cx="652462" cy="733425"/>
          </a:xfrm>
          <a:custGeom>
            <a:avLst/>
            <a:gdLst>
              <a:gd name="T0" fmla="*/ 411 w 411"/>
              <a:gd name="T1" fmla="*/ 332 h 462"/>
              <a:gd name="T2" fmla="*/ 224 w 411"/>
              <a:gd name="T3" fmla="*/ 447 h 462"/>
              <a:gd name="T4" fmla="*/ 3 w 411"/>
              <a:gd name="T5" fmla="*/ 243 h 462"/>
              <a:gd name="T6" fmla="*/ 207 w 411"/>
              <a:gd name="T7" fmla="*/ 22 h 462"/>
              <a:gd name="T8" fmla="*/ 366 w 411"/>
              <a:gd name="T9" fmla="*/ 111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1" h="462">
                <a:moveTo>
                  <a:pt x="411" y="332"/>
                </a:moveTo>
                <a:cubicBezTo>
                  <a:pt x="380" y="351"/>
                  <a:pt x="292" y="462"/>
                  <a:pt x="224" y="447"/>
                </a:cubicBezTo>
                <a:cubicBezTo>
                  <a:pt x="156" y="432"/>
                  <a:pt x="6" y="314"/>
                  <a:pt x="3" y="243"/>
                </a:cubicBezTo>
                <a:cubicBezTo>
                  <a:pt x="0" y="172"/>
                  <a:pt x="147" y="44"/>
                  <a:pt x="207" y="22"/>
                </a:cubicBezTo>
                <a:cubicBezTo>
                  <a:pt x="267" y="0"/>
                  <a:pt x="333" y="93"/>
                  <a:pt x="366" y="111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10.11.10  </a:t>
            </a:r>
            <a:r>
              <a:rPr lang="zh-CN" altLang="en-US"/>
              <a:t>初始化的修正</a:t>
            </a:r>
            <a:endParaRPr lang="zh-CN" altLang="en-US"/>
          </a:p>
        </p:txBody>
      </p:sp>
      <p:sp>
        <p:nvSpPr>
          <p:cNvPr id="85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某些问题，算法</a:t>
            </a:r>
            <a:r>
              <a:rPr lang="en-US" altLang="zh-CN"/>
              <a:t>10.18</a:t>
            </a:r>
            <a:r>
              <a:rPr lang="zh-CN" altLang="en-US"/>
              <a:t>的解与直观解不同</a:t>
            </a:r>
            <a:endParaRPr lang="zh-CN" altLang="en-US"/>
          </a:p>
          <a:p>
            <a:r>
              <a:rPr lang="zh-CN" altLang="en-US"/>
              <a:t>可用表达式问题</a:t>
            </a:r>
            <a:endParaRPr lang="zh-CN" altLang="en-US"/>
          </a:p>
          <a:p>
            <a:pPr lvl="1"/>
            <a:r>
              <a:rPr lang="zh-CN" altLang="en-US">
                <a:latin typeface="宋体" panose="02010600030101010101" pitchFamily="2" charset="-122"/>
              </a:rPr>
              <a:t>∧</a:t>
            </a:r>
            <a:r>
              <a:rPr lang="zh-CN" altLang="en-US"/>
              <a:t>是交操作，因此</a:t>
            </a:r>
            <a:r>
              <a:rPr lang="en-US" altLang="zh-CN"/>
              <a:t>T</a:t>
            </a:r>
            <a:r>
              <a:rPr lang="zh-CN" altLang="en-US"/>
              <a:t>必须是所有表达式集合</a:t>
            </a:r>
            <a:endParaRPr lang="zh-CN" altLang="en-US"/>
          </a:p>
          <a:p>
            <a:pPr lvl="1">
              <a:spcBef>
                <a:spcPct val="0"/>
              </a:spcBef>
            </a:pPr>
            <a:r>
              <a:rPr lang="zh-CN" altLang="en-US"/>
              <a:t>初始化，对所有块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in[B]=T</a:t>
            </a:r>
            <a:r>
              <a:rPr lang="en-US" altLang="zh-CN">
                <a:sym typeface="Wingdings" panose="05000000000000000000" pitchFamily="2" charset="2"/>
              </a:rPr>
              <a:t>mop</a:t>
            </a:r>
            <a:r>
              <a:rPr lang="zh-CN" altLang="en-US">
                <a:sym typeface="Wingdings" panose="05000000000000000000" pitchFamily="2" charset="2"/>
              </a:rPr>
              <a:t>解结果：初始节点表达式可用，错误</a:t>
            </a:r>
            <a:endParaRPr lang="zh-CN" altLang="en-US">
              <a:sym typeface="Wingdings" panose="05000000000000000000" pitchFamily="2" charset="2"/>
            </a:endParaRPr>
          </a:p>
          <a:p>
            <a:pPr lvl="1"/>
            <a:r>
              <a:rPr lang="zh-CN" altLang="en-US">
                <a:sym typeface="Wingdings" panose="05000000000000000000" pitchFamily="2" charset="2"/>
              </a:rPr>
              <a:t>原因：存在初始节点到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zh-CN" altLang="en-US">
                <a:sym typeface="Wingdings" panose="05000000000000000000" pitchFamily="2" charset="2"/>
              </a:rPr>
              <a:t>的路径，表达式</a:t>
            </a:r>
            <a:r>
              <a:rPr lang="en-US" altLang="zh-CN">
                <a:sym typeface="Wingdings" panose="05000000000000000000" pitchFamily="2" charset="2"/>
              </a:rPr>
              <a:t>x+y</a:t>
            </a:r>
            <a:r>
              <a:rPr lang="zh-CN" altLang="en-US">
                <a:sym typeface="Wingdings" panose="05000000000000000000" pitchFamily="2" charset="2"/>
              </a:rPr>
              <a:t>既不产生也不注销，对此算法</a:t>
            </a:r>
            <a:r>
              <a:rPr lang="en-US" altLang="zh-CN">
                <a:sym typeface="Wingdings" panose="05000000000000000000" pitchFamily="2" charset="2"/>
              </a:rPr>
              <a:t>10.18</a:t>
            </a:r>
            <a:r>
              <a:rPr lang="zh-CN" altLang="en-US">
                <a:sym typeface="Wingdings" panose="05000000000000000000" pitchFamily="2" charset="2"/>
              </a:rPr>
              <a:t>认为</a:t>
            </a:r>
            <a:r>
              <a:rPr lang="en-US" altLang="zh-CN">
                <a:sym typeface="Wingdings" panose="05000000000000000000" pitchFamily="2" charset="2"/>
              </a:rPr>
              <a:t>x+y</a:t>
            </a:r>
            <a:r>
              <a:rPr lang="zh-CN" altLang="en-US">
                <a:sym typeface="Wingdings" panose="05000000000000000000" pitchFamily="2" charset="2"/>
              </a:rPr>
              <a:t>可用，而实际不可用</a:t>
            </a:r>
            <a:endParaRPr lang="zh-CN" altLang="en-US">
              <a:sym typeface="Wingdings" panose="05000000000000000000" pitchFamily="2" charset="2"/>
            </a:endParaRPr>
          </a:p>
          <a:p>
            <a:pPr lvl="1"/>
            <a:r>
              <a:rPr lang="zh-CN" altLang="en-US">
                <a:sym typeface="Wingdings" panose="05000000000000000000" pitchFamily="2" charset="2"/>
              </a:rPr>
              <a:t>解决方法：初始化</a:t>
            </a:r>
            <a:r>
              <a:rPr lang="en-US" altLang="zh-CN">
                <a:sym typeface="Wingdings" panose="05000000000000000000" pitchFamily="2" charset="2"/>
              </a:rPr>
              <a:t>in[B</a:t>
            </a:r>
            <a:r>
              <a:rPr lang="en-US" altLang="zh-CN" baseline="-25000">
                <a:sym typeface="Wingdings" panose="05000000000000000000" pitchFamily="2" charset="2"/>
              </a:rPr>
              <a:t>0</a:t>
            </a:r>
            <a:r>
              <a:rPr lang="en-US" altLang="zh-CN">
                <a:sym typeface="Wingdings" panose="05000000000000000000" pitchFamily="2" charset="2"/>
              </a:rPr>
              <a:t>]=</a:t>
            </a:r>
            <a:r>
              <a:rPr lang="zh-CN" altLang="en-US">
                <a:sym typeface="Wingdings" panose="05000000000000000000" pitchFamily="2" charset="2"/>
              </a:rPr>
              <a:t>空集</a:t>
            </a:r>
            <a:endParaRPr lang="zh-CN" altLang="en-US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10.12  </a:t>
            </a:r>
            <a:r>
              <a:rPr lang="zh-CN" altLang="en-US"/>
              <a:t>类型估计</a:t>
            </a:r>
            <a:endParaRPr lang="zh-CN" altLang="en-US"/>
          </a:p>
        </p:txBody>
      </p:sp>
      <p:sp>
        <p:nvSpPr>
          <p:cNvPr id="85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53000"/>
          </a:xfrm>
        </p:spPr>
        <p:txBody>
          <a:bodyPr/>
          <a:lstStyle/>
          <a:p>
            <a:r>
              <a:rPr lang="en-US" altLang="zh-CN"/>
              <a:t>APL</a:t>
            </a:r>
            <a:r>
              <a:rPr lang="zh-CN" altLang="en-US"/>
              <a:t>、</a:t>
            </a:r>
            <a:r>
              <a:rPr lang="en-US" altLang="zh-CN"/>
              <a:t>SETL</a:t>
            </a:r>
            <a:r>
              <a:rPr lang="zh-CN" altLang="en-US"/>
              <a:t>、</a:t>
            </a:r>
            <a:r>
              <a:rPr lang="en-US" altLang="zh-CN"/>
              <a:t>Lisp</a:t>
            </a:r>
            <a:r>
              <a:rPr lang="zh-CN" altLang="en-US"/>
              <a:t>：不需要声明变量类型，允许变量在不同时间保存不同类型的值</a:t>
            </a:r>
            <a:r>
              <a:rPr lang="en-US" altLang="zh-CN"/>
              <a:t>——</a:t>
            </a:r>
            <a:r>
              <a:rPr lang="zh-CN" altLang="en-US"/>
              <a:t>需推断变量类型</a:t>
            </a:r>
            <a:endParaRPr lang="zh-CN" altLang="en-US"/>
          </a:p>
          <a:p>
            <a:r>
              <a:rPr lang="zh-CN" altLang="en-US"/>
              <a:t>可能与到达定义计算有些相象</a:t>
            </a:r>
            <a:endParaRPr lang="zh-CN" altLang="en-US"/>
          </a:p>
          <a:p>
            <a:pPr lvl="1"/>
            <a:r>
              <a:rPr lang="zh-CN" altLang="en-US"/>
              <a:t>不同路径可能类型集合取并集</a:t>
            </a:r>
            <a:endParaRPr lang="zh-CN" altLang="en-US"/>
          </a:p>
          <a:p>
            <a:pPr lvl="1"/>
            <a:r>
              <a:rPr lang="zh-CN" altLang="en-US"/>
              <a:t>控制穿过一条语句，基于语句内容判定类型</a:t>
            </a:r>
            <a:endParaRPr lang="zh-CN" altLang="en-US"/>
          </a:p>
          <a:p>
            <a:r>
              <a:rPr lang="zh-CN" altLang="en-US"/>
              <a:t>问题</a:t>
            </a:r>
            <a:endParaRPr lang="zh-CN" altLang="en-US"/>
          </a:p>
          <a:p>
            <a:pPr lvl="1"/>
            <a:r>
              <a:rPr lang="zh-CN" altLang="en-US"/>
              <a:t>所有可能类型集合可能是无穷的</a:t>
            </a:r>
            <a:endParaRPr lang="zh-CN" altLang="en-US"/>
          </a:p>
          <a:p>
            <a:pPr lvl="1"/>
            <a:r>
              <a:rPr lang="zh-CN" altLang="en-US"/>
              <a:t>既需要前向信息传播，又需要后向信息传播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10.1</a:t>
            </a:r>
            <a:endParaRPr lang="en-US" altLang="zh-CN"/>
          </a:p>
        </p:txBody>
      </p:sp>
      <p:sp>
        <p:nvSpPr>
          <p:cNvPr id="683013" name="Text Box 5"/>
          <p:cNvSpPr txBox="1">
            <a:spLocks noChangeArrowheads="1"/>
          </p:cNvSpPr>
          <p:nvPr/>
        </p:nvSpPr>
        <p:spPr bwMode="ltGray">
          <a:xfrm>
            <a:off x="1524000" y="1447800"/>
            <a:ext cx="1676400" cy="1169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 := m – 1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j := n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n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v := a[t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3014" name="Text Box 6"/>
          <p:cNvSpPr txBox="1">
            <a:spLocks noChangeArrowheads="1"/>
          </p:cNvSpPr>
          <p:nvPr/>
        </p:nvSpPr>
        <p:spPr bwMode="ltGray">
          <a:xfrm>
            <a:off x="5181600" y="1447800"/>
            <a:ext cx="2133600" cy="1169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 := i + 1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 &lt; v 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3016" name="Text Box 8"/>
          <p:cNvSpPr txBox="1">
            <a:spLocks noChangeArrowheads="1"/>
          </p:cNvSpPr>
          <p:nvPr/>
        </p:nvSpPr>
        <p:spPr bwMode="ltGray">
          <a:xfrm>
            <a:off x="5181600" y="3048000"/>
            <a:ext cx="2133600" cy="1169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j := j - 1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j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r>
              <a:rPr lang="en-US" altLang="zh-CN" sz="2000" baseline="0">
                <a:latin typeface="Times New Roman" panose="02020603050405020304" pitchFamily="18" charset="0"/>
              </a:rPr>
              <a:t> &gt; v goto 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3017" name="Text Box 9"/>
          <p:cNvSpPr txBox="1">
            <a:spLocks noChangeArrowheads="1"/>
          </p:cNvSpPr>
          <p:nvPr/>
        </p:nvSpPr>
        <p:spPr bwMode="ltGray">
          <a:xfrm>
            <a:off x="1447800" y="3048000"/>
            <a:ext cx="213360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i &gt;= j goto 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3018" name="Text Box 10"/>
          <p:cNvSpPr txBox="1">
            <a:spLocks noChangeArrowheads="1"/>
          </p:cNvSpPr>
          <p:nvPr/>
        </p:nvSpPr>
        <p:spPr bwMode="ltGray">
          <a:xfrm>
            <a:off x="533400" y="3962400"/>
            <a:ext cx="1752600" cy="2543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x := a[t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7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8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j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9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8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7</a:t>
            </a:r>
            <a:r>
              <a:rPr lang="en-US" altLang="zh-CN" sz="2000" baseline="0">
                <a:latin typeface="Times New Roman" panose="02020603050405020304" pitchFamily="18" charset="0"/>
              </a:rPr>
              <a:t>] := t</a:t>
            </a:r>
            <a:r>
              <a:rPr lang="en-US" altLang="zh-CN" sz="2000">
                <a:latin typeface="Times New Roman" panose="02020603050405020304" pitchFamily="18" charset="0"/>
              </a:rPr>
              <a:t>9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10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*j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10</a:t>
            </a:r>
            <a:r>
              <a:rPr lang="en-US" altLang="zh-CN" sz="2000" baseline="0">
                <a:latin typeface="Times New Roman" panose="02020603050405020304" pitchFamily="18" charset="0"/>
              </a:rPr>
              <a:t>] := x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3019" name="Text Box 11"/>
          <p:cNvSpPr txBox="1">
            <a:spLocks noChangeArrowheads="1"/>
          </p:cNvSpPr>
          <p:nvPr/>
        </p:nvSpPr>
        <p:spPr bwMode="ltGray">
          <a:xfrm>
            <a:off x="2590800" y="3962400"/>
            <a:ext cx="1752600" cy="2268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11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x := a[t</a:t>
            </a:r>
            <a:r>
              <a:rPr lang="en-US" altLang="zh-CN" sz="2000">
                <a:latin typeface="Times New Roman" panose="02020603050405020304" pitchFamily="18" charset="0"/>
              </a:rPr>
              <a:t>11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12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13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n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14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13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12</a:t>
            </a:r>
            <a:r>
              <a:rPr lang="en-US" altLang="zh-CN" sz="2000" baseline="0">
                <a:latin typeface="Times New Roman" panose="02020603050405020304" pitchFamily="18" charset="0"/>
              </a:rPr>
              <a:t>] := t</a:t>
            </a:r>
            <a:r>
              <a:rPr lang="en-US" altLang="zh-CN" sz="2000">
                <a:latin typeface="Times New Roman" panose="02020603050405020304" pitchFamily="18" charset="0"/>
              </a:rPr>
              <a:t>14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15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n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15</a:t>
            </a:r>
            <a:r>
              <a:rPr lang="en-US" altLang="zh-CN" sz="2000" baseline="0">
                <a:latin typeface="Times New Roman" panose="02020603050405020304" pitchFamily="18" charset="0"/>
              </a:rPr>
              <a:t>] := x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3020" name="Line 12"/>
          <p:cNvSpPr>
            <a:spLocks noChangeShapeType="1"/>
          </p:cNvSpPr>
          <p:nvPr/>
        </p:nvSpPr>
        <p:spPr bwMode="ltGray">
          <a:xfrm>
            <a:off x="3200400" y="205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3021" name="Line 13"/>
          <p:cNvSpPr>
            <a:spLocks noChangeShapeType="1"/>
          </p:cNvSpPr>
          <p:nvPr/>
        </p:nvSpPr>
        <p:spPr bwMode="ltGray">
          <a:xfrm flipH="1">
            <a:off x="6248400" y="26193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3023" name="Line 15"/>
          <p:cNvSpPr>
            <a:spLocks noChangeShapeType="1"/>
          </p:cNvSpPr>
          <p:nvPr/>
        </p:nvSpPr>
        <p:spPr bwMode="ltGray">
          <a:xfrm flipH="1">
            <a:off x="1371600" y="3352800"/>
            <a:ext cx="762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3024" name="Line 16"/>
          <p:cNvSpPr>
            <a:spLocks noChangeShapeType="1"/>
          </p:cNvSpPr>
          <p:nvPr/>
        </p:nvSpPr>
        <p:spPr bwMode="ltGray">
          <a:xfrm>
            <a:off x="2667000" y="3352800"/>
            <a:ext cx="838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3025" name="Text Box 17"/>
          <p:cNvSpPr txBox="1">
            <a:spLocks noChangeArrowheads="1"/>
          </p:cNvSpPr>
          <p:nvPr/>
        </p:nvSpPr>
        <p:spPr bwMode="ltGray">
          <a:xfrm>
            <a:off x="3276600" y="13716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3026" name="Text Box 18"/>
          <p:cNvSpPr txBox="1">
            <a:spLocks noChangeArrowheads="1"/>
          </p:cNvSpPr>
          <p:nvPr/>
        </p:nvSpPr>
        <p:spPr bwMode="ltGray">
          <a:xfrm>
            <a:off x="7315200" y="14478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3027" name="Text Box 19"/>
          <p:cNvSpPr txBox="1">
            <a:spLocks noChangeArrowheads="1"/>
          </p:cNvSpPr>
          <p:nvPr/>
        </p:nvSpPr>
        <p:spPr bwMode="ltGray">
          <a:xfrm>
            <a:off x="7315200" y="30480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3028" name="Text Box 20"/>
          <p:cNvSpPr txBox="1">
            <a:spLocks noChangeArrowheads="1"/>
          </p:cNvSpPr>
          <p:nvPr/>
        </p:nvSpPr>
        <p:spPr bwMode="ltGray">
          <a:xfrm>
            <a:off x="3581400" y="30480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3029" name="Text Box 21"/>
          <p:cNvSpPr txBox="1">
            <a:spLocks noChangeArrowheads="1"/>
          </p:cNvSpPr>
          <p:nvPr/>
        </p:nvSpPr>
        <p:spPr bwMode="ltGray">
          <a:xfrm>
            <a:off x="533400" y="35814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3030" name="Text Box 22"/>
          <p:cNvSpPr txBox="1">
            <a:spLocks noChangeArrowheads="1"/>
          </p:cNvSpPr>
          <p:nvPr/>
        </p:nvSpPr>
        <p:spPr bwMode="ltGray">
          <a:xfrm>
            <a:off x="3886200" y="35814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3031" name="Freeform 23"/>
          <p:cNvSpPr/>
          <p:nvPr/>
        </p:nvSpPr>
        <p:spPr bwMode="ltGray">
          <a:xfrm>
            <a:off x="2590800" y="2768600"/>
            <a:ext cx="3733800" cy="2184400"/>
          </a:xfrm>
          <a:custGeom>
            <a:avLst/>
            <a:gdLst>
              <a:gd name="T0" fmla="*/ 2352 w 2352"/>
              <a:gd name="T1" fmla="*/ 896 h 1376"/>
              <a:gd name="T2" fmla="*/ 2208 w 2352"/>
              <a:gd name="T3" fmla="*/ 1232 h 1376"/>
              <a:gd name="T4" fmla="*/ 1776 w 2352"/>
              <a:gd name="T5" fmla="*/ 1232 h 1376"/>
              <a:gd name="T6" fmla="*/ 1248 w 2352"/>
              <a:gd name="T7" fmla="*/ 368 h 1376"/>
              <a:gd name="T8" fmla="*/ 336 w 2352"/>
              <a:gd name="T9" fmla="*/ 32 h 1376"/>
              <a:gd name="T10" fmla="*/ 0 w 2352"/>
              <a:gd name="T11" fmla="*/ 176 h 1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52" h="1376">
                <a:moveTo>
                  <a:pt x="2352" y="896"/>
                </a:moveTo>
                <a:cubicBezTo>
                  <a:pt x="2328" y="1036"/>
                  <a:pt x="2304" y="1176"/>
                  <a:pt x="2208" y="1232"/>
                </a:cubicBezTo>
                <a:cubicBezTo>
                  <a:pt x="2112" y="1288"/>
                  <a:pt x="1936" y="1376"/>
                  <a:pt x="1776" y="1232"/>
                </a:cubicBezTo>
                <a:cubicBezTo>
                  <a:pt x="1616" y="1088"/>
                  <a:pt x="1488" y="568"/>
                  <a:pt x="1248" y="368"/>
                </a:cubicBezTo>
                <a:cubicBezTo>
                  <a:pt x="1008" y="168"/>
                  <a:pt x="544" y="64"/>
                  <a:pt x="336" y="32"/>
                </a:cubicBezTo>
                <a:cubicBezTo>
                  <a:pt x="128" y="0"/>
                  <a:pt x="64" y="88"/>
                  <a:pt x="0" y="17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3032" name="Freeform 24"/>
          <p:cNvSpPr/>
          <p:nvPr/>
        </p:nvSpPr>
        <p:spPr bwMode="ltGray">
          <a:xfrm>
            <a:off x="7118350" y="2886075"/>
            <a:ext cx="771525" cy="1471613"/>
          </a:xfrm>
          <a:custGeom>
            <a:avLst/>
            <a:gdLst>
              <a:gd name="T0" fmla="*/ 27 w 486"/>
              <a:gd name="T1" fmla="*/ 840 h 927"/>
              <a:gd name="T2" fmla="*/ 239 w 486"/>
              <a:gd name="T3" fmla="*/ 911 h 927"/>
              <a:gd name="T4" fmla="*/ 443 w 486"/>
              <a:gd name="T5" fmla="*/ 743 h 927"/>
              <a:gd name="T6" fmla="*/ 452 w 486"/>
              <a:gd name="T7" fmla="*/ 256 h 927"/>
              <a:gd name="T8" fmla="*/ 239 w 486"/>
              <a:gd name="T9" fmla="*/ 25 h 927"/>
              <a:gd name="T10" fmla="*/ 0 w 486"/>
              <a:gd name="T11" fmla="*/ 105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6" h="927">
                <a:moveTo>
                  <a:pt x="27" y="840"/>
                </a:moveTo>
                <a:cubicBezTo>
                  <a:pt x="62" y="852"/>
                  <a:pt x="170" y="927"/>
                  <a:pt x="239" y="911"/>
                </a:cubicBezTo>
                <a:cubicBezTo>
                  <a:pt x="308" y="895"/>
                  <a:pt x="408" y="852"/>
                  <a:pt x="443" y="743"/>
                </a:cubicBezTo>
                <a:cubicBezTo>
                  <a:pt x="478" y="634"/>
                  <a:pt x="486" y="376"/>
                  <a:pt x="452" y="256"/>
                </a:cubicBezTo>
                <a:cubicBezTo>
                  <a:pt x="418" y="136"/>
                  <a:pt x="314" y="50"/>
                  <a:pt x="239" y="25"/>
                </a:cubicBezTo>
                <a:cubicBezTo>
                  <a:pt x="164" y="0"/>
                  <a:pt x="50" y="88"/>
                  <a:pt x="0" y="10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3033" name="Freeform 25"/>
          <p:cNvSpPr/>
          <p:nvPr/>
        </p:nvSpPr>
        <p:spPr bwMode="ltGray">
          <a:xfrm>
            <a:off x="6934200" y="1298575"/>
            <a:ext cx="893763" cy="1470025"/>
          </a:xfrm>
          <a:custGeom>
            <a:avLst/>
            <a:gdLst>
              <a:gd name="T0" fmla="*/ 27 w 563"/>
              <a:gd name="T1" fmla="*/ 827 h 926"/>
              <a:gd name="T2" fmla="*/ 258 w 563"/>
              <a:gd name="T3" fmla="*/ 910 h 926"/>
              <a:gd name="T4" fmla="*/ 506 w 563"/>
              <a:gd name="T5" fmla="*/ 733 h 926"/>
              <a:gd name="T6" fmla="*/ 508 w 563"/>
              <a:gd name="T7" fmla="*/ 233 h 926"/>
              <a:gd name="T8" fmla="*/ 178 w 563"/>
              <a:gd name="T9" fmla="*/ 24 h 926"/>
              <a:gd name="T10" fmla="*/ 0 w 563"/>
              <a:gd name="T11" fmla="*/ 92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3" h="926">
                <a:moveTo>
                  <a:pt x="27" y="827"/>
                </a:moveTo>
                <a:cubicBezTo>
                  <a:pt x="65" y="841"/>
                  <a:pt x="178" y="926"/>
                  <a:pt x="258" y="910"/>
                </a:cubicBezTo>
                <a:cubicBezTo>
                  <a:pt x="338" y="894"/>
                  <a:pt x="464" y="846"/>
                  <a:pt x="506" y="733"/>
                </a:cubicBezTo>
                <a:cubicBezTo>
                  <a:pt x="548" y="620"/>
                  <a:pt x="563" y="351"/>
                  <a:pt x="508" y="233"/>
                </a:cubicBezTo>
                <a:cubicBezTo>
                  <a:pt x="453" y="115"/>
                  <a:pt x="263" y="48"/>
                  <a:pt x="178" y="24"/>
                </a:cubicBezTo>
                <a:cubicBezTo>
                  <a:pt x="93" y="0"/>
                  <a:pt x="37" y="78"/>
                  <a:pt x="0" y="9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3034" name="Freeform 26"/>
          <p:cNvSpPr/>
          <p:nvPr/>
        </p:nvSpPr>
        <p:spPr bwMode="ltGray">
          <a:xfrm>
            <a:off x="87313" y="2138363"/>
            <a:ext cx="5094287" cy="4689475"/>
          </a:xfrm>
          <a:custGeom>
            <a:avLst/>
            <a:gdLst>
              <a:gd name="T0" fmla="*/ 761 w 3209"/>
              <a:gd name="T1" fmla="*/ 2733 h 2954"/>
              <a:gd name="T2" fmla="*/ 521 w 3209"/>
              <a:gd name="T3" fmla="*/ 2862 h 2954"/>
              <a:gd name="T4" fmla="*/ 175 w 3209"/>
              <a:gd name="T5" fmla="*/ 2774 h 2954"/>
              <a:gd name="T6" fmla="*/ 34 w 3209"/>
              <a:gd name="T7" fmla="*/ 1781 h 2954"/>
              <a:gd name="T8" fmla="*/ 379 w 3209"/>
              <a:gd name="T9" fmla="*/ 505 h 2954"/>
              <a:gd name="T10" fmla="*/ 1974 w 3209"/>
              <a:gd name="T11" fmla="*/ 363 h 2954"/>
              <a:gd name="T12" fmla="*/ 2612 w 3209"/>
              <a:gd name="T13" fmla="*/ 53 h 2954"/>
              <a:gd name="T14" fmla="*/ 3209 w 3209"/>
              <a:gd name="T15" fmla="*/ 45 h 2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09" h="2954">
                <a:moveTo>
                  <a:pt x="761" y="2733"/>
                </a:moveTo>
                <a:cubicBezTo>
                  <a:pt x="721" y="2755"/>
                  <a:pt x="619" y="2855"/>
                  <a:pt x="521" y="2862"/>
                </a:cubicBezTo>
                <a:cubicBezTo>
                  <a:pt x="423" y="2869"/>
                  <a:pt x="256" y="2954"/>
                  <a:pt x="175" y="2774"/>
                </a:cubicBezTo>
                <a:cubicBezTo>
                  <a:pt x="94" y="2594"/>
                  <a:pt x="0" y="2159"/>
                  <a:pt x="34" y="1781"/>
                </a:cubicBezTo>
                <a:cubicBezTo>
                  <a:pt x="68" y="1403"/>
                  <a:pt x="56" y="741"/>
                  <a:pt x="379" y="505"/>
                </a:cubicBezTo>
                <a:cubicBezTo>
                  <a:pt x="702" y="269"/>
                  <a:pt x="1602" y="438"/>
                  <a:pt x="1974" y="363"/>
                </a:cubicBezTo>
                <a:cubicBezTo>
                  <a:pt x="2346" y="288"/>
                  <a:pt x="2406" y="106"/>
                  <a:pt x="2612" y="53"/>
                </a:cubicBezTo>
                <a:cubicBezTo>
                  <a:pt x="2818" y="0"/>
                  <a:pt x="3085" y="47"/>
                  <a:pt x="3209" y="4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10.50</a:t>
            </a:r>
            <a:endParaRPr lang="en-US" altLang="zh-CN"/>
          </a:p>
        </p:txBody>
      </p:sp>
      <p:sp>
        <p:nvSpPr>
          <p:cNvPr id="85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/>
              <a:t>i := a[j]; 	k := a[i]</a:t>
            </a:r>
            <a:endParaRPr lang="en-US" altLang="zh-CN"/>
          </a:p>
          <a:p>
            <a:r>
              <a:rPr lang="zh-CN" altLang="en-US"/>
              <a:t>初始，</a:t>
            </a:r>
            <a:r>
              <a:rPr lang="en-US" altLang="zh-CN"/>
              <a:t>i</a:t>
            </a:r>
            <a:r>
              <a:rPr lang="zh-CN" altLang="en-US"/>
              <a:t>、</a:t>
            </a:r>
            <a:r>
              <a:rPr lang="en-US" altLang="zh-CN"/>
              <a:t>j</a:t>
            </a:r>
            <a:r>
              <a:rPr lang="zh-CN" altLang="en-US"/>
              <a:t>、</a:t>
            </a:r>
            <a:r>
              <a:rPr lang="en-US" altLang="zh-CN"/>
              <a:t>k</a:t>
            </a:r>
            <a:r>
              <a:rPr lang="zh-CN" altLang="en-US"/>
              <a:t>、</a:t>
            </a:r>
            <a:r>
              <a:rPr lang="en-US" altLang="zh-CN"/>
              <a:t>a</a:t>
            </a:r>
            <a:r>
              <a:rPr lang="zh-CN" altLang="en-US"/>
              <a:t>类型一无所知</a:t>
            </a:r>
            <a:endParaRPr lang="zh-CN" altLang="en-US"/>
          </a:p>
          <a:p>
            <a:r>
              <a:rPr lang="zh-CN" altLang="en-US"/>
              <a:t>但假定</a:t>
            </a:r>
            <a:r>
              <a:rPr lang="en-US" altLang="zh-CN"/>
              <a:t>[]</a:t>
            </a:r>
            <a:r>
              <a:rPr lang="zh-CN" altLang="en-US"/>
              <a:t>要求整型参数</a:t>
            </a:r>
            <a:endParaRPr lang="zh-CN" altLang="en-US">
              <a:sym typeface="Wingdings" panose="05000000000000000000" pitchFamily="2" charset="2"/>
            </a:endParaRPr>
          </a:p>
          <a:p>
            <a:pPr>
              <a:spcBef>
                <a:spcPct val="0"/>
              </a:spcBef>
            </a:pPr>
            <a:r>
              <a:rPr lang="zh-CN" altLang="en-US">
                <a:sym typeface="Wingdings" panose="05000000000000000000" pitchFamily="2" charset="2"/>
              </a:rPr>
              <a:t>结合第一条语句</a:t>
            </a:r>
            <a:r>
              <a:rPr lang="en-US" altLang="zh-CN">
                <a:sym typeface="Wingdings" panose="05000000000000000000" pitchFamily="2" charset="2"/>
              </a:rPr>
              <a:t>j</a:t>
            </a:r>
            <a:r>
              <a:rPr lang="zh-CN" altLang="en-US">
                <a:sym typeface="Wingdings" panose="05000000000000000000" pitchFamily="2" charset="2"/>
              </a:rPr>
              <a:t>是整型</a:t>
            </a:r>
            <a:endParaRPr lang="zh-CN" altLang="en-US">
              <a:sym typeface="Wingdings" panose="05000000000000000000" pitchFamily="2" charset="2"/>
            </a:endParaRPr>
          </a:p>
          <a:p>
            <a:r>
              <a:rPr lang="zh-CN" altLang="en-US">
                <a:sym typeface="Wingdings" panose="05000000000000000000" pitchFamily="2" charset="2"/>
              </a:rPr>
              <a:t>结合第二条语句</a:t>
            </a:r>
            <a:r>
              <a:rPr lang="en-US" altLang="zh-CN">
                <a:sym typeface="Wingdings" panose="05000000000000000000" pitchFamily="2" charset="2"/>
              </a:rPr>
              <a:t>i</a:t>
            </a:r>
            <a:r>
              <a:rPr lang="zh-CN" altLang="en-US">
                <a:sym typeface="Wingdings" panose="05000000000000000000" pitchFamily="2" charset="2"/>
              </a:rPr>
              <a:t>是整型</a:t>
            </a:r>
            <a:endParaRPr lang="zh-CN" altLang="en-US">
              <a:sym typeface="Wingdings" panose="05000000000000000000" pitchFamily="2" charset="2"/>
            </a:endParaRPr>
          </a:p>
          <a:p>
            <a:r>
              <a:rPr lang="zh-CN" altLang="en-US">
                <a:sym typeface="Wingdings" panose="05000000000000000000" pitchFamily="2" charset="2"/>
              </a:rPr>
              <a:t>后向传播</a:t>
            </a:r>
            <a:r>
              <a:rPr lang="en-US" altLang="zh-CN">
                <a:sym typeface="Wingdings" panose="05000000000000000000" pitchFamily="2" charset="2"/>
              </a:rPr>
              <a:t>a</a:t>
            </a:r>
            <a:r>
              <a:rPr lang="zh-CN" altLang="en-US">
                <a:sym typeface="Wingdings" panose="05000000000000000000" pitchFamily="2" charset="2"/>
              </a:rPr>
              <a:t>是整型数组</a:t>
            </a:r>
            <a:endParaRPr lang="zh-CN" altLang="en-US">
              <a:sym typeface="Wingdings" panose="05000000000000000000" pitchFamily="2" charset="2"/>
            </a:endParaRPr>
          </a:p>
          <a:p>
            <a:r>
              <a:rPr lang="zh-CN" altLang="en-US">
                <a:sym typeface="Wingdings" panose="05000000000000000000" pitchFamily="2" charset="2"/>
              </a:rPr>
              <a:t>前向传播</a:t>
            </a:r>
            <a:r>
              <a:rPr lang="en-US" altLang="zh-CN">
                <a:sym typeface="Wingdings" panose="05000000000000000000" pitchFamily="2" charset="2"/>
              </a:rPr>
              <a:t>k</a:t>
            </a:r>
            <a:r>
              <a:rPr lang="zh-CN" altLang="en-US">
                <a:sym typeface="Wingdings" panose="05000000000000000000" pitchFamily="2" charset="2"/>
              </a:rPr>
              <a:t>是整型</a:t>
            </a:r>
            <a:endParaRPr lang="zh-CN" altLang="en-US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10.12.1  </a:t>
            </a:r>
            <a:r>
              <a:rPr lang="zh-CN" altLang="en-US"/>
              <a:t>处理无穷类型集</a:t>
            </a:r>
            <a:endParaRPr lang="zh-CN" altLang="en-US"/>
          </a:p>
        </p:txBody>
      </p:sp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SETL</a:t>
            </a:r>
            <a:r>
              <a:rPr lang="zh-CN" altLang="en-US"/>
              <a:t>语言：</a:t>
            </a:r>
            <a:r>
              <a:rPr lang="en-US" altLang="zh-CN"/>
              <a:t>x := { x }</a:t>
            </a:r>
            <a:r>
              <a:rPr lang="zh-CN" altLang="en-US"/>
              <a:t>为循环内语句</a:t>
            </a:r>
            <a:endParaRPr lang="zh-CN" altLang="en-US"/>
          </a:p>
          <a:p>
            <a:pPr lvl="1"/>
            <a:r>
              <a:rPr lang="zh-CN" altLang="en-US"/>
              <a:t>初始</a:t>
            </a:r>
            <a:r>
              <a:rPr lang="en-US" altLang="zh-CN"/>
              <a:t>x</a:t>
            </a:r>
            <a:r>
              <a:rPr lang="zh-CN" altLang="en-US"/>
              <a:t>为整数</a:t>
            </a:r>
            <a:endParaRPr lang="zh-CN" altLang="en-US"/>
          </a:p>
          <a:p>
            <a:pPr lvl="1"/>
            <a:r>
              <a:rPr lang="zh-CN" altLang="en-US"/>
              <a:t>一次循环后，</a:t>
            </a:r>
            <a:r>
              <a:rPr lang="en-US" altLang="zh-CN"/>
              <a:t>x</a:t>
            </a:r>
            <a:r>
              <a:rPr lang="zh-CN" altLang="en-US"/>
              <a:t>成为整数集合</a:t>
            </a:r>
            <a:endParaRPr lang="zh-CN" altLang="en-US"/>
          </a:p>
          <a:p>
            <a:pPr lvl="1"/>
            <a:r>
              <a:rPr lang="zh-CN" altLang="en-US"/>
              <a:t>两次循环后，</a:t>
            </a:r>
            <a:r>
              <a:rPr lang="en-US" altLang="zh-CN"/>
              <a:t>x</a:t>
            </a:r>
            <a:r>
              <a:rPr lang="zh-CN" altLang="en-US"/>
              <a:t>成为整数集合的集合</a:t>
            </a:r>
            <a:endParaRPr lang="zh-CN" altLang="en-US"/>
          </a:p>
          <a:p>
            <a:r>
              <a:rPr lang="en-US" altLang="zh-CN"/>
              <a:t>C</a:t>
            </a:r>
            <a:r>
              <a:rPr lang="zh-CN" altLang="en-US"/>
              <a:t>语言：</a:t>
            </a:r>
            <a:r>
              <a:rPr lang="en-US" altLang="zh-CN"/>
              <a:t>x = &amp;x</a:t>
            </a:r>
            <a:endParaRPr lang="en-US" altLang="zh-CN"/>
          </a:p>
          <a:p>
            <a:pPr lvl="1"/>
            <a:r>
              <a:rPr lang="zh-CN" altLang="en-US"/>
              <a:t>指向整数的指针的指针</a:t>
            </a:r>
            <a:r>
              <a:rPr lang="en-US" altLang="zh-CN"/>
              <a:t>…</a:t>
            </a:r>
            <a:r>
              <a:rPr lang="zh-CN" altLang="en-US"/>
              <a:t>的指针</a:t>
            </a:r>
            <a:endParaRPr lang="zh-CN" altLang="en-US"/>
          </a:p>
          <a:p>
            <a:pPr>
              <a:spcBef>
                <a:spcPct val="0"/>
              </a:spcBef>
            </a:pPr>
            <a:r>
              <a:rPr lang="zh-CN" altLang="en-US"/>
              <a:t>基本解决思路：无穷</a:t>
            </a:r>
            <a:r>
              <a:rPr lang="zh-CN" altLang="en-US">
                <a:sym typeface="Wingdings" panose="05000000000000000000" pitchFamily="2" charset="2"/>
              </a:rPr>
              <a:t>有穷</a:t>
            </a:r>
            <a:endParaRPr lang="zh-CN" altLang="en-US">
              <a:sym typeface="Wingdings" panose="05000000000000000000" pitchFamily="2" charset="2"/>
            </a:endParaRPr>
          </a:p>
          <a:p>
            <a:pPr lvl="1"/>
            <a:r>
              <a:rPr lang="zh-CN" altLang="en-US"/>
              <a:t>只保留简单类型，特别复杂的类型归为大类</a:t>
            </a:r>
            <a:endParaRPr lang="zh-CN" altLang="en-US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10.51</a:t>
            </a:r>
            <a:endParaRPr lang="en-US" altLang="zh-CN"/>
          </a:p>
        </p:txBody>
      </p:sp>
      <p:sp>
        <p:nvSpPr>
          <p:cNvPr id="855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r>
              <a:rPr lang="zh-CN" altLang="en-US"/>
              <a:t>考虑函数</a:t>
            </a:r>
            <a:r>
              <a:rPr lang="en-US" altLang="zh-CN">
                <a:latin typeface="Symbol" panose="05050102010706020507" pitchFamily="18" charset="2"/>
              </a:rPr>
              <a:t>t</a:t>
            </a:r>
            <a:r>
              <a:rPr lang="en-US" altLang="zh-CN"/>
              <a:t>→</a:t>
            </a:r>
            <a:r>
              <a:rPr lang="en-US" altLang="zh-CN">
                <a:latin typeface="Symbol" panose="05050102010706020507" pitchFamily="18" charset="2"/>
              </a:rPr>
              <a:t>s</a:t>
            </a:r>
            <a:r>
              <a:rPr lang="zh-CN" altLang="en-US"/>
              <a:t>，定义域</a:t>
            </a:r>
            <a:r>
              <a:rPr lang="en-US" altLang="zh-CN">
                <a:latin typeface="Symbol" panose="05050102010706020507" pitchFamily="18" charset="2"/>
              </a:rPr>
              <a:t>t</a:t>
            </a:r>
            <a:r>
              <a:rPr lang="zh-CN" altLang="en-US"/>
              <a:t>和值域</a:t>
            </a:r>
            <a:r>
              <a:rPr lang="en-US" altLang="zh-CN">
                <a:latin typeface="Symbol" panose="05050102010706020507" pitchFamily="18" charset="2"/>
              </a:rPr>
              <a:t>s</a:t>
            </a:r>
            <a:r>
              <a:rPr lang="zh-CN" altLang="en-US"/>
              <a:t>允许的类型集合为</a:t>
            </a:r>
            <a:endParaRPr lang="zh-CN" altLang="en-US"/>
          </a:p>
          <a:p>
            <a:pPr lvl="1"/>
            <a:r>
              <a:rPr lang="zh-CN" altLang="en-US"/>
              <a:t>包含基本类型</a:t>
            </a:r>
            <a:r>
              <a:rPr lang="en-US" altLang="zh-CN"/>
              <a:t>int</a:t>
            </a:r>
            <a:endParaRPr lang="en-US" altLang="zh-CN"/>
          </a:p>
          <a:p>
            <a:pPr lvl="1"/>
            <a:r>
              <a:rPr lang="zh-CN" altLang="en-US"/>
              <a:t>包含类型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→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zh-CN" altLang="en-US">
                <a:latin typeface="Symbol" panose="05050102010706020507" pitchFamily="18" charset="2"/>
              </a:rPr>
              <a:t>，其中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zh-CN" altLang="en-US">
                <a:latin typeface="Symbol" panose="05050102010706020507" pitchFamily="18" charset="2"/>
              </a:rPr>
              <a:t>和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zh-CN" altLang="en-US"/>
              <a:t>又都允许是本类型集合中的任何类型（递归）</a:t>
            </a:r>
            <a:endParaRPr lang="zh-CN" altLang="en-US"/>
          </a:p>
          <a:p>
            <a:pPr lvl="1"/>
            <a:r>
              <a:rPr lang="zh-CN" altLang="en-US"/>
              <a:t>类型集合是无穷的，可能的情况</a:t>
            </a:r>
            <a:br>
              <a:rPr lang="zh-CN" altLang="en-US"/>
            </a:br>
            <a:r>
              <a:rPr lang="en-US" altLang="zh-CN"/>
              <a:t>(int →int) →((int →int) →int)</a:t>
            </a:r>
            <a:endParaRPr lang="en-US" altLang="zh-CN"/>
          </a:p>
          <a:p>
            <a:pPr lvl="1"/>
            <a:r>
              <a:rPr lang="zh-CN" altLang="en-US"/>
              <a:t>减少类型，用名字</a:t>
            </a:r>
            <a:r>
              <a:rPr lang="en-US" altLang="zh-CN"/>
              <a:t>func</a:t>
            </a:r>
            <a:r>
              <a:rPr lang="zh-CN" altLang="en-US"/>
              <a:t>（类）代表至少包含一个→的子表达式，减少为</a:t>
            </a:r>
            <a:r>
              <a:rPr lang="en-US" altLang="zh-CN"/>
              <a:t>5</a:t>
            </a:r>
            <a:r>
              <a:rPr lang="zh-CN" altLang="en-US"/>
              <a:t>种：</a:t>
            </a:r>
            <a:br>
              <a:rPr lang="zh-CN" altLang="en-US"/>
            </a:br>
            <a:r>
              <a:rPr lang="en-US" altLang="zh-CN"/>
              <a:t>int		int →int		int →func</a:t>
            </a:r>
            <a:br>
              <a:rPr lang="en-US" altLang="zh-CN"/>
            </a:br>
            <a:r>
              <a:rPr lang="en-US" altLang="zh-CN"/>
              <a:t>func →int	func →func</a:t>
            </a:r>
            <a:endParaRPr lang="en-US" altLang="zh-CN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10.51 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85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用长度为</a:t>
            </a:r>
            <a:r>
              <a:rPr lang="en-US" altLang="zh-CN"/>
              <a:t>5</a:t>
            </a:r>
            <a:r>
              <a:rPr lang="zh-CN" altLang="en-US"/>
              <a:t>的向量表示类型集合</a:t>
            </a:r>
            <a:endParaRPr lang="zh-CN" altLang="en-US"/>
          </a:p>
          <a:p>
            <a:r>
              <a:rPr lang="zh-CN" altLang="en-US"/>
              <a:t>考虑赋值语句</a:t>
            </a:r>
            <a:r>
              <a:rPr lang="en-US" altLang="zh-CN"/>
              <a:t>x := f(y)</a:t>
            </a:r>
            <a:r>
              <a:rPr lang="zh-CN" altLang="en-US"/>
              <a:t>，若</a:t>
            </a:r>
            <a:r>
              <a:rPr lang="en-US" altLang="zh-CN"/>
              <a:t>f</a:t>
            </a:r>
            <a:r>
              <a:rPr lang="zh-CN" altLang="en-US"/>
              <a:t>从</a:t>
            </a:r>
            <a:r>
              <a:rPr lang="en-US" altLang="zh-CN">
                <a:latin typeface="Symbol" panose="05050102010706020507" pitchFamily="18" charset="2"/>
              </a:rPr>
              <a:t>t</a:t>
            </a:r>
            <a:r>
              <a:rPr lang="zh-CN" altLang="en-US"/>
              <a:t>中取值，</a:t>
            </a:r>
            <a:r>
              <a:rPr lang="en-US" altLang="zh-CN"/>
              <a:t>y</a:t>
            </a:r>
            <a:r>
              <a:rPr lang="zh-CN" altLang="en-US"/>
              <a:t>从</a:t>
            </a:r>
            <a:r>
              <a:rPr lang="en-US" altLang="zh-CN">
                <a:latin typeface="Symbol" panose="05050102010706020507" pitchFamily="18" charset="2"/>
              </a:rPr>
              <a:t>s</a:t>
            </a:r>
            <a:r>
              <a:rPr lang="zh-CN" altLang="en-US"/>
              <a:t>中取值，即可推断</a:t>
            </a:r>
            <a:r>
              <a:rPr lang="en-US" altLang="zh-CN"/>
              <a:t>x</a:t>
            </a:r>
            <a:r>
              <a:rPr lang="zh-CN" altLang="en-US"/>
              <a:t>可能类型</a:t>
            </a:r>
            <a:endParaRPr lang="zh-CN" altLang="en-US"/>
          </a:p>
        </p:txBody>
      </p:sp>
      <p:graphicFrame>
        <p:nvGraphicFramePr>
          <p:cNvPr id="856226" name="Group 162"/>
          <p:cNvGraphicFramePr>
            <a:graphicFrameLocks noGrp="1"/>
          </p:cNvGraphicFramePr>
          <p:nvPr/>
        </p:nvGraphicFramePr>
        <p:xfrm>
          <a:off x="228600" y="3048000"/>
          <a:ext cx="8763000" cy="3454402"/>
        </p:xfrm>
        <a:graphic>
          <a:graphicData uri="http://schemas.openxmlformats.org/drawingml/2006/table">
            <a:tbl>
              <a:tblPr/>
              <a:tblGrid>
                <a:gridCol w="1608138"/>
                <a:gridCol w="1527175"/>
                <a:gridCol w="1527175"/>
                <a:gridCol w="1374775"/>
                <a:gridCol w="1363662"/>
                <a:gridCol w="1362075"/>
              </a:tblGrid>
              <a:tr h="493713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t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ymbol" panose="05050102010706020507" pitchFamily="18" charset="2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s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ymbol" panose="05050102010706020507" pitchFamily="18" charset="2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92125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int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int→int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int→func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func→int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func→func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3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int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int→int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3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int→func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func→int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3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func→func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10.12.2  </a:t>
            </a:r>
            <a:r>
              <a:rPr lang="zh-CN" altLang="en-US"/>
              <a:t>一个简单的类型系统</a:t>
            </a:r>
            <a:endParaRPr lang="zh-CN" altLang="en-US"/>
          </a:p>
        </p:txBody>
      </p:sp>
      <p:sp>
        <p:nvSpPr>
          <p:cNvPr id="857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/>
              <a:t>三种语句</a:t>
            </a:r>
            <a:endParaRPr lang="zh-CN" altLang="en-US"/>
          </a:p>
          <a:p>
            <a:pPr lvl="1">
              <a:lnSpc>
                <a:spcPct val="90000"/>
              </a:lnSpc>
            </a:pPr>
            <a:r>
              <a:rPr lang="en-US" altLang="zh-CN"/>
              <a:t>read x</a:t>
            </a:r>
            <a:r>
              <a:rPr lang="zh-CN" altLang="en-US"/>
              <a:t>：通过输入设备读入</a:t>
            </a:r>
            <a:r>
              <a:rPr lang="en-US" altLang="zh-CN"/>
              <a:t>x</a:t>
            </a:r>
            <a:r>
              <a:rPr lang="zh-CN" altLang="en-US"/>
              <a:t>，类型未知</a:t>
            </a:r>
            <a:endParaRPr lang="zh-CN" altLang="en-US"/>
          </a:p>
          <a:p>
            <a:pPr lvl="1">
              <a:lnSpc>
                <a:spcPct val="90000"/>
              </a:lnSpc>
            </a:pPr>
            <a:r>
              <a:rPr lang="en-US" altLang="zh-CN"/>
              <a:t>x := f(y)</a:t>
            </a:r>
            <a:r>
              <a:rPr lang="zh-CN" altLang="en-US"/>
              <a:t>：类型变化如上例</a:t>
            </a:r>
            <a:endParaRPr lang="zh-CN" altLang="en-US"/>
          </a:p>
          <a:p>
            <a:pPr lvl="1">
              <a:lnSpc>
                <a:spcPct val="90000"/>
              </a:lnSpc>
            </a:pPr>
            <a:r>
              <a:rPr lang="en-US" altLang="zh-CN"/>
              <a:t>use x as </a:t>
            </a:r>
            <a:r>
              <a:rPr lang="en-US" altLang="zh-CN">
                <a:latin typeface="Symbol" panose="05050102010706020507" pitchFamily="18" charset="2"/>
              </a:rPr>
              <a:t>t</a:t>
            </a:r>
            <a:r>
              <a:rPr lang="zh-CN" altLang="en-US"/>
              <a:t>：引用</a:t>
            </a:r>
            <a:r>
              <a:rPr lang="en-US" altLang="zh-CN"/>
              <a:t>x</a:t>
            </a:r>
            <a:r>
              <a:rPr lang="zh-CN" altLang="en-US"/>
              <a:t>，不影响其类型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利用数据流分析推断变量类型</a:t>
            </a:r>
            <a:endParaRPr lang="zh-CN" altLang="en-US"/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假定每个块只含一条语句，</a:t>
            </a:r>
            <a:r>
              <a:rPr lang="en-US" altLang="zh-CN"/>
              <a:t>in</a:t>
            </a:r>
            <a:r>
              <a:rPr lang="zh-CN" altLang="en-US"/>
              <a:t>、</a:t>
            </a:r>
            <a:r>
              <a:rPr lang="en-US" altLang="zh-CN"/>
              <a:t>out</a:t>
            </a:r>
            <a:r>
              <a:rPr lang="zh-CN" altLang="en-US"/>
              <a:t>值是变量</a:t>
            </a:r>
            <a:r>
              <a:rPr lang="zh-CN" altLang="en-US">
                <a:sym typeface="Wingdings" panose="05000000000000000000" pitchFamily="2" charset="2"/>
              </a:rPr>
              <a:t></a:t>
            </a:r>
            <a:r>
              <a:rPr lang="en-US" altLang="zh-CN">
                <a:sym typeface="Wingdings" panose="05000000000000000000" pitchFamily="2" charset="2"/>
              </a:rPr>
              <a:t>5</a:t>
            </a:r>
            <a:r>
              <a:rPr lang="zh-CN" altLang="en-US">
                <a:sym typeface="Wingdings" panose="05000000000000000000" pitchFamily="2" charset="2"/>
              </a:rPr>
              <a:t>种类型集合的映射</a:t>
            </a:r>
            <a:endParaRPr lang="zh-CN" altLang="en-US"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</a:pPr>
            <a:r>
              <a:rPr lang="zh-CN" altLang="en-US">
                <a:sym typeface="Wingdings" panose="05000000000000000000" pitchFamily="2" charset="2"/>
              </a:rPr>
              <a:t>计算过程中，在某些点减少变量关联的类型集合（保守的）</a:t>
            </a:r>
            <a:endParaRPr lang="zh-CN" altLang="en-US"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</a:pPr>
            <a:r>
              <a:rPr lang="zh-CN" altLang="en-US">
                <a:sym typeface="Wingdings" panose="05000000000000000000" pitchFamily="2" charset="2"/>
              </a:rPr>
              <a:t>采用前向和后向方案修改</a:t>
            </a:r>
            <a:r>
              <a:rPr lang="en-US" altLang="zh-CN">
                <a:sym typeface="Wingdings" panose="05000000000000000000" pitchFamily="2" charset="2"/>
              </a:rPr>
              <a:t>in</a:t>
            </a:r>
            <a:r>
              <a:rPr lang="zh-CN" altLang="en-US">
                <a:sym typeface="Wingdings" panose="05000000000000000000" pitchFamily="2" charset="2"/>
              </a:rPr>
              <a:t>和</a:t>
            </a:r>
            <a:r>
              <a:rPr lang="en-US" altLang="zh-CN">
                <a:sym typeface="Wingdings" panose="05000000000000000000" pitchFamily="2" charset="2"/>
              </a:rPr>
              <a:t>out</a:t>
            </a:r>
            <a:r>
              <a:rPr lang="zh-CN" altLang="en-US">
                <a:sym typeface="Wingdings" panose="05000000000000000000" pitchFamily="2" charset="2"/>
              </a:rPr>
              <a:t>，聚合操作符是“合理变量的并”</a:t>
            </a:r>
            <a:endParaRPr lang="zh-CN" altLang="en-US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10.12.3 </a:t>
            </a:r>
            <a:r>
              <a:rPr lang="zh-CN" altLang="en-US"/>
              <a:t>前向方案</a:t>
            </a:r>
            <a:endParaRPr lang="zh-CN" altLang="en-US"/>
          </a:p>
        </p:txBody>
      </p:sp>
      <p:sp>
        <p:nvSpPr>
          <p:cNvPr id="858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r>
              <a:rPr lang="zh-CN" altLang="en-US" sz="2800"/>
              <a:t>设有一块</a:t>
            </a:r>
            <a:r>
              <a:rPr lang="en-US" altLang="zh-CN" sz="2800"/>
              <a:t>B</a:t>
            </a:r>
            <a:r>
              <a:rPr lang="zh-CN" altLang="en-US" sz="2800"/>
              <a:t>，</a:t>
            </a:r>
            <a:r>
              <a:rPr lang="en-US" altLang="zh-CN" sz="2800"/>
              <a:t>in[B]</a:t>
            </a:r>
            <a:r>
              <a:rPr lang="zh-CN" altLang="en-US" sz="2800"/>
              <a:t>中映射</a:t>
            </a:r>
            <a:r>
              <a:rPr lang="en-US" altLang="zh-CN" sz="2800">
                <a:latin typeface="Symbol" panose="05050102010706020507" pitchFamily="18" charset="2"/>
              </a:rPr>
              <a:t>m</a:t>
            </a:r>
            <a:r>
              <a:rPr lang="zh-CN" altLang="en-US" sz="2800"/>
              <a:t>，</a:t>
            </a:r>
            <a:r>
              <a:rPr lang="en-US" altLang="zh-CN" sz="2800"/>
              <a:t>out[B]</a:t>
            </a:r>
            <a:r>
              <a:rPr lang="zh-CN" altLang="en-US" sz="2800"/>
              <a:t>中映射</a:t>
            </a:r>
            <a:r>
              <a:rPr lang="en-US" altLang="zh-CN" sz="2800">
                <a:latin typeface="Symbol" panose="05050102010706020507" pitchFamily="18" charset="2"/>
              </a:rPr>
              <a:t>n</a:t>
            </a:r>
            <a:r>
              <a:rPr lang="zh-CN" altLang="en-US" sz="2800"/>
              <a:t>。前向方案要求约束</a:t>
            </a:r>
            <a:r>
              <a:rPr lang="en-US" altLang="zh-CN" sz="2800">
                <a:latin typeface="Symbol" panose="05050102010706020507" pitchFamily="18" charset="2"/>
              </a:rPr>
              <a:t>n</a:t>
            </a:r>
            <a:r>
              <a:rPr lang="zh-CN" altLang="en-US" sz="2800"/>
              <a:t>，这依赖不同语句</a:t>
            </a:r>
            <a:endParaRPr lang="zh-CN" altLang="en-US" sz="2800"/>
          </a:p>
          <a:p>
            <a:pPr lvl="1"/>
            <a:r>
              <a:rPr lang="en-US" altLang="zh-CN" sz="2400"/>
              <a:t>read x</a:t>
            </a:r>
            <a:r>
              <a:rPr lang="zh-CN" altLang="en-US" sz="2400"/>
              <a:t>：若读之后</a:t>
            </a:r>
            <a:r>
              <a:rPr lang="en-US" altLang="zh-CN" sz="2400"/>
              <a:t>x</a:t>
            </a:r>
            <a:r>
              <a:rPr lang="zh-CN" altLang="en-US" sz="2400"/>
              <a:t>类型已知，无需改变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(x)</a:t>
            </a:r>
            <a:r>
              <a:rPr lang="zh-CN" altLang="en-US" sz="2400"/>
              <a:t>，对其他变量</a:t>
            </a:r>
            <a:r>
              <a:rPr lang="en-US" altLang="zh-CN" sz="2400"/>
              <a:t>y</a:t>
            </a:r>
            <a:r>
              <a:rPr lang="zh-CN" altLang="en-US" sz="2400"/>
              <a:t>，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(y):=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(y)</a:t>
            </a:r>
            <a:r>
              <a:rPr lang="en-US" altLang="zh-CN" sz="2400">
                <a:latin typeface="宋体" panose="02010600030101010101" pitchFamily="2" charset="-122"/>
              </a:rPr>
              <a:t>∩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(y)</a:t>
            </a:r>
            <a:endParaRPr lang="en-US" altLang="zh-CN" sz="2400"/>
          </a:p>
          <a:p>
            <a:pPr lvl="1"/>
            <a:r>
              <a:rPr lang="en-US" altLang="zh-CN" sz="2400"/>
              <a:t>use x as </a:t>
            </a:r>
            <a:r>
              <a:rPr lang="en-US" altLang="zh-CN" sz="2400">
                <a:latin typeface="Symbol" panose="05050102010706020507" pitchFamily="18" charset="2"/>
              </a:rPr>
              <a:t>t</a:t>
            </a:r>
            <a:r>
              <a:rPr lang="zh-CN" altLang="en-US" sz="2400"/>
              <a:t>：经过此语句，</a:t>
            </a:r>
            <a:r>
              <a:rPr lang="en-US" altLang="zh-CN" sz="2400"/>
              <a:t>t</a:t>
            </a:r>
            <a:r>
              <a:rPr lang="zh-CN" altLang="en-US" sz="2400"/>
              <a:t>是</a:t>
            </a:r>
            <a:r>
              <a:rPr lang="en-US" altLang="zh-CN" sz="2400"/>
              <a:t>x</a:t>
            </a:r>
            <a:r>
              <a:rPr lang="zh-CN" altLang="en-US" sz="2400"/>
              <a:t>惟一可能类型，因此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(y):=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(y)</a:t>
            </a:r>
            <a:r>
              <a:rPr lang="en-US" altLang="zh-CN" sz="2400">
                <a:latin typeface="宋体" panose="02010600030101010101" pitchFamily="2" charset="-122"/>
              </a:rPr>
              <a:t>∩</a:t>
            </a:r>
            <a:r>
              <a:rPr lang="en-US" altLang="zh-CN" sz="2400">
                <a:latin typeface="Symbol" panose="05050102010706020507" pitchFamily="18" charset="2"/>
              </a:rPr>
              <a:t>{t}</a:t>
            </a:r>
            <a:r>
              <a:rPr lang="zh-CN" altLang="en-US" sz="2400"/>
              <a:t>，对其他变量</a:t>
            </a:r>
            <a:r>
              <a:rPr lang="en-US" altLang="zh-CN" sz="2400"/>
              <a:t>y</a:t>
            </a:r>
            <a:r>
              <a:rPr lang="zh-CN" altLang="en-US" sz="2400"/>
              <a:t>，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(y):=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(y)</a:t>
            </a:r>
            <a:r>
              <a:rPr lang="en-US" altLang="zh-CN" sz="2400">
                <a:latin typeface="宋体" panose="02010600030101010101" pitchFamily="2" charset="-122"/>
              </a:rPr>
              <a:t>∩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(y)</a:t>
            </a:r>
            <a:endParaRPr lang="en-US" altLang="zh-CN" sz="2400"/>
          </a:p>
          <a:p>
            <a:pPr lvl="1"/>
            <a:r>
              <a:rPr lang="en-US" altLang="zh-CN" sz="2400"/>
              <a:t>x:=f(y)</a:t>
            </a:r>
            <a:r>
              <a:rPr lang="zh-CN" altLang="en-US" sz="2400"/>
              <a:t>，经过此语句后，</a:t>
            </a:r>
            <a:r>
              <a:rPr lang="en-US" altLang="zh-CN" sz="2400"/>
              <a:t>x</a:t>
            </a:r>
            <a:r>
              <a:rPr lang="zh-CN" altLang="en-US" sz="2400"/>
              <a:t>可能类型</a:t>
            </a:r>
            <a:endParaRPr lang="zh-CN" altLang="en-US" sz="2400"/>
          </a:p>
          <a:p>
            <a:pPr lvl="2"/>
            <a:r>
              <a:rPr lang="zh-CN" altLang="en-US" sz="2000"/>
              <a:t>依赖</a:t>
            </a:r>
            <a:r>
              <a:rPr lang="en-US" altLang="zh-CN" sz="2000"/>
              <a:t>n</a:t>
            </a:r>
            <a:r>
              <a:rPr lang="zh-CN" altLang="en-US" sz="2000"/>
              <a:t>的当前值，且与</a:t>
            </a:r>
            <a:r>
              <a:rPr lang="en-US" altLang="zh-CN" sz="2000"/>
              <a:t>f</a:t>
            </a:r>
            <a:r>
              <a:rPr lang="zh-CN" altLang="en-US" sz="2000"/>
              <a:t>和</a:t>
            </a:r>
            <a:r>
              <a:rPr lang="en-US" altLang="zh-CN" sz="2000"/>
              <a:t>y</a:t>
            </a:r>
            <a:r>
              <a:rPr lang="zh-CN" altLang="en-US" sz="2000"/>
              <a:t>的类型相关</a:t>
            </a:r>
            <a:endParaRPr lang="zh-CN" altLang="en-US" sz="2000"/>
          </a:p>
          <a:p>
            <a:pPr lvl="2"/>
            <a:r>
              <a:rPr lang="en-US" altLang="zh-CN" sz="2000">
                <a:latin typeface="Symbol" panose="05050102010706020507" pitchFamily="18" charset="2"/>
              </a:rPr>
              <a:t>n</a:t>
            </a:r>
            <a:r>
              <a:rPr lang="en-US" altLang="zh-CN" sz="2000"/>
              <a:t>(y):=</a:t>
            </a:r>
            <a:r>
              <a:rPr lang="en-US" altLang="zh-CN" sz="2000">
                <a:latin typeface="Symbol" panose="05050102010706020507" pitchFamily="18" charset="2"/>
              </a:rPr>
              <a:t>n</a:t>
            </a:r>
            <a:r>
              <a:rPr lang="en-US" altLang="zh-CN" sz="2000"/>
              <a:t>(y)</a:t>
            </a:r>
            <a:r>
              <a:rPr lang="en-US" altLang="zh-CN" sz="2000">
                <a:latin typeface="宋体" panose="02010600030101010101" pitchFamily="2" charset="-122"/>
              </a:rPr>
              <a:t>∩</a:t>
            </a:r>
            <a:r>
              <a:rPr lang="en-US" altLang="zh-CN" sz="2000">
                <a:latin typeface="Symbol" panose="05050102010706020507" pitchFamily="18" charset="2"/>
              </a:rPr>
              <a:t>{r | r=t(s), t</a:t>
            </a:r>
            <a:r>
              <a:rPr lang="zh-CN" altLang="en-US" sz="2000">
                <a:latin typeface="Symbol" panose="05050102010706020507" pitchFamily="18" charset="2"/>
              </a:rPr>
              <a:t>在</a:t>
            </a:r>
            <a:r>
              <a:rPr lang="en-US" altLang="zh-CN" sz="2000">
                <a:latin typeface="Symbol" panose="05050102010706020507" pitchFamily="18" charset="2"/>
              </a:rPr>
              <a:t>m(</a:t>
            </a:r>
            <a:r>
              <a:rPr lang="en-US" altLang="zh-CN" sz="2000"/>
              <a:t>f</a:t>
            </a:r>
            <a:r>
              <a:rPr lang="en-US" altLang="zh-CN" sz="2000">
                <a:latin typeface="Symbol" panose="05050102010706020507" pitchFamily="18" charset="2"/>
              </a:rPr>
              <a:t>)</a:t>
            </a:r>
            <a:r>
              <a:rPr lang="zh-CN" altLang="en-US" sz="2000">
                <a:latin typeface="Symbol" panose="05050102010706020507" pitchFamily="18" charset="2"/>
              </a:rPr>
              <a:t>中</a:t>
            </a:r>
            <a:r>
              <a:rPr lang="en-US" altLang="zh-CN" sz="2000">
                <a:latin typeface="Symbol" panose="05050102010706020507" pitchFamily="18" charset="2"/>
              </a:rPr>
              <a:t>, s</a:t>
            </a:r>
            <a:r>
              <a:rPr lang="zh-CN" altLang="en-US" sz="2000">
                <a:latin typeface="Symbol" panose="05050102010706020507" pitchFamily="18" charset="2"/>
              </a:rPr>
              <a:t>在</a:t>
            </a:r>
            <a:r>
              <a:rPr lang="en-US" altLang="zh-CN" sz="2000">
                <a:latin typeface="Symbol" panose="05050102010706020507" pitchFamily="18" charset="2"/>
              </a:rPr>
              <a:t>m(</a:t>
            </a:r>
            <a:r>
              <a:rPr lang="en-US" altLang="zh-CN" sz="2000"/>
              <a:t>y</a:t>
            </a:r>
            <a:r>
              <a:rPr lang="en-US" altLang="zh-CN" sz="2000">
                <a:latin typeface="Symbol" panose="05050102010706020507" pitchFamily="18" charset="2"/>
              </a:rPr>
              <a:t>)</a:t>
            </a:r>
            <a:r>
              <a:rPr lang="zh-CN" altLang="en-US" sz="2000">
                <a:latin typeface="Symbol" panose="05050102010706020507" pitchFamily="18" charset="2"/>
              </a:rPr>
              <a:t>中</a:t>
            </a:r>
            <a:r>
              <a:rPr lang="en-US" altLang="zh-CN" sz="2000">
                <a:latin typeface="Symbol" panose="05050102010706020507" pitchFamily="18" charset="2"/>
              </a:rPr>
              <a:t>}</a:t>
            </a:r>
            <a:endParaRPr lang="en-US" altLang="zh-CN" sz="2000">
              <a:latin typeface="Symbol" panose="05050102010706020507" pitchFamily="18" charset="2"/>
            </a:endParaRPr>
          </a:p>
          <a:p>
            <a:pPr lvl="2"/>
            <a:r>
              <a:rPr lang="zh-CN" altLang="en-US" sz="2000">
                <a:latin typeface="Symbol" panose="05050102010706020507" pitchFamily="18" charset="2"/>
              </a:rPr>
              <a:t>若</a:t>
            </a:r>
            <a:r>
              <a:rPr lang="en-US" altLang="zh-CN" sz="2000"/>
              <a:t>f</a:t>
            </a:r>
            <a:r>
              <a:rPr lang="en-US" altLang="zh-CN" sz="2000">
                <a:latin typeface="宋体" panose="02010600030101010101" pitchFamily="2" charset="-122"/>
              </a:rPr>
              <a:t>≠</a:t>
            </a:r>
            <a:r>
              <a:rPr lang="en-US" altLang="zh-CN" sz="2000"/>
              <a:t>x</a:t>
            </a:r>
            <a:r>
              <a:rPr lang="zh-CN" altLang="en-US" sz="2000"/>
              <a:t>，</a:t>
            </a:r>
            <a:r>
              <a:rPr lang="en-US" altLang="zh-CN" sz="2000">
                <a:latin typeface="Symbol" panose="05050102010706020507" pitchFamily="18" charset="2"/>
              </a:rPr>
              <a:t>n</a:t>
            </a:r>
            <a:r>
              <a:rPr lang="en-US" altLang="zh-CN" sz="2000"/>
              <a:t>(f):=</a:t>
            </a:r>
            <a:r>
              <a:rPr lang="en-US" altLang="zh-CN" sz="2000">
                <a:latin typeface="Symbol" panose="05050102010706020507" pitchFamily="18" charset="2"/>
              </a:rPr>
              <a:t>n</a:t>
            </a:r>
            <a:r>
              <a:rPr lang="en-US" altLang="zh-CN" sz="2000"/>
              <a:t>(f)</a:t>
            </a:r>
            <a:r>
              <a:rPr lang="en-US" altLang="zh-CN" sz="2000">
                <a:latin typeface="宋体" panose="02010600030101010101" pitchFamily="2" charset="-122"/>
              </a:rPr>
              <a:t>∩</a:t>
            </a:r>
            <a:r>
              <a:rPr lang="en-US" altLang="zh-CN" sz="2000">
                <a:latin typeface="Symbol" panose="05050102010706020507" pitchFamily="18" charset="2"/>
              </a:rPr>
              <a:t>{t|t</a:t>
            </a:r>
            <a:r>
              <a:rPr lang="zh-CN" altLang="en-US" sz="2000">
                <a:latin typeface="Symbol" panose="05050102010706020507" pitchFamily="18" charset="2"/>
              </a:rPr>
              <a:t>在</a:t>
            </a:r>
            <a:r>
              <a:rPr lang="en-US" altLang="zh-CN" sz="2000">
                <a:latin typeface="Symbol" panose="05050102010706020507" pitchFamily="18" charset="2"/>
              </a:rPr>
              <a:t>m(</a:t>
            </a:r>
            <a:r>
              <a:rPr lang="en-US" altLang="zh-CN" sz="2000"/>
              <a:t>f</a:t>
            </a:r>
            <a:r>
              <a:rPr lang="en-US" altLang="zh-CN" sz="2000">
                <a:latin typeface="Symbol" panose="05050102010706020507" pitchFamily="18" charset="2"/>
              </a:rPr>
              <a:t>)</a:t>
            </a:r>
            <a:r>
              <a:rPr lang="zh-CN" altLang="en-US" sz="2000">
                <a:latin typeface="Symbol" panose="05050102010706020507" pitchFamily="18" charset="2"/>
              </a:rPr>
              <a:t>中</a:t>
            </a:r>
            <a:r>
              <a:rPr lang="en-US" altLang="zh-CN" sz="2000">
                <a:latin typeface="Symbol" panose="05050102010706020507" pitchFamily="18" charset="2"/>
              </a:rPr>
              <a:t>, </a:t>
            </a:r>
            <a:r>
              <a:rPr lang="zh-CN" altLang="en-US" sz="2000">
                <a:latin typeface="Symbol" panose="05050102010706020507" pitchFamily="18" charset="2"/>
              </a:rPr>
              <a:t>且对</a:t>
            </a:r>
            <a:r>
              <a:rPr lang="en-US" altLang="zh-CN" sz="2000">
                <a:latin typeface="Symbol" panose="05050102010706020507" pitchFamily="18" charset="2"/>
              </a:rPr>
              <a:t>m(</a:t>
            </a:r>
            <a:r>
              <a:rPr lang="en-US" altLang="zh-CN" sz="2000"/>
              <a:t>y</a:t>
            </a:r>
            <a:r>
              <a:rPr lang="en-US" altLang="zh-CN" sz="2000">
                <a:latin typeface="Symbol" panose="05050102010706020507" pitchFamily="18" charset="2"/>
              </a:rPr>
              <a:t>)</a:t>
            </a:r>
            <a:r>
              <a:rPr lang="zh-CN" altLang="en-US" sz="2000">
                <a:latin typeface="Symbol" panose="05050102010706020507" pitchFamily="18" charset="2"/>
              </a:rPr>
              <a:t>中某个</a:t>
            </a:r>
            <a:r>
              <a:rPr lang="en-US" altLang="zh-CN" sz="2000">
                <a:latin typeface="Symbol" panose="05050102010706020507" pitchFamily="18" charset="2"/>
              </a:rPr>
              <a:t>s, t(s)</a:t>
            </a:r>
            <a:r>
              <a:rPr lang="en-US" altLang="zh-CN" sz="2000">
                <a:latin typeface="宋体" panose="02010600030101010101" pitchFamily="2" charset="-122"/>
              </a:rPr>
              <a:t>≠</a:t>
            </a:r>
            <a:r>
              <a:rPr lang="en-US" altLang="zh-CN" sz="2000">
                <a:latin typeface="Symbol" panose="05050102010706020507" pitchFamily="18" charset="2"/>
              </a:rPr>
              <a:t>F}</a:t>
            </a:r>
            <a:endParaRPr lang="en-US" altLang="zh-CN" sz="2000">
              <a:latin typeface="Symbol" panose="05050102010706020507" pitchFamily="18" charset="2"/>
            </a:endParaRPr>
          </a:p>
          <a:p>
            <a:pPr lvl="2"/>
            <a:r>
              <a:rPr lang="zh-CN" altLang="en-US" sz="2000">
                <a:latin typeface="Symbol" panose="05050102010706020507" pitchFamily="18" charset="2"/>
              </a:rPr>
              <a:t>若</a:t>
            </a:r>
            <a:r>
              <a:rPr lang="en-US" altLang="zh-CN" sz="2000"/>
              <a:t>y</a:t>
            </a:r>
            <a:r>
              <a:rPr lang="en-US" altLang="zh-CN" sz="2000">
                <a:latin typeface="宋体" panose="02010600030101010101" pitchFamily="2" charset="-122"/>
              </a:rPr>
              <a:t>≠</a:t>
            </a:r>
            <a:r>
              <a:rPr lang="en-US" altLang="zh-CN" sz="2000"/>
              <a:t>x</a:t>
            </a:r>
            <a:r>
              <a:rPr lang="zh-CN" altLang="en-US" sz="2000"/>
              <a:t>，</a:t>
            </a:r>
            <a:r>
              <a:rPr lang="en-US" altLang="zh-CN" sz="2000">
                <a:latin typeface="Symbol" panose="05050102010706020507" pitchFamily="18" charset="2"/>
              </a:rPr>
              <a:t>n</a:t>
            </a:r>
            <a:r>
              <a:rPr lang="en-US" altLang="zh-CN" sz="2000"/>
              <a:t>(y):=</a:t>
            </a:r>
            <a:r>
              <a:rPr lang="en-US" altLang="zh-CN" sz="2000">
                <a:latin typeface="Symbol" panose="05050102010706020507" pitchFamily="18" charset="2"/>
              </a:rPr>
              <a:t>n</a:t>
            </a:r>
            <a:r>
              <a:rPr lang="en-US" altLang="zh-CN" sz="2000"/>
              <a:t>(y)</a:t>
            </a:r>
            <a:r>
              <a:rPr lang="en-US" altLang="zh-CN" sz="2000">
                <a:latin typeface="宋体" panose="02010600030101010101" pitchFamily="2" charset="-122"/>
              </a:rPr>
              <a:t>∩</a:t>
            </a:r>
            <a:r>
              <a:rPr lang="en-US" altLang="zh-CN" sz="2000">
                <a:latin typeface="Symbol" panose="05050102010706020507" pitchFamily="18" charset="2"/>
              </a:rPr>
              <a:t>{s|s</a:t>
            </a:r>
            <a:r>
              <a:rPr lang="zh-CN" altLang="en-US" sz="2000">
                <a:latin typeface="Symbol" panose="05050102010706020507" pitchFamily="18" charset="2"/>
              </a:rPr>
              <a:t>在</a:t>
            </a:r>
            <a:r>
              <a:rPr lang="en-US" altLang="zh-CN" sz="2000">
                <a:latin typeface="Symbol" panose="05050102010706020507" pitchFamily="18" charset="2"/>
              </a:rPr>
              <a:t>m(</a:t>
            </a:r>
            <a:r>
              <a:rPr lang="en-US" altLang="zh-CN" sz="2000"/>
              <a:t>y</a:t>
            </a:r>
            <a:r>
              <a:rPr lang="en-US" altLang="zh-CN" sz="2000">
                <a:latin typeface="Symbol" panose="05050102010706020507" pitchFamily="18" charset="2"/>
              </a:rPr>
              <a:t>)</a:t>
            </a:r>
            <a:r>
              <a:rPr lang="zh-CN" altLang="en-US" sz="2000">
                <a:latin typeface="Symbol" panose="05050102010706020507" pitchFamily="18" charset="2"/>
              </a:rPr>
              <a:t>中</a:t>
            </a:r>
            <a:r>
              <a:rPr lang="en-US" altLang="zh-CN" sz="2000">
                <a:latin typeface="Symbol" panose="05050102010706020507" pitchFamily="18" charset="2"/>
              </a:rPr>
              <a:t>, </a:t>
            </a:r>
            <a:r>
              <a:rPr lang="zh-CN" altLang="en-US" sz="2000">
                <a:latin typeface="Symbol" panose="05050102010706020507" pitchFamily="18" charset="2"/>
              </a:rPr>
              <a:t>且对</a:t>
            </a:r>
            <a:r>
              <a:rPr lang="en-US" altLang="zh-CN" sz="2000">
                <a:latin typeface="Symbol" panose="05050102010706020507" pitchFamily="18" charset="2"/>
              </a:rPr>
              <a:t>m(</a:t>
            </a:r>
            <a:r>
              <a:rPr lang="en-US" altLang="zh-CN" sz="2000"/>
              <a:t>f</a:t>
            </a:r>
            <a:r>
              <a:rPr lang="en-US" altLang="zh-CN" sz="2000">
                <a:latin typeface="Symbol" panose="05050102010706020507" pitchFamily="18" charset="2"/>
              </a:rPr>
              <a:t>)</a:t>
            </a:r>
            <a:r>
              <a:rPr lang="zh-CN" altLang="en-US" sz="2000">
                <a:latin typeface="Symbol" panose="05050102010706020507" pitchFamily="18" charset="2"/>
              </a:rPr>
              <a:t>中某个</a:t>
            </a:r>
            <a:r>
              <a:rPr lang="en-US" altLang="zh-CN" sz="2000">
                <a:latin typeface="Symbol" panose="05050102010706020507" pitchFamily="18" charset="2"/>
              </a:rPr>
              <a:t>t, t(s)</a:t>
            </a:r>
            <a:r>
              <a:rPr lang="en-US" altLang="zh-CN" sz="2000">
                <a:latin typeface="宋体" panose="02010600030101010101" pitchFamily="2" charset="-122"/>
              </a:rPr>
              <a:t>≠</a:t>
            </a:r>
            <a:r>
              <a:rPr lang="en-US" altLang="zh-CN" sz="2000">
                <a:latin typeface="Symbol" panose="05050102010706020507" pitchFamily="18" charset="2"/>
              </a:rPr>
              <a:t>F}</a:t>
            </a:r>
            <a:endParaRPr lang="en-US" altLang="zh-CN" sz="2000">
              <a:latin typeface="Symbol" panose="05050102010706020507" pitchFamily="18" charset="2"/>
            </a:endParaRPr>
          </a:p>
          <a:p>
            <a:pPr lvl="2"/>
            <a:r>
              <a:rPr lang="zh-CN" altLang="en-US" sz="2000">
                <a:latin typeface="Symbol" panose="05050102010706020507" pitchFamily="18" charset="2"/>
              </a:rPr>
              <a:t>其他变量</a:t>
            </a:r>
            <a:r>
              <a:rPr lang="en-US" altLang="zh-CN" sz="2000"/>
              <a:t>z</a:t>
            </a:r>
            <a:r>
              <a:rPr lang="zh-CN" altLang="en-US" sz="2000"/>
              <a:t>， </a:t>
            </a:r>
            <a:r>
              <a:rPr lang="en-US" altLang="zh-CN" sz="2000">
                <a:latin typeface="Symbol" panose="05050102010706020507" pitchFamily="18" charset="2"/>
              </a:rPr>
              <a:t>n</a:t>
            </a:r>
            <a:r>
              <a:rPr lang="en-US" altLang="zh-CN" sz="2000"/>
              <a:t>(z):=</a:t>
            </a:r>
            <a:r>
              <a:rPr lang="en-US" altLang="zh-CN" sz="2000">
                <a:latin typeface="Symbol" panose="05050102010706020507" pitchFamily="18" charset="2"/>
              </a:rPr>
              <a:t>n</a:t>
            </a:r>
            <a:r>
              <a:rPr lang="en-US" altLang="zh-CN" sz="2000"/>
              <a:t>(z)</a:t>
            </a:r>
            <a:r>
              <a:rPr lang="en-US" altLang="zh-CN" sz="2000">
                <a:latin typeface="宋体" panose="02010600030101010101" pitchFamily="2" charset="-122"/>
              </a:rPr>
              <a:t>∩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/>
              <a:t>(z)</a:t>
            </a:r>
            <a:endParaRPr lang="en-US" altLang="zh-CN" sz="2000"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10.12.4  </a:t>
            </a:r>
            <a:r>
              <a:rPr lang="zh-CN" altLang="en-US"/>
              <a:t>后向方案</a:t>
            </a:r>
            <a:endParaRPr lang="zh-CN" altLang="en-US"/>
          </a:p>
        </p:txBody>
      </p:sp>
      <p:sp>
        <p:nvSpPr>
          <p:cNvPr id="859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/>
              <a:t>后向方案根据</a:t>
            </a:r>
            <a:r>
              <a:rPr lang="en-US" altLang="zh-CN" sz="2800">
                <a:latin typeface="Symbol" panose="05050102010706020507" pitchFamily="18" charset="2"/>
              </a:rPr>
              <a:t>n</a:t>
            </a:r>
            <a:r>
              <a:rPr lang="zh-CN" altLang="en-US" sz="2800"/>
              <a:t>和语句约束</a:t>
            </a:r>
            <a:r>
              <a:rPr lang="en-US" altLang="zh-CN" sz="2800">
                <a:latin typeface="Symbol" panose="05050102010706020507" pitchFamily="18" charset="2"/>
              </a:rPr>
              <a:t>m</a:t>
            </a:r>
            <a:endParaRPr lang="en-US" altLang="zh-CN" sz="2800">
              <a:latin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zh-CN" sz="2400"/>
              <a:t>read x</a:t>
            </a:r>
            <a:r>
              <a:rPr lang="zh-CN" altLang="en-US" sz="2400"/>
              <a:t>：在语句执行之前不能推断出新的不可能的类型，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(x)</a:t>
            </a:r>
            <a:r>
              <a:rPr lang="zh-CN" altLang="en-US" sz="2400"/>
              <a:t>不变，对其他所有变量</a:t>
            </a:r>
            <a:r>
              <a:rPr lang="en-US" altLang="zh-CN" sz="2400"/>
              <a:t>y</a:t>
            </a:r>
            <a:r>
              <a:rPr lang="zh-CN" altLang="en-US" sz="2400"/>
              <a:t>， 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(y):=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(y)</a:t>
            </a:r>
            <a:r>
              <a:rPr lang="en-US" altLang="zh-CN" sz="2400">
                <a:latin typeface="宋体" panose="02010600030101010101" pitchFamily="2" charset="-122"/>
              </a:rPr>
              <a:t>∩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(y)</a:t>
            </a:r>
            <a:endParaRPr lang="en-US" altLang="zh-CN" sz="2400"/>
          </a:p>
          <a:p>
            <a:pPr lvl="1">
              <a:lnSpc>
                <a:spcPct val="90000"/>
              </a:lnSpc>
            </a:pPr>
            <a:r>
              <a:rPr lang="en-US" altLang="zh-CN" sz="2400"/>
              <a:t>use x as </a:t>
            </a:r>
            <a:r>
              <a:rPr lang="en-US" altLang="zh-CN" sz="2400">
                <a:latin typeface="Symbol" panose="05050102010706020507" pitchFamily="18" charset="2"/>
              </a:rPr>
              <a:t>t</a:t>
            </a:r>
            <a:r>
              <a:rPr lang="zh-CN" altLang="en-US" sz="2400"/>
              <a:t>：与前向方案类似，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(y):=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(y)</a:t>
            </a:r>
            <a:r>
              <a:rPr lang="en-US" altLang="zh-CN" sz="2400">
                <a:latin typeface="宋体" panose="02010600030101010101" pitchFamily="2" charset="-122"/>
              </a:rPr>
              <a:t>∩</a:t>
            </a:r>
            <a:r>
              <a:rPr lang="en-US" altLang="zh-CN" sz="2400">
                <a:latin typeface="Symbol" panose="05050102010706020507" pitchFamily="18" charset="2"/>
              </a:rPr>
              <a:t>{t}</a:t>
            </a:r>
            <a:r>
              <a:rPr lang="zh-CN" altLang="en-US" sz="2400"/>
              <a:t>，对其他变量</a:t>
            </a:r>
            <a:r>
              <a:rPr lang="en-US" altLang="zh-CN" sz="2400"/>
              <a:t>y</a:t>
            </a:r>
            <a:r>
              <a:rPr lang="zh-CN" altLang="en-US" sz="2400"/>
              <a:t>，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(y):=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(y)</a:t>
            </a:r>
            <a:r>
              <a:rPr lang="en-US" altLang="zh-CN" sz="2400">
                <a:latin typeface="宋体" panose="02010600030101010101" pitchFamily="2" charset="-122"/>
              </a:rPr>
              <a:t>∩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(y)</a:t>
            </a:r>
            <a:endParaRPr lang="en-US" altLang="zh-CN" sz="2400"/>
          </a:p>
          <a:p>
            <a:pPr lvl="1">
              <a:lnSpc>
                <a:spcPct val="90000"/>
              </a:lnSpc>
            </a:pPr>
            <a:r>
              <a:rPr lang="en-US" altLang="zh-CN" sz="2400"/>
              <a:t>x:=f(y)</a:t>
            </a:r>
            <a:endParaRPr lang="en-US" altLang="zh-CN" sz="2400"/>
          </a:p>
          <a:p>
            <a:pPr lvl="2">
              <a:lnSpc>
                <a:spcPct val="90000"/>
              </a:lnSpc>
            </a:pPr>
            <a:r>
              <a:rPr lang="zh-CN" altLang="en-US" sz="2000"/>
              <a:t>对</a:t>
            </a:r>
            <a:r>
              <a:rPr lang="en-US" altLang="zh-CN" sz="2000"/>
              <a:t>x</a:t>
            </a:r>
            <a:r>
              <a:rPr lang="zh-CN" altLang="en-US" sz="2000"/>
              <a:t>，除非与</a:t>
            </a:r>
            <a:r>
              <a:rPr lang="en-US" altLang="zh-CN" sz="2000"/>
              <a:t>y</a:t>
            </a:r>
            <a:r>
              <a:rPr lang="zh-CN" altLang="en-US" sz="2000"/>
              <a:t>或</a:t>
            </a:r>
            <a:r>
              <a:rPr lang="en-US" altLang="zh-CN" sz="2000"/>
              <a:t>f</a:t>
            </a:r>
            <a:r>
              <a:rPr lang="zh-CN" altLang="en-US" sz="2000"/>
              <a:t>相等，否则语句前不能推断新信息</a:t>
            </a:r>
            <a:endParaRPr lang="zh-CN" altLang="en-US" sz="2000"/>
          </a:p>
          <a:p>
            <a:pPr lvl="2">
              <a:lnSpc>
                <a:spcPct val="90000"/>
              </a:lnSpc>
            </a:pPr>
            <a:r>
              <a:rPr lang="zh-CN" altLang="en-US" sz="2000"/>
              <a:t>若</a:t>
            </a:r>
            <a:r>
              <a:rPr lang="en-US" altLang="zh-CN" sz="2000"/>
              <a:t>f=x</a:t>
            </a:r>
            <a:r>
              <a:rPr lang="zh-CN" altLang="en-US" sz="2000"/>
              <a:t>，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 baseline="-25000"/>
              <a:t>1</a:t>
            </a:r>
            <a:r>
              <a:rPr lang="en-US" altLang="zh-CN" sz="2000"/>
              <a:t>(f):=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/>
              <a:t>(f)</a:t>
            </a:r>
            <a:r>
              <a:rPr lang="zh-CN" altLang="en-US" sz="2000"/>
              <a:t>，否则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 baseline="-25000">
                <a:latin typeface="Symbol" panose="05050102010706020507" pitchFamily="18" charset="2"/>
              </a:rPr>
              <a:t>1</a:t>
            </a:r>
            <a:r>
              <a:rPr lang="en-US" altLang="zh-CN" sz="2000"/>
              <a:t>(f):=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/>
              <a:t>(f)∩</a:t>
            </a:r>
            <a:r>
              <a:rPr lang="en-US" altLang="zh-CN" sz="2000">
                <a:latin typeface="Symbol" panose="05050102010706020507" pitchFamily="18" charset="2"/>
              </a:rPr>
              <a:t>n</a:t>
            </a:r>
            <a:r>
              <a:rPr lang="en-US" altLang="zh-CN" sz="2000"/>
              <a:t>(f)</a:t>
            </a:r>
            <a:br>
              <a:rPr lang="en-US" altLang="zh-CN" sz="2000"/>
            </a:br>
            <a:r>
              <a:rPr lang="zh-CN" altLang="en-US" sz="2000"/>
              <a:t>若</a:t>
            </a:r>
            <a:r>
              <a:rPr lang="en-US" altLang="zh-CN" sz="2000"/>
              <a:t>y=x</a:t>
            </a:r>
            <a:r>
              <a:rPr lang="zh-CN" altLang="en-US" sz="2000"/>
              <a:t>，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 baseline="-25000"/>
              <a:t>1</a:t>
            </a:r>
            <a:r>
              <a:rPr lang="en-US" altLang="zh-CN" sz="2000"/>
              <a:t>(y):=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/>
              <a:t>(y)</a:t>
            </a:r>
            <a:r>
              <a:rPr lang="zh-CN" altLang="en-US" sz="2000"/>
              <a:t>，否则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 baseline="-25000">
                <a:latin typeface="Symbol" panose="05050102010706020507" pitchFamily="18" charset="2"/>
              </a:rPr>
              <a:t>1</a:t>
            </a:r>
            <a:r>
              <a:rPr lang="en-US" altLang="zh-CN" sz="2000"/>
              <a:t>(y):=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/>
              <a:t>(y)∩</a:t>
            </a:r>
            <a:r>
              <a:rPr lang="en-US" altLang="zh-CN" sz="2000">
                <a:latin typeface="Symbol" panose="05050102010706020507" pitchFamily="18" charset="2"/>
              </a:rPr>
              <a:t>n</a:t>
            </a:r>
            <a:r>
              <a:rPr lang="en-US" altLang="zh-CN" sz="2000"/>
              <a:t>(y)</a:t>
            </a:r>
            <a:endParaRPr lang="en-US" altLang="zh-CN" sz="2000"/>
          </a:p>
          <a:p>
            <a:pPr lvl="2">
              <a:lnSpc>
                <a:spcPct val="90000"/>
              </a:lnSpc>
            </a:pP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/>
              <a:t>(f):={</a:t>
            </a:r>
            <a:r>
              <a:rPr lang="en-US" altLang="zh-CN" sz="2000">
                <a:latin typeface="Symbol" panose="05050102010706020507" pitchFamily="18" charset="2"/>
              </a:rPr>
              <a:t>t</a:t>
            </a:r>
            <a:r>
              <a:rPr lang="en-US" altLang="zh-CN" sz="2000"/>
              <a:t>|</a:t>
            </a:r>
            <a:r>
              <a:rPr lang="en-US" altLang="zh-CN" sz="2000">
                <a:latin typeface="Symbol" panose="05050102010706020507" pitchFamily="18" charset="2"/>
              </a:rPr>
              <a:t>t</a:t>
            </a:r>
            <a:r>
              <a:rPr lang="zh-CN" altLang="en-US" sz="2000"/>
              <a:t>在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 baseline="-25000">
                <a:latin typeface="Symbol" panose="05050102010706020507" pitchFamily="18" charset="2"/>
              </a:rPr>
              <a:t>1</a:t>
            </a:r>
            <a:r>
              <a:rPr lang="en-US" altLang="zh-CN" sz="2000"/>
              <a:t>(f)</a:t>
            </a:r>
            <a:r>
              <a:rPr lang="zh-CN" altLang="en-US" sz="2000"/>
              <a:t>中，而且对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 baseline="-25000">
                <a:latin typeface="Symbol" panose="05050102010706020507" pitchFamily="18" charset="2"/>
              </a:rPr>
              <a:t>1</a:t>
            </a:r>
            <a:r>
              <a:rPr lang="en-US" altLang="zh-CN" sz="2000"/>
              <a:t>(y)</a:t>
            </a:r>
            <a:r>
              <a:rPr lang="zh-CN" altLang="en-US" sz="2000"/>
              <a:t>中某个</a:t>
            </a:r>
            <a:r>
              <a:rPr lang="en-US" altLang="zh-CN" sz="2000">
                <a:latin typeface="Symbol" panose="05050102010706020507" pitchFamily="18" charset="2"/>
              </a:rPr>
              <a:t>s</a:t>
            </a:r>
            <a:r>
              <a:rPr lang="zh-CN" altLang="en-US" sz="2000"/>
              <a:t>，</a:t>
            </a:r>
            <a:r>
              <a:rPr lang="en-US" altLang="zh-CN" sz="2000">
                <a:latin typeface="Symbol" panose="05050102010706020507" pitchFamily="18" charset="2"/>
              </a:rPr>
              <a:t>t</a:t>
            </a:r>
            <a:r>
              <a:rPr lang="en-US" altLang="zh-CN" sz="2000"/>
              <a:t>(</a:t>
            </a:r>
            <a:r>
              <a:rPr lang="en-US" altLang="zh-CN" sz="2000">
                <a:latin typeface="Symbol" panose="05050102010706020507" pitchFamily="18" charset="2"/>
              </a:rPr>
              <a:t>s</a:t>
            </a:r>
            <a:r>
              <a:rPr lang="en-US" altLang="zh-CN" sz="2000"/>
              <a:t>)∩</a:t>
            </a:r>
            <a:r>
              <a:rPr lang="en-US" altLang="zh-CN" sz="2000">
                <a:latin typeface="Symbol" panose="05050102010706020507" pitchFamily="18" charset="2"/>
              </a:rPr>
              <a:t>n</a:t>
            </a:r>
            <a:r>
              <a:rPr lang="en-US" altLang="zh-CN" sz="2000"/>
              <a:t>(x)≠</a:t>
            </a:r>
            <a:r>
              <a:rPr lang="en-US" altLang="zh-CN" sz="2000">
                <a:latin typeface="Symbol" panose="05050102010706020507" pitchFamily="18" charset="2"/>
              </a:rPr>
              <a:t>F</a:t>
            </a:r>
            <a:r>
              <a:rPr lang="en-US" altLang="zh-CN" sz="2000"/>
              <a:t>}</a:t>
            </a:r>
            <a:br>
              <a:rPr lang="en-US" altLang="zh-CN" sz="2000"/>
            </a:b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/>
              <a:t>(y):={</a:t>
            </a:r>
            <a:r>
              <a:rPr lang="en-US" altLang="zh-CN" sz="2000">
                <a:latin typeface="Symbol" panose="05050102010706020507" pitchFamily="18" charset="2"/>
              </a:rPr>
              <a:t>s</a:t>
            </a:r>
            <a:r>
              <a:rPr lang="en-US" altLang="zh-CN" sz="2000"/>
              <a:t>|</a:t>
            </a:r>
            <a:r>
              <a:rPr lang="en-US" altLang="zh-CN" sz="2000">
                <a:latin typeface="Symbol" panose="05050102010706020507" pitchFamily="18" charset="2"/>
              </a:rPr>
              <a:t>s</a:t>
            </a:r>
            <a:r>
              <a:rPr lang="zh-CN" altLang="en-US" sz="2000"/>
              <a:t>在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 baseline="-25000">
                <a:latin typeface="Symbol" panose="05050102010706020507" pitchFamily="18" charset="2"/>
              </a:rPr>
              <a:t>1</a:t>
            </a:r>
            <a:r>
              <a:rPr lang="en-US" altLang="zh-CN" sz="2000"/>
              <a:t>(y)</a:t>
            </a:r>
            <a:r>
              <a:rPr lang="zh-CN" altLang="en-US" sz="2000"/>
              <a:t>中，而且对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 baseline="-25000">
                <a:latin typeface="Symbol" panose="05050102010706020507" pitchFamily="18" charset="2"/>
              </a:rPr>
              <a:t>1</a:t>
            </a:r>
            <a:r>
              <a:rPr lang="en-US" altLang="zh-CN" sz="2000"/>
              <a:t>(f)</a:t>
            </a:r>
            <a:r>
              <a:rPr lang="zh-CN" altLang="en-US" sz="2000"/>
              <a:t>中某个</a:t>
            </a:r>
            <a:r>
              <a:rPr lang="en-US" altLang="zh-CN" sz="2000">
                <a:latin typeface="Symbol" panose="05050102010706020507" pitchFamily="18" charset="2"/>
              </a:rPr>
              <a:t>t</a:t>
            </a:r>
            <a:r>
              <a:rPr lang="zh-CN" altLang="en-US" sz="2000"/>
              <a:t>，</a:t>
            </a:r>
            <a:r>
              <a:rPr lang="en-US" altLang="zh-CN" sz="2000">
                <a:latin typeface="Symbol" panose="05050102010706020507" pitchFamily="18" charset="2"/>
              </a:rPr>
              <a:t>t</a:t>
            </a:r>
            <a:r>
              <a:rPr lang="en-US" altLang="zh-CN" sz="2000"/>
              <a:t>(</a:t>
            </a:r>
            <a:r>
              <a:rPr lang="en-US" altLang="zh-CN" sz="2000">
                <a:latin typeface="Symbol" panose="05050102010706020507" pitchFamily="18" charset="2"/>
              </a:rPr>
              <a:t>s</a:t>
            </a:r>
            <a:r>
              <a:rPr lang="en-US" altLang="zh-CN" sz="2000"/>
              <a:t>)∩</a:t>
            </a:r>
            <a:r>
              <a:rPr lang="en-US" altLang="zh-CN" sz="2000">
                <a:latin typeface="Symbol" panose="05050102010706020507" pitchFamily="18" charset="2"/>
              </a:rPr>
              <a:t>n</a:t>
            </a:r>
            <a:r>
              <a:rPr lang="en-US" altLang="zh-CN" sz="2000"/>
              <a:t>(x)≠</a:t>
            </a:r>
            <a:r>
              <a:rPr lang="en-US" altLang="zh-CN" sz="2000">
                <a:latin typeface="Symbol" panose="05050102010706020507" pitchFamily="18" charset="2"/>
              </a:rPr>
              <a:t>F</a:t>
            </a:r>
            <a:r>
              <a:rPr lang="en-US" altLang="zh-CN" sz="2000"/>
              <a:t>}</a:t>
            </a:r>
            <a:br>
              <a:rPr lang="en-US" altLang="zh-CN" sz="2000"/>
            </a:br>
            <a:r>
              <a:rPr lang="zh-CN" altLang="en-US" sz="2000"/>
              <a:t>对不等于</a:t>
            </a:r>
            <a:r>
              <a:rPr lang="en-US" altLang="zh-CN" sz="2000"/>
              <a:t>x</a:t>
            </a:r>
            <a:r>
              <a:rPr lang="zh-CN" altLang="en-US" sz="2000"/>
              <a:t>、</a:t>
            </a:r>
            <a:r>
              <a:rPr lang="en-US" altLang="zh-CN" sz="2000"/>
              <a:t>y</a:t>
            </a:r>
            <a:r>
              <a:rPr lang="zh-CN" altLang="en-US" sz="2000"/>
              <a:t>、</a:t>
            </a:r>
            <a:r>
              <a:rPr lang="en-US" altLang="zh-CN" sz="2000"/>
              <a:t>f</a:t>
            </a:r>
            <a:r>
              <a:rPr lang="zh-CN" altLang="en-US" sz="2000"/>
              <a:t>的变量</a:t>
            </a:r>
            <a:r>
              <a:rPr lang="en-US" altLang="zh-CN" sz="2000"/>
              <a:t>z</a:t>
            </a:r>
            <a:r>
              <a:rPr lang="zh-CN" altLang="en-US" sz="2000"/>
              <a:t>，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 baseline="-25000">
                <a:latin typeface="Symbol" panose="05050102010706020507" pitchFamily="18" charset="2"/>
              </a:rPr>
              <a:t> </a:t>
            </a:r>
            <a:r>
              <a:rPr lang="en-US" altLang="zh-CN" sz="2000"/>
              <a:t>(z):=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/>
              <a:t>(z)∩</a:t>
            </a:r>
            <a:r>
              <a:rPr lang="en-US" altLang="zh-CN" sz="2000">
                <a:latin typeface="Symbol" panose="05050102010706020507" pitchFamily="18" charset="2"/>
              </a:rPr>
              <a:t>n</a:t>
            </a:r>
            <a:r>
              <a:rPr lang="en-US" altLang="zh-CN" sz="2000"/>
              <a:t>(z)</a:t>
            </a:r>
            <a:endParaRPr lang="en-US" altLang="zh-CN" sz="2000"/>
          </a:p>
          <a:p>
            <a:pPr>
              <a:lnSpc>
                <a:spcPct val="90000"/>
              </a:lnSpc>
            </a:pPr>
            <a:r>
              <a:rPr lang="zh-CN" altLang="en-US" sz="2800"/>
              <a:t>除了</a:t>
            </a:r>
            <a:r>
              <a:rPr lang="en-US" altLang="zh-CN" sz="2800"/>
              <a:t>5</a:t>
            </a:r>
            <a:r>
              <a:rPr lang="zh-CN" altLang="en-US" sz="2800"/>
              <a:t>种类型之外，添加</a:t>
            </a:r>
            <a:r>
              <a:rPr lang="en-US" altLang="zh-CN" sz="2800"/>
              <a:t>undef</a:t>
            </a:r>
            <a:r>
              <a:rPr lang="zh-CN" altLang="en-US" sz="2800"/>
              <a:t>，服从任何其他类型</a:t>
            </a:r>
            <a:endParaRPr lang="zh-CN" altLang="en-US" sz="2800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10.19</a:t>
            </a:r>
            <a:endParaRPr lang="en-US" altLang="zh-CN"/>
          </a:p>
        </p:txBody>
      </p:sp>
      <p:sp>
        <p:nvSpPr>
          <p:cNvPr id="860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输入：一个流图，每个块一条语句，且为三种类型之一</a:t>
            </a:r>
            <a:endParaRPr lang="zh-CN" altLang="en-US" sz="24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输出：每个点处每个变量的类型集合（保守的）</a:t>
            </a:r>
            <a:endParaRPr lang="zh-CN" altLang="en-US" sz="2400"/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/>
              <a:t>方法：为每个块</a:t>
            </a:r>
            <a:r>
              <a:rPr lang="en-US" altLang="zh-CN" sz="2400"/>
              <a:t>B</a:t>
            </a:r>
            <a:r>
              <a:rPr lang="zh-CN" altLang="en-US" sz="2400"/>
              <a:t>计算映射</a:t>
            </a:r>
            <a:r>
              <a:rPr lang="en-US" altLang="zh-CN" sz="2400"/>
              <a:t>in[B]</a:t>
            </a:r>
            <a:r>
              <a:rPr lang="zh-CN" altLang="en-US" sz="2400"/>
              <a:t>和</a:t>
            </a:r>
            <a:r>
              <a:rPr lang="en-US" altLang="zh-CN" sz="2400"/>
              <a:t>out[B]</a:t>
            </a:r>
            <a:r>
              <a:rPr lang="zh-CN" altLang="en-US" sz="2400"/>
              <a:t>，映射：变量</a:t>
            </a:r>
            <a:r>
              <a:rPr lang="zh-CN" altLang="en-US" sz="2400">
                <a:sym typeface="Wingdings" panose="05000000000000000000" pitchFamily="2" charset="2"/>
              </a:rPr>
              <a:t>类型集合，初始映射到</a:t>
            </a:r>
            <a:r>
              <a:rPr lang="en-US" altLang="zh-CN" sz="2400">
                <a:sym typeface="Wingdings" panose="05000000000000000000" pitchFamily="2" charset="2"/>
              </a:rPr>
              <a:t>undef</a:t>
            </a:r>
            <a:r>
              <a:rPr lang="zh-CN" altLang="en-US" sz="2400">
                <a:sym typeface="Wingdings" panose="05000000000000000000" pitchFamily="2" charset="2"/>
              </a:rPr>
              <a:t>。交替采用前向和后向传播穿越流图，直到结果不再变化。前向传播方法：</a:t>
            </a:r>
            <a:endParaRPr lang="zh-CN" altLang="en-US" sz="240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>
                <a:sym typeface="Wingdings" panose="05000000000000000000" pitchFamily="2" charset="2"/>
              </a:rPr>
              <a:t>	</a:t>
            </a:r>
            <a:r>
              <a:rPr lang="en-US" altLang="zh-CN" sz="2000">
                <a:sym typeface="Wingdings" panose="05000000000000000000" pitchFamily="2" charset="2"/>
              </a:rPr>
              <a:t>for </a:t>
            </a:r>
            <a:r>
              <a:rPr lang="zh-CN" altLang="en-US" sz="2000">
                <a:sym typeface="Wingdings" panose="05000000000000000000" pitchFamily="2" charset="2"/>
              </a:rPr>
              <a:t>深度优先顺序种的每个块</a:t>
            </a:r>
            <a:r>
              <a:rPr lang="en-US" altLang="zh-CN" sz="2000">
                <a:sym typeface="Wingdings" panose="05000000000000000000" pitchFamily="2" charset="2"/>
              </a:rPr>
              <a:t>B do begin</a:t>
            </a:r>
            <a:endParaRPr lang="en-US" altLang="zh-CN" sz="200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>
                <a:sym typeface="Wingdings" panose="05000000000000000000" pitchFamily="2" charset="2"/>
              </a:rPr>
              <a:t>		</a:t>
            </a:r>
            <a:br>
              <a:rPr lang="en-US" altLang="zh-CN" sz="2000">
                <a:sym typeface="Wingdings" panose="05000000000000000000" pitchFamily="2" charset="2"/>
              </a:rPr>
            </a:br>
            <a:r>
              <a:rPr lang="en-US" altLang="zh-CN" sz="2000">
                <a:sym typeface="Wingdings" panose="05000000000000000000" pitchFamily="2" charset="2"/>
              </a:rPr>
              <a:t>	out[B] := </a:t>
            </a:r>
            <a:r>
              <a:rPr lang="zh-CN" altLang="en-US" sz="2000">
                <a:sym typeface="Wingdings" panose="05000000000000000000" pitchFamily="2" charset="2"/>
              </a:rPr>
              <a:t>前面定义的</a:t>
            </a:r>
            <a:r>
              <a:rPr lang="en-US" altLang="zh-CN" sz="2000">
                <a:sym typeface="Wingdings" panose="05000000000000000000" pitchFamily="2" charset="2"/>
              </a:rPr>
              <a:t>in[B]</a:t>
            </a:r>
            <a:r>
              <a:rPr lang="zh-CN" altLang="en-US" sz="2000">
                <a:sym typeface="Wingdings" panose="05000000000000000000" pitchFamily="2" charset="2"/>
              </a:rPr>
              <a:t>和</a:t>
            </a:r>
            <a:r>
              <a:rPr lang="en-US" altLang="zh-CN" sz="2000">
                <a:sym typeface="Wingdings" panose="05000000000000000000" pitchFamily="2" charset="2"/>
              </a:rPr>
              <a:t>out[B]</a:t>
            </a:r>
            <a:r>
              <a:rPr lang="zh-CN" altLang="en-US" sz="2000">
                <a:sym typeface="Wingdings" panose="05000000000000000000" pitchFamily="2" charset="2"/>
              </a:rPr>
              <a:t>的函数</a:t>
            </a:r>
            <a:endParaRPr lang="zh-CN" altLang="en-US" sz="200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>
                <a:sym typeface="Wingdings" panose="05000000000000000000" pitchFamily="2" charset="2"/>
              </a:rPr>
              <a:t>	</a:t>
            </a:r>
            <a:r>
              <a:rPr lang="en-US" altLang="zh-CN" sz="2000">
                <a:sym typeface="Wingdings" panose="05000000000000000000" pitchFamily="2" charset="2"/>
              </a:rPr>
              <a:t>end</a:t>
            </a:r>
            <a:endParaRPr lang="en-US" altLang="zh-CN" sz="240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>
                <a:sym typeface="Wingdings" panose="05000000000000000000" pitchFamily="2" charset="2"/>
              </a:rPr>
              <a:t>	</a:t>
            </a:r>
            <a:r>
              <a:rPr lang="zh-CN" altLang="en-US" sz="2400">
                <a:sym typeface="Wingdings" panose="05000000000000000000" pitchFamily="2" charset="2"/>
              </a:rPr>
              <a:t>后向传播方法：</a:t>
            </a:r>
            <a:endParaRPr lang="zh-CN" altLang="en-US" sz="240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	 </a:t>
            </a:r>
            <a:r>
              <a:rPr lang="en-US" altLang="zh-CN" sz="2000">
                <a:sym typeface="Wingdings" panose="05000000000000000000" pitchFamily="2" charset="2"/>
              </a:rPr>
              <a:t>for </a:t>
            </a:r>
            <a:r>
              <a:rPr lang="zh-CN" altLang="en-US" sz="2000">
                <a:sym typeface="Wingdings" panose="05000000000000000000" pitchFamily="2" charset="2"/>
              </a:rPr>
              <a:t>逆深度优先顺序种的每个块</a:t>
            </a:r>
            <a:r>
              <a:rPr lang="en-US" altLang="zh-CN" sz="2000">
                <a:sym typeface="Wingdings" panose="05000000000000000000" pitchFamily="2" charset="2"/>
              </a:rPr>
              <a:t>B do begin</a:t>
            </a:r>
            <a:endParaRPr lang="en-US" altLang="zh-CN" sz="200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>
                <a:sym typeface="Wingdings" panose="05000000000000000000" pitchFamily="2" charset="2"/>
              </a:rPr>
              <a:t>		</a:t>
            </a:r>
            <a:br>
              <a:rPr lang="en-US" altLang="zh-CN" sz="2000">
                <a:sym typeface="Wingdings" panose="05000000000000000000" pitchFamily="2" charset="2"/>
              </a:rPr>
            </a:br>
            <a:r>
              <a:rPr lang="en-US" altLang="zh-CN" sz="2000">
                <a:sym typeface="Wingdings" panose="05000000000000000000" pitchFamily="2" charset="2"/>
              </a:rPr>
              <a:t>	in[B] := </a:t>
            </a:r>
            <a:r>
              <a:rPr lang="zh-CN" altLang="en-US" sz="2000">
                <a:sym typeface="Wingdings" panose="05000000000000000000" pitchFamily="2" charset="2"/>
              </a:rPr>
              <a:t>前面定义的</a:t>
            </a:r>
            <a:r>
              <a:rPr lang="en-US" altLang="zh-CN" sz="2000">
                <a:sym typeface="Wingdings" panose="05000000000000000000" pitchFamily="2" charset="2"/>
              </a:rPr>
              <a:t>in[B]</a:t>
            </a:r>
            <a:r>
              <a:rPr lang="zh-CN" altLang="en-US" sz="2000">
                <a:sym typeface="Wingdings" panose="05000000000000000000" pitchFamily="2" charset="2"/>
              </a:rPr>
              <a:t>和</a:t>
            </a:r>
            <a:r>
              <a:rPr lang="en-US" altLang="zh-CN" sz="2000">
                <a:sym typeface="Wingdings" panose="05000000000000000000" pitchFamily="2" charset="2"/>
              </a:rPr>
              <a:t>out[B]</a:t>
            </a:r>
            <a:r>
              <a:rPr lang="zh-CN" altLang="en-US" sz="2000">
                <a:sym typeface="Wingdings" panose="05000000000000000000" pitchFamily="2" charset="2"/>
              </a:rPr>
              <a:t>的函数</a:t>
            </a:r>
            <a:endParaRPr lang="zh-CN" altLang="en-US" sz="200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>
                <a:sym typeface="Wingdings" panose="05000000000000000000" pitchFamily="2" charset="2"/>
              </a:rPr>
              <a:t>	</a:t>
            </a:r>
            <a:r>
              <a:rPr lang="en-US" altLang="zh-CN" sz="2000">
                <a:sym typeface="Wingdings" panose="05000000000000000000" pitchFamily="2" charset="2"/>
              </a:rPr>
              <a:t>end</a:t>
            </a:r>
            <a:endParaRPr lang="en-US" altLang="zh-CN" sz="2000">
              <a:sym typeface="Wingdings" panose="05000000000000000000" pitchFamily="2" charset="2"/>
            </a:endParaRPr>
          </a:p>
        </p:txBody>
      </p:sp>
      <p:graphicFrame>
        <p:nvGraphicFramePr>
          <p:cNvPr id="860164" name="Object 4"/>
          <p:cNvGraphicFramePr>
            <a:graphicFrameLocks noChangeAspect="1"/>
          </p:cNvGraphicFramePr>
          <p:nvPr/>
        </p:nvGraphicFramePr>
        <p:xfrm>
          <a:off x="2184400" y="3810000"/>
          <a:ext cx="2006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90" name="Equation" r:id="rId1" imgW="1269365" imgH="355600" progId="Equation.3">
                  <p:embed/>
                </p:oleObj>
              </mc:Choice>
              <mc:Fallback>
                <p:oleObj name="Equation" r:id="rId1" imgW="1269365" imgH="355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4400" y="3810000"/>
                        <a:ext cx="2006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165" name="Object 5"/>
          <p:cNvGraphicFramePr>
            <a:graphicFrameLocks noChangeAspect="1"/>
          </p:cNvGraphicFramePr>
          <p:nvPr/>
        </p:nvGraphicFramePr>
        <p:xfrm>
          <a:off x="2143125" y="5715000"/>
          <a:ext cx="19859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91" name="Equation" r:id="rId3" imgW="1256665" imgH="355600" progId="Equation.3">
                  <p:embed/>
                </p:oleObj>
              </mc:Choice>
              <mc:Fallback>
                <p:oleObj name="Equation" r:id="rId3" imgW="1256665" imgH="355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25" y="5715000"/>
                        <a:ext cx="19859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10.52</a:t>
            </a:r>
            <a:endParaRPr lang="en-US" altLang="zh-CN"/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3541712" cy="2895600"/>
          </a:xfrm>
        </p:spPr>
        <p:txBody>
          <a:bodyPr/>
          <a:lstStyle/>
          <a:p>
            <a:r>
              <a:rPr lang="zh-CN" altLang="en-US" sz="2800"/>
              <a:t>需</a:t>
            </a:r>
            <a:r>
              <a:rPr lang="en-US" altLang="zh-CN" sz="2800"/>
              <a:t>5</a:t>
            </a:r>
            <a:r>
              <a:rPr lang="zh-CN" altLang="en-US" sz="2800"/>
              <a:t>遍迭代才能收敛，还需两遍进行检查</a:t>
            </a:r>
            <a:endParaRPr lang="zh-CN" altLang="en-US" sz="2800"/>
          </a:p>
          <a:p>
            <a:r>
              <a:rPr lang="zh-CN" altLang="en-US" sz="2800"/>
              <a:t>第一遍前向</a:t>
            </a:r>
            <a:endParaRPr lang="zh-CN" altLang="en-US" sz="2800"/>
          </a:p>
          <a:p>
            <a:pPr lvl="1"/>
            <a:r>
              <a:rPr lang="en-US" altLang="zh-CN" sz="2400"/>
              <a:t>B</a:t>
            </a:r>
            <a:r>
              <a:rPr lang="en-US" altLang="zh-CN" sz="2400" baseline="-25000"/>
              <a:t>2</a:t>
            </a:r>
            <a:r>
              <a:rPr lang="zh-CN" altLang="en-US" sz="2400"/>
              <a:t>表明</a:t>
            </a:r>
            <a:r>
              <a:rPr lang="en-US" altLang="zh-CN" sz="2400"/>
              <a:t>b</a:t>
            </a:r>
            <a:r>
              <a:rPr lang="zh-CN" altLang="en-US" sz="2400"/>
              <a:t>不能是整数</a:t>
            </a:r>
            <a:endParaRPr lang="zh-CN" altLang="en-US" sz="2400"/>
          </a:p>
          <a:p>
            <a:pPr lvl="1"/>
            <a:r>
              <a:rPr lang="en-US" altLang="zh-CN" sz="2400"/>
              <a:t>B</a:t>
            </a:r>
            <a:r>
              <a:rPr lang="en-US" altLang="zh-CN" sz="2400" baseline="-25000"/>
              <a:t>3</a:t>
            </a:r>
            <a:r>
              <a:rPr lang="zh-CN" altLang="en-US" sz="2400"/>
              <a:t>表明</a:t>
            </a:r>
            <a:r>
              <a:rPr lang="en-US" altLang="zh-CN" sz="2400"/>
              <a:t>a</a:t>
            </a:r>
            <a:r>
              <a:rPr lang="zh-CN" altLang="en-US" sz="2400"/>
              <a:t>是整数</a:t>
            </a:r>
            <a:endParaRPr lang="zh-CN" altLang="en-US" sz="2400"/>
          </a:p>
        </p:txBody>
      </p:sp>
      <p:sp>
        <p:nvSpPr>
          <p:cNvPr id="861188" name="Text Box 4"/>
          <p:cNvSpPr txBox="1">
            <a:spLocks noChangeArrowheads="1"/>
          </p:cNvSpPr>
          <p:nvPr/>
        </p:nvSpPr>
        <p:spPr bwMode="ltGray">
          <a:xfrm>
            <a:off x="4800600" y="15240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61189" name="Text Box 5"/>
          <p:cNvSpPr txBox="1">
            <a:spLocks noChangeArrowheads="1"/>
          </p:cNvSpPr>
          <p:nvPr/>
        </p:nvSpPr>
        <p:spPr bwMode="ltGray">
          <a:xfrm>
            <a:off x="5334000" y="2981325"/>
            <a:ext cx="15240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use a as int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61190" name="Text Box 6"/>
          <p:cNvSpPr txBox="1">
            <a:spLocks noChangeArrowheads="1"/>
          </p:cNvSpPr>
          <p:nvPr/>
        </p:nvSpPr>
        <p:spPr bwMode="ltGray">
          <a:xfrm>
            <a:off x="4800600" y="2957513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61191" name="Text Box 7"/>
          <p:cNvSpPr txBox="1">
            <a:spLocks noChangeArrowheads="1"/>
          </p:cNvSpPr>
          <p:nvPr/>
        </p:nvSpPr>
        <p:spPr bwMode="ltGray">
          <a:xfrm>
            <a:off x="5334000" y="1362075"/>
            <a:ext cx="1524000" cy="619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read a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read b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61192" name="Line 8"/>
          <p:cNvSpPr>
            <a:spLocks noChangeShapeType="1"/>
          </p:cNvSpPr>
          <p:nvPr/>
        </p:nvSpPr>
        <p:spPr bwMode="ltGray">
          <a:xfrm flipH="1">
            <a:off x="6096000" y="260985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1193" name="Text Box 9"/>
          <p:cNvSpPr txBox="1">
            <a:spLocks noChangeArrowheads="1"/>
          </p:cNvSpPr>
          <p:nvPr/>
        </p:nvSpPr>
        <p:spPr bwMode="ltGray">
          <a:xfrm>
            <a:off x="5334000" y="2295525"/>
            <a:ext cx="15240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c := b(a)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61194" name="Line 10"/>
          <p:cNvSpPr>
            <a:spLocks noChangeShapeType="1"/>
          </p:cNvSpPr>
          <p:nvPr/>
        </p:nvSpPr>
        <p:spPr bwMode="ltGray">
          <a:xfrm>
            <a:off x="6096000" y="200025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1195" name="Text Box 11"/>
          <p:cNvSpPr txBox="1">
            <a:spLocks noChangeArrowheads="1"/>
          </p:cNvSpPr>
          <p:nvPr/>
        </p:nvSpPr>
        <p:spPr bwMode="ltGray">
          <a:xfrm>
            <a:off x="4800600" y="231933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61196" name="Text Box 12"/>
          <p:cNvSpPr txBox="1">
            <a:spLocks noChangeArrowheads="1"/>
          </p:cNvSpPr>
          <p:nvPr/>
        </p:nvSpPr>
        <p:spPr bwMode="ltGray">
          <a:xfrm>
            <a:off x="5334000" y="3681413"/>
            <a:ext cx="15240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c := b(c)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61197" name="Line 13"/>
          <p:cNvSpPr>
            <a:spLocks noChangeShapeType="1"/>
          </p:cNvSpPr>
          <p:nvPr/>
        </p:nvSpPr>
        <p:spPr bwMode="ltGray">
          <a:xfrm flipH="1">
            <a:off x="6096000" y="330993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1198" name="Text Box 14"/>
          <p:cNvSpPr txBox="1">
            <a:spLocks noChangeArrowheads="1"/>
          </p:cNvSpPr>
          <p:nvPr/>
        </p:nvSpPr>
        <p:spPr bwMode="ltGray">
          <a:xfrm>
            <a:off x="4800600" y="3671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61199" name="Text Box 15"/>
          <p:cNvSpPr txBox="1">
            <a:spLocks noChangeArrowheads="1"/>
          </p:cNvSpPr>
          <p:nvPr/>
        </p:nvSpPr>
        <p:spPr bwMode="ltGray">
          <a:xfrm>
            <a:off x="6934200" y="1981200"/>
            <a:ext cx="1981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Symbol" panose="05050102010706020507" pitchFamily="18" charset="2"/>
              </a:rPr>
              <a:t>m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=out[B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]=in[B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61200" name="Text Box 16"/>
          <p:cNvSpPr txBox="1">
            <a:spLocks noChangeArrowheads="1"/>
          </p:cNvSpPr>
          <p:nvPr/>
        </p:nvSpPr>
        <p:spPr bwMode="ltGray">
          <a:xfrm>
            <a:off x="6934200" y="2605088"/>
            <a:ext cx="1981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Symbol" panose="05050102010706020507" pitchFamily="18" charset="2"/>
              </a:rPr>
              <a:t>m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=out[B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]=in[B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61201" name="Text Box 17"/>
          <p:cNvSpPr txBox="1">
            <a:spLocks noChangeArrowheads="1"/>
          </p:cNvSpPr>
          <p:nvPr/>
        </p:nvSpPr>
        <p:spPr bwMode="ltGray">
          <a:xfrm>
            <a:off x="6934200" y="3290888"/>
            <a:ext cx="1981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Symbol" panose="05050102010706020507" pitchFamily="18" charset="2"/>
              </a:rPr>
              <a:t>m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=out[B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]=in[B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61202" name="Text Box 18"/>
          <p:cNvSpPr txBox="1">
            <a:spLocks noChangeArrowheads="1"/>
          </p:cNvSpPr>
          <p:nvPr/>
        </p:nvSpPr>
        <p:spPr bwMode="ltGray">
          <a:xfrm>
            <a:off x="6934200" y="3900488"/>
            <a:ext cx="1981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Symbol" panose="05050102010706020507" pitchFamily="18" charset="2"/>
              </a:rPr>
              <a:t>m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=out[B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graphicFrame>
        <p:nvGraphicFramePr>
          <p:cNvPr id="861291" name="Group 107"/>
          <p:cNvGraphicFramePr>
            <a:graphicFrameLocks noGrp="1"/>
          </p:cNvGraphicFramePr>
          <p:nvPr/>
        </p:nvGraphicFramePr>
        <p:xfrm>
          <a:off x="838200" y="4495800"/>
          <a:ext cx="3810000" cy="1981200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  <a:gridCol w="952500"/>
                <a:gridCol w="952500"/>
              </a:tblGrid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undef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1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1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1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10.52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8622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3541712" cy="1828800"/>
          </a:xfrm>
          <a:noFill/>
        </p:spPr>
        <p:txBody>
          <a:bodyPr/>
          <a:lstStyle/>
          <a:p>
            <a:r>
              <a:rPr lang="zh-CN" altLang="en-US" sz="2800"/>
              <a:t>第二遍后向</a:t>
            </a:r>
            <a:endParaRPr lang="zh-CN" altLang="en-US" sz="2800"/>
          </a:p>
          <a:p>
            <a:pPr lvl="1">
              <a:spcBef>
                <a:spcPct val="0"/>
              </a:spcBef>
            </a:pPr>
            <a:r>
              <a:rPr lang="en-US" altLang="zh-CN" sz="2400"/>
              <a:t>B</a:t>
            </a:r>
            <a:r>
              <a:rPr lang="en-US" altLang="zh-CN" sz="2400" baseline="-25000"/>
              <a:t>2</a:t>
            </a:r>
            <a:r>
              <a:rPr lang="zh-CN" altLang="en-US" sz="2400"/>
              <a:t>中，由于</a:t>
            </a:r>
            <a:r>
              <a:rPr lang="en-US" altLang="zh-CN" sz="2400"/>
              <a:t>a</a:t>
            </a:r>
            <a:r>
              <a:rPr lang="zh-CN" altLang="en-US" sz="2400"/>
              <a:t>是整数，因此</a:t>
            </a:r>
            <a:r>
              <a:rPr lang="en-US" altLang="zh-CN" sz="2400"/>
              <a:t>b</a:t>
            </a:r>
            <a:r>
              <a:rPr lang="zh-CN" altLang="en-US" sz="2400"/>
              <a:t>只能是</a:t>
            </a:r>
            <a:r>
              <a:rPr lang="en-US" altLang="zh-CN" sz="2400"/>
              <a:t>int</a:t>
            </a:r>
            <a:r>
              <a:rPr lang="en-US" altLang="zh-CN" sz="2400">
                <a:sym typeface="Wingdings" panose="05000000000000000000" pitchFamily="2" charset="2"/>
              </a:rPr>
              <a:t>int</a:t>
            </a:r>
            <a:r>
              <a:rPr lang="zh-CN" altLang="en-US" sz="2400">
                <a:sym typeface="Wingdings" panose="05000000000000000000" pitchFamily="2" charset="2"/>
              </a:rPr>
              <a:t>，</a:t>
            </a:r>
            <a:r>
              <a:rPr lang="en-US" altLang="zh-CN" sz="2400">
                <a:sym typeface="Wingdings" panose="05000000000000000000" pitchFamily="2" charset="2"/>
              </a:rPr>
              <a:t>intfunc</a:t>
            </a:r>
            <a:endParaRPr lang="en-US" altLang="zh-CN" sz="2400">
              <a:sym typeface="Wingdings" panose="05000000000000000000" pitchFamily="2" charset="2"/>
            </a:endParaRPr>
          </a:p>
        </p:txBody>
      </p:sp>
      <p:graphicFrame>
        <p:nvGraphicFramePr>
          <p:cNvPr id="862276" name="Group 68"/>
          <p:cNvGraphicFramePr>
            <a:graphicFrameLocks noGrp="1"/>
          </p:cNvGraphicFramePr>
          <p:nvPr/>
        </p:nvGraphicFramePr>
        <p:xfrm>
          <a:off x="685800" y="3581400"/>
          <a:ext cx="3810000" cy="1981200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  <a:gridCol w="952500"/>
                <a:gridCol w="952500"/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undef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1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1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1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62244" name="Rectangle 36"/>
          <p:cNvSpPr>
            <a:spLocks noChangeArrowheads="1"/>
          </p:cNvSpPr>
          <p:nvPr/>
        </p:nvSpPr>
        <p:spPr bwMode="auto">
          <a:xfrm>
            <a:off x="5221288" y="1371600"/>
            <a:ext cx="3541712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</a:pPr>
            <a:r>
              <a:rPr lang="zh-CN" altLang="en-US" sz="2800" baseline="0"/>
              <a:t>第三遍前向</a:t>
            </a:r>
            <a:endParaRPr lang="zh-CN" altLang="en-US" sz="2800" baseline="0"/>
          </a:p>
          <a:p>
            <a:pPr lvl="1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</a:pPr>
            <a:r>
              <a:rPr lang="zh-CN" altLang="en-US" baseline="0">
                <a:solidFill>
                  <a:srgbClr val="3333CC"/>
                </a:solidFill>
              </a:rPr>
              <a:t>第二遍的结果向后传播</a:t>
            </a:r>
            <a:endParaRPr lang="zh-CN" altLang="en-US" baseline="0">
              <a:solidFill>
                <a:srgbClr val="3333CC"/>
              </a:solidFill>
              <a:sym typeface="Wingdings" panose="05000000000000000000" pitchFamily="2" charset="2"/>
            </a:endParaRPr>
          </a:p>
        </p:txBody>
      </p:sp>
      <p:graphicFrame>
        <p:nvGraphicFramePr>
          <p:cNvPr id="862245" name="Group 37"/>
          <p:cNvGraphicFramePr>
            <a:graphicFrameLocks noGrp="1"/>
          </p:cNvGraphicFramePr>
          <p:nvPr/>
        </p:nvGraphicFramePr>
        <p:xfrm>
          <a:off x="5105400" y="3586163"/>
          <a:ext cx="3810000" cy="1981200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  <a:gridCol w="952500"/>
                <a:gridCol w="952500"/>
              </a:tblGrid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undef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1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1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1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10.2 </a:t>
            </a:r>
            <a:r>
              <a:rPr lang="zh-CN" altLang="en-US"/>
              <a:t>主要优化种类</a:t>
            </a:r>
            <a:endParaRPr lang="zh-CN" altLang="en-US"/>
          </a:p>
        </p:txBody>
      </p:sp>
      <p:sp>
        <p:nvSpPr>
          <p:cNvPr id="68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局部（</a:t>
            </a:r>
            <a:r>
              <a:rPr lang="en-US" altLang="zh-CN" dirty="0">
                <a:solidFill>
                  <a:srgbClr val="FF3300"/>
                </a:solidFill>
              </a:rPr>
              <a:t>local</a:t>
            </a:r>
            <a:r>
              <a:rPr lang="zh-CN" altLang="en-US" dirty="0"/>
              <a:t>）优化：局限基本块内</a:t>
            </a:r>
            <a:endParaRPr lang="zh-CN" altLang="en-US" dirty="0"/>
          </a:p>
          <a:p>
            <a:r>
              <a:rPr lang="zh-CN" altLang="en-US" dirty="0"/>
              <a:t>全局（</a:t>
            </a:r>
            <a:r>
              <a:rPr lang="en-US" altLang="zh-CN" dirty="0">
                <a:solidFill>
                  <a:srgbClr val="FF3300"/>
                </a:solidFill>
              </a:rPr>
              <a:t>global</a:t>
            </a:r>
            <a:r>
              <a:rPr lang="zh-CN" altLang="en-US" dirty="0"/>
              <a:t>）优化</a:t>
            </a:r>
            <a:endParaRPr lang="zh-CN" altLang="en-US" dirty="0"/>
          </a:p>
          <a:p>
            <a:r>
              <a:rPr lang="en-US" altLang="zh-CN" dirty="0"/>
              <a:t>10.2.1  </a:t>
            </a:r>
            <a:r>
              <a:rPr lang="zh-CN" altLang="en-US" dirty="0"/>
              <a:t>保持功能的变换</a:t>
            </a:r>
            <a:endParaRPr lang="zh-CN" altLang="en-US" dirty="0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10.52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863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3541712" cy="2590800"/>
          </a:xfrm>
          <a:noFill/>
        </p:spPr>
        <p:txBody>
          <a:bodyPr/>
          <a:lstStyle/>
          <a:p>
            <a:r>
              <a:rPr lang="zh-CN" altLang="en-US" sz="2800"/>
              <a:t>第四遍后向</a:t>
            </a:r>
            <a:endParaRPr lang="zh-CN" altLang="en-US" sz="2800"/>
          </a:p>
          <a:p>
            <a:pPr lvl="1"/>
            <a:r>
              <a:rPr lang="en-US" altLang="zh-CN" sz="2400"/>
              <a:t>B</a:t>
            </a:r>
            <a:r>
              <a:rPr lang="en-US" altLang="zh-CN" sz="2400" baseline="-25000"/>
              <a:t>4</a:t>
            </a:r>
            <a:r>
              <a:rPr lang="zh-CN" altLang="en-US" sz="2400"/>
              <a:t>中，</a:t>
            </a:r>
            <a:r>
              <a:rPr lang="en-US" altLang="zh-CN" sz="2400"/>
              <a:t>c</a:t>
            </a:r>
            <a:r>
              <a:rPr lang="zh-CN" altLang="en-US" sz="2400"/>
              <a:t>是</a:t>
            </a:r>
            <a:r>
              <a:rPr lang="en-US" altLang="zh-CN" sz="2400"/>
              <a:t>b</a:t>
            </a:r>
            <a:r>
              <a:rPr lang="zh-CN" altLang="en-US" sz="2400"/>
              <a:t>的参数，因此只能是整数</a:t>
            </a:r>
            <a:endParaRPr lang="zh-CN" altLang="en-US" sz="2400"/>
          </a:p>
          <a:p>
            <a:pPr lvl="1">
              <a:spcBef>
                <a:spcPct val="0"/>
              </a:spcBef>
            </a:pPr>
            <a:r>
              <a:rPr lang="en-US" altLang="zh-CN" sz="2400">
                <a:sym typeface="Wingdings" panose="05000000000000000000" pitchFamily="2" charset="2"/>
              </a:rPr>
              <a:t>B</a:t>
            </a:r>
            <a:r>
              <a:rPr lang="en-US" altLang="zh-CN" sz="2400" baseline="-25000">
                <a:sym typeface="Wingdings" panose="05000000000000000000" pitchFamily="2" charset="2"/>
              </a:rPr>
              <a:t>2</a:t>
            </a:r>
            <a:r>
              <a:rPr lang="zh-CN" altLang="en-US" sz="2400">
                <a:sym typeface="Wingdings" panose="05000000000000000000" pitchFamily="2" charset="2"/>
              </a:rPr>
              <a:t>中，</a:t>
            </a:r>
            <a:r>
              <a:rPr lang="en-US" altLang="zh-CN" sz="2400">
                <a:sym typeface="Wingdings" panose="05000000000000000000" pitchFamily="2" charset="2"/>
              </a:rPr>
              <a:t>b(a)</a:t>
            </a:r>
            <a:r>
              <a:rPr lang="zh-CN" altLang="en-US" sz="2400">
                <a:sym typeface="Wingdings" panose="05000000000000000000" pitchFamily="2" charset="2"/>
              </a:rPr>
              <a:t>的结果是整数</a:t>
            </a:r>
            <a:r>
              <a:rPr lang="en-US" altLang="zh-CN" sz="2400">
                <a:sym typeface="Wingdings" panose="05000000000000000000" pitchFamily="2" charset="2"/>
              </a:rPr>
              <a:t>c</a:t>
            </a:r>
            <a:r>
              <a:rPr lang="zh-CN" altLang="en-US" sz="2400">
                <a:sym typeface="Wingdings" panose="05000000000000000000" pitchFamily="2" charset="2"/>
              </a:rPr>
              <a:t>，因此</a:t>
            </a:r>
            <a:r>
              <a:rPr lang="en-US" altLang="zh-CN" sz="2400">
                <a:sym typeface="Wingdings" panose="05000000000000000000" pitchFamily="2" charset="2"/>
              </a:rPr>
              <a:t>b</a:t>
            </a:r>
            <a:r>
              <a:rPr lang="zh-CN" altLang="en-US" sz="2400">
                <a:sym typeface="Wingdings" panose="05000000000000000000" pitchFamily="2" charset="2"/>
              </a:rPr>
              <a:t>只能是</a:t>
            </a:r>
            <a:r>
              <a:rPr lang="en-US" altLang="zh-CN" sz="2400"/>
              <a:t>int</a:t>
            </a:r>
            <a:r>
              <a:rPr lang="en-US" altLang="zh-CN" sz="2400">
                <a:sym typeface="Wingdings" panose="05000000000000000000" pitchFamily="2" charset="2"/>
              </a:rPr>
              <a:t>int</a:t>
            </a:r>
            <a:endParaRPr lang="en-US" altLang="zh-CN" sz="2400">
              <a:sym typeface="Wingdings" panose="05000000000000000000" pitchFamily="2" charset="2"/>
            </a:endParaRPr>
          </a:p>
        </p:txBody>
      </p:sp>
      <p:graphicFrame>
        <p:nvGraphicFramePr>
          <p:cNvPr id="863236" name="Group 4"/>
          <p:cNvGraphicFramePr>
            <a:graphicFrameLocks noGrp="1"/>
          </p:cNvGraphicFramePr>
          <p:nvPr/>
        </p:nvGraphicFramePr>
        <p:xfrm>
          <a:off x="685800" y="4038600"/>
          <a:ext cx="3810000" cy="1981200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  <a:gridCol w="952500"/>
                <a:gridCol w="952500"/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undef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1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1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1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63267" name="Rectangle 35"/>
          <p:cNvSpPr>
            <a:spLocks noChangeArrowheads="1"/>
          </p:cNvSpPr>
          <p:nvPr/>
        </p:nvSpPr>
        <p:spPr bwMode="auto">
          <a:xfrm>
            <a:off x="5221288" y="1371600"/>
            <a:ext cx="3541712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</a:pPr>
            <a:r>
              <a:rPr lang="zh-CN" altLang="en-US" sz="2800" baseline="0"/>
              <a:t>第五遍前向</a:t>
            </a:r>
            <a:endParaRPr lang="zh-CN" altLang="en-US" sz="2800" baseline="0"/>
          </a:p>
          <a:p>
            <a:pPr lvl="1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</a:pPr>
            <a:r>
              <a:rPr lang="zh-CN" altLang="en-US" baseline="0">
                <a:solidFill>
                  <a:srgbClr val="3333CC"/>
                </a:solidFill>
              </a:rPr>
              <a:t>第四遍的结果向后传播</a:t>
            </a:r>
            <a:endParaRPr lang="zh-CN" altLang="en-US" baseline="0">
              <a:solidFill>
                <a:srgbClr val="3333CC"/>
              </a:solidFill>
              <a:sym typeface="Wingdings" panose="05000000000000000000" pitchFamily="2" charset="2"/>
            </a:endParaRPr>
          </a:p>
        </p:txBody>
      </p:sp>
      <p:graphicFrame>
        <p:nvGraphicFramePr>
          <p:cNvPr id="863268" name="Group 36"/>
          <p:cNvGraphicFramePr>
            <a:graphicFrameLocks noGrp="1"/>
          </p:cNvGraphicFramePr>
          <p:nvPr/>
        </p:nvGraphicFramePr>
        <p:xfrm>
          <a:off x="5105400" y="4043363"/>
          <a:ext cx="3810000" cy="1981200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  <a:gridCol w="952500"/>
                <a:gridCol w="952500"/>
              </a:tblGrid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undef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1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1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1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01000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10.13  </a:t>
            </a:r>
            <a:r>
              <a:rPr lang="zh-CN" altLang="en-US"/>
              <a:t>优化代码的符号调试</a:t>
            </a:r>
            <a:endParaRPr lang="zh-CN" altLang="en-US"/>
          </a:p>
        </p:txBody>
      </p:sp>
      <p:sp>
        <p:nvSpPr>
          <p:cNvPr id="86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zh-CN" altLang="en-US"/>
              <a:t>符号调试器应了解如下可用信息</a:t>
            </a:r>
            <a:endParaRPr lang="zh-CN" altLang="en-US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标识符</a:t>
            </a:r>
            <a:r>
              <a:rPr lang="en-US" altLang="zh-CN"/>
              <a:t>a</a:t>
            </a:r>
            <a:r>
              <a:rPr lang="zh-CN" altLang="en-US"/>
              <a:t>的地址</a:t>
            </a:r>
            <a:r>
              <a:rPr lang="en-US" altLang="zh-CN"/>
              <a:t>——</a:t>
            </a:r>
            <a:r>
              <a:rPr lang="zh-CN" altLang="en-US"/>
              <a:t>记录在符号表中</a:t>
            </a:r>
            <a:endParaRPr lang="zh-CN" altLang="en-US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作用域信息，标识符可被哪些过程访问，在栈中什么位置可找到</a:t>
            </a:r>
            <a:r>
              <a:rPr lang="en-US" altLang="zh-CN"/>
              <a:t>——</a:t>
            </a:r>
            <a:r>
              <a:rPr lang="zh-CN" altLang="en-US"/>
              <a:t>同样记录在符号表中</a:t>
            </a:r>
            <a:endParaRPr lang="zh-CN" altLang="en-US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程序正运行到什么位置</a:t>
            </a:r>
            <a:endParaRPr lang="zh-CN" altLang="en-US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机器语言语句与其源代码的联系</a:t>
            </a:r>
            <a:endParaRPr lang="zh-CN" altLang="en-US"/>
          </a:p>
          <a:p>
            <a:pPr marL="609600" indent="-609600"/>
            <a:r>
              <a:rPr lang="zh-CN" altLang="en-US"/>
              <a:t>由于优化后程序可能出现错误，需要调试器寻找问题所在</a:t>
            </a:r>
            <a:endParaRPr lang="zh-CN" altLang="en-US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10.13.1  </a:t>
            </a:r>
            <a:r>
              <a:rPr lang="zh-CN" altLang="en-US"/>
              <a:t>基本块中变量的推断</a:t>
            </a:r>
            <a:endParaRPr lang="zh-CN" altLang="en-US"/>
          </a:p>
        </p:txBody>
      </p:sp>
      <p:sp>
        <p:nvSpPr>
          <p:cNvPr id="86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zh-CN" altLang="en-US" sz="2800"/>
              <a:t>优化后的代码，可能存在以下问题</a:t>
            </a:r>
            <a:endParaRPr lang="zh-CN" altLang="en-US" sz="2800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 sz="2400"/>
              <a:t>语句</a:t>
            </a:r>
            <a:r>
              <a:rPr lang="en-US" altLang="zh-CN" sz="2400"/>
              <a:t>a:=b+c</a:t>
            </a:r>
            <a:r>
              <a:rPr lang="zh-CN" altLang="en-US" sz="2400"/>
              <a:t>出现错误，但</a:t>
            </a:r>
            <a:r>
              <a:rPr lang="en-US" altLang="zh-CN" sz="2400"/>
              <a:t>b+c</a:t>
            </a:r>
            <a:r>
              <a:rPr lang="zh-CN" altLang="en-US" sz="2400"/>
              <a:t>可能是出现在多条源语句的公共子表达式，错误应归咎于哪条语句？</a:t>
            </a:r>
            <a:endParaRPr lang="zh-CN" altLang="en-US" sz="2400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 sz="2400"/>
              <a:t>查看某个变量</a:t>
            </a:r>
            <a:r>
              <a:rPr lang="en-US" altLang="zh-CN" sz="2400"/>
              <a:t>d</a:t>
            </a:r>
            <a:r>
              <a:rPr lang="zh-CN" altLang="en-US" sz="2400"/>
              <a:t>的值，由于代码可能变化，位置可能调整，与调试点的相对位置可能改变，获取正确值会有问题</a:t>
            </a:r>
            <a:endParaRPr lang="zh-CN" altLang="en-US" sz="2400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 sz="2400"/>
              <a:t>在源码中设置的断点，在优化代码中在什么位置？</a:t>
            </a:r>
            <a:endParaRPr lang="zh-CN" altLang="en-US" sz="2400"/>
          </a:p>
          <a:p>
            <a:pPr marL="609600" indent="-609600"/>
            <a:r>
              <a:rPr lang="zh-CN" altLang="en-US" sz="2800"/>
              <a:t>解决方法</a:t>
            </a:r>
            <a:endParaRPr lang="zh-CN" altLang="en-US" sz="2800"/>
          </a:p>
          <a:p>
            <a:pPr marL="990600" lvl="1" indent="-533400"/>
            <a:r>
              <a:rPr lang="zh-CN" altLang="en-US" sz="2400"/>
              <a:t>未优化版本和优化版本同时运行</a:t>
            </a:r>
            <a:endParaRPr lang="zh-CN" altLang="en-US" sz="2400"/>
          </a:p>
          <a:p>
            <a:pPr marL="990600" lvl="1" indent="-533400"/>
            <a:r>
              <a:rPr lang="zh-CN" altLang="en-US" sz="2400"/>
              <a:t>更好的方法：提供足够的基本块信息</a:t>
            </a:r>
            <a:endParaRPr lang="zh-CN" altLang="en-US" sz="2400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10.53</a:t>
            </a:r>
            <a:endParaRPr lang="en-US" altLang="zh-CN"/>
          </a:p>
        </p:txBody>
      </p:sp>
      <p:sp>
        <p:nvSpPr>
          <p:cNvPr id="86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(1)   c := a + b			(1’)   d := a + b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(2)   d := c			(2’)   t := b * c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(3)   c := c – e			(3’)   a := d - e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(4)   a := d – e			(4’)   b := d / t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(5)   b := b * e			(5’)   c := a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(6)   b := d / b</a:t>
            </a:r>
            <a:endParaRPr lang="en-US" altLang="zh-CN" sz="2000"/>
          </a:p>
        </p:txBody>
      </p:sp>
      <p:pic>
        <p:nvPicPr>
          <p:cNvPr id="866308" name="Picture 4" descr="C:\Documents and Settings\Administrator\My Documents\wg\教学\编译原理\lecture\figures\10\optdebug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429000"/>
            <a:ext cx="4862513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优化调试问题的处理</a:t>
            </a:r>
            <a:endParaRPr lang="zh-CN" altLang="en-US"/>
          </a:p>
        </p:txBody>
      </p:sp>
      <p:sp>
        <p:nvSpPr>
          <p:cNvPr id="867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800"/>
              <a:t>优化语句</a:t>
            </a:r>
            <a:r>
              <a:rPr lang="en-US" altLang="zh-CN" sz="2800"/>
              <a:t>j’</a:t>
            </a:r>
            <a:r>
              <a:rPr lang="zh-CN" altLang="en-US" sz="2800"/>
              <a:t>处发生错误，而与</a:t>
            </a:r>
            <a:r>
              <a:rPr lang="en-US" altLang="zh-CN" sz="2800"/>
              <a:t>j’</a:t>
            </a:r>
            <a:r>
              <a:rPr lang="zh-CN" altLang="en-US" sz="2800"/>
              <a:t>处于相同</a:t>
            </a:r>
            <a:r>
              <a:rPr lang="en-US" altLang="zh-CN" sz="2800"/>
              <a:t>dag</a:t>
            </a:r>
            <a:r>
              <a:rPr lang="zh-CN" altLang="en-US" sz="2800"/>
              <a:t>节点的源语句都计算相同值，因此应报告其中第一条语句错误：</a:t>
            </a:r>
            <a:r>
              <a:rPr lang="en-US" altLang="zh-CN" sz="2800"/>
              <a:t>1’-1</a:t>
            </a:r>
            <a:r>
              <a:rPr lang="zh-CN" altLang="en-US" sz="2800"/>
              <a:t>，</a:t>
            </a:r>
            <a:r>
              <a:rPr lang="en-US" altLang="zh-CN" sz="2800"/>
              <a:t>2’-5</a:t>
            </a:r>
            <a:r>
              <a:rPr lang="zh-CN" altLang="en-US" sz="2800"/>
              <a:t>，</a:t>
            </a:r>
            <a:r>
              <a:rPr lang="en-US" altLang="zh-CN" sz="2800"/>
              <a:t>3’-3</a:t>
            </a:r>
            <a:r>
              <a:rPr lang="zh-CN" altLang="en-US" sz="2800"/>
              <a:t>，</a:t>
            </a:r>
            <a:r>
              <a:rPr lang="en-US" altLang="zh-CN" sz="2800"/>
              <a:t>4’-6</a:t>
            </a:r>
            <a:endParaRPr lang="en-US" altLang="zh-CN" sz="28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800"/>
              <a:t>优化语句</a:t>
            </a:r>
            <a:r>
              <a:rPr lang="en-US" altLang="zh-CN" sz="2800"/>
              <a:t>j’</a:t>
            </a:r>
            <a:r>
              <a:rPr lang="zh-CN" altLang="en-US" sz="2800"/>
              <a:t>发生错误，对应源语句</a:t>
            </a:r>
            <a:r>
              <a:rPr lang="en-US" altLang="zh-CN" sz="2800"/>
              <a:t>i</a:t>
            </a:r>
            <a:r>
              <a:rPr lang="zh-CN" altLang="en-US" sz="2800"/>
              <a:t>，想查看变量</a:t>
            </a:r>
            <a:r>
              <a:rPr lang="en-US" altLang="zh-CN" sz="2800"/>
              <a:t>x</a:t>
            </a:r>
            <a:r>
              <a:rPr lang="zh-CN" altLang="en-US" sz="2800"/>
              <a:t>的值</a:t>
            </a:r>
            <a:endParaRPr lang="zh-CN" altLang="en-US" sz="2800"/>
          </a:p>
          <a:p>
            <a:pPr marL="990600" lvl="1" indent="-533400"/>
            <a:r>
              <a:rPr lang="zh-CN" altLang="en-US" sz="2400"/>
              <a:t>寻找变量</a:t>
            </a:r>
            <a:r>
              <a:rPr lang="en-US" altLang="zh-CN" sz="2400"/>
              <a:t>y</a:t>
            </a:r>
            <a:r>
              <a:rPr lang="zh-CN" altLang="en-US" sz="2400"/>
              <a:t>，它处于优化语句</a:t>
            </a:r>
            <a:r>
              <a:rPr lang="en-US" altLang="zh-CN" sz="2400"/>
              <a:t>j’</a:t>
            </a:r>
            <a:r>
              <a:rPr lang="zh-CN" altLang="en-US" sz="2400"/>
              <a:t>，且与源语句</a:t>
            </a:r>
            <a:r>
              <a:rPr lang="en-US" altLang="zh-CN" sz="2400"/>
              <a:t>i</a:t>
            </a:r>
            <a:r>
              <a:rPr lang="zh-CN" altLang="en-US" sz="2400"/>
              <a:t>处变量下在同一个</a:t>
            </a:r>
            <a:r>
              <a:rPr lang="en-US" altLang="zh-CN" sz="2400"/>
              <a:t>dag</a:t>
            </a:r>
            <a:r>
              <a:rPr lang="zh-CN" altLang="en-US" sz="2400"/>
              <a:t>节点</a:t>
            </a:r>
            <a:endParaRPr lang="zh-CN" altLang="en-US" sz="2400"/>
          </a:p>
          <a:p>
            <a:pPr marL="990600" lvl="1" indent="-533400"/>
            <a:r>
              <a:rPr lang="zh-CN" altLang="en-US" sz="2400"/>
              <a:t>若不存在</a:t>
            </a:r>
            <a:r>
              <a:rPr lang="en-US" altLang="zh-CN" sz="2400"/>
              <a:t>y</a:t>
            </a:r>
            <a:r>
              <a:rPr lang="zh-CN" altLang="en-US" sz="2400"/>
              <a:t>，找到</a:t>
            </a:r>
            <a:r>
              <a:rPr lang="en-US" altLang="zh-CN" sz="2400"/>
              <a:t>x</a:t>
            </a:r>
            <a:r>
              <a:rPr lang="zh-CN" altLang="en-US" sz="2400"/>
              <a:t>对应的</a:t>
            </a:r>
            <a:r>
              <a:rPr lang="en-US" altLang="zh-CN" sz="2400"/>
              <a:t>dag</a:t>
            </a:r>
            <a:r>
              <a:rPr lang="zh-CN" altLang="en-US" sz="2400"/>
              <a:t>节点</a:t>
            </a:r>
            <a:r>
              <a:rPr lang="en-US" altLang="zh-CN" sz="2400"/>
              <a:t>n</a:t>
            </a:r>
            <a:r>
              <a:rPr lang="zh-CN" altLang="en-US" sz="2400"/>
              <a:t>，考虑</a:t>
            </a:r>
            <a:r>
              <a:rPr lang="en-US" altLang="zh-CN" sz="2400"/>
              <a:t>n</a:t>
            </a:r>
            <a:r>
              <a:rPr lang="zh-CN" altLang="en-US" sz="2400"/>
              <a:t>的孩子节点</a:t>
            </a:r>
            <a:r>
              <a:rPr lang="en-US" altLang="zh-CN" sz="2400"/>
              <a:t>m</a:t>
            </a:r>
            <a:r>
              <a:rPr lang="zh-CN" altLang="en-US" sz="2400"/>
              <a:t>和</a:t>
            </a:r>
            <a:r>
              <a:rPr lang="en-US" altLang="zh-CN" sz="2400"/>
              <a:t>p</a:t>
            </a:r>
            <a:r>
              <a:rPr lang="zh-CN" altLang="en-US" sz="2400"/>
              <a:t>，通过它们对应的变量来计算出</a:t>
            </a:r>
            <a:r>
              <a:rPr lang="en-US" altLang="zh-CN" sz="2400"/>
              <a:t>x</a:t>
            </a:r>
            <a:r>
              <a:rPr lang="zh-CN" altLang="en-US" sz="2400"/>
              <a:t>，如果仍不存在，则继续考虑</a:t>
            </a:r>
            <a:r>
              <a:rPr lang="en-US" altLang="zh-CN" sz="2400"/>
              <a:t>m</a:t>
            </a:r>
            <a:r>
              <a:rPr lang="zh-CN" altLang="en-US" sz="2400"/>
              <a:t>和</a:t>
            </a:r>
            <a:r>
              <a:rPr lang="en-US" altLang="zh-CN" sz="2400"/>
              <a:t>p</a:t>
            </a:r>
            <a:r>
              <a:rPr lang="zh-CN" altLang="en-US" sz="2400"/>
              <a:t>的孩子节点，最终，总可找到计算</a:t>
            </a:r>
            <a:r>
              <a:rPr lang="en-US" altLang="zh-CN" sz="2400"/>
              <a:t>x</a:t>
            </a:r>
            <a:r>
              <a:rPr lang="zh-CN" altLang="en-US" sz="2400"/>
              <a:t>当前值的方法，或断定</a:t>
            </a:r>
            <a:r>
              <a:rPr lang="en-US" altLang="zh-CN" sz="2400"/>
              <a:t>x</a:t>
            </a:r>
            <a:r>
              <a:rPr lang="zh-CN" altLang="en-US" sz="2400"/>
              <a:t>当前值无法计算</a:t>
            </a:r>
            <a:endParaRPr lang="zh-CN" altLang="en-US" sz="2400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10.54</a:t>
            </a:r>
            <a:endParaRPr lang="en-US" altLang="zh-CN"/>
          </a:p>
        </p:txBody>
      </p:sp>
      <p:sp>
        <p:nvSpPr>
          <p:cNvPr id="86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优化语句</a:t>
            </a:r>
            <a:r>
              <a:rPr lang="en-US" altLang="zh-CN" sz="2800"/>
              <a:t>2‘</a:t>
            </a:r>
            <a:r>
              <a:rPr lang="zh-CN" altLang="en-US" sz="2800"/>
              <a:t>处发生错误，对应源语句</a:t>
            </a:r>
            <a:r>
              <a:rPr lang="en-US" altLang="zh-CN" sz="2800"/>
              <a:t>5</a:t>
            </a:r>
            <a:endParaRPr lang="en-US" altLang="zh-CN" sz="2800"/>
          </a:p>
          <a:p>
            <a:r>
              <a:rPr lang="zh-CN" altLang="en-US" sz="2800"/>
              <a:t>这两个时刻变量值如下表所示</a:t>
            </a:r>
            <a:endParaRPr lang="zh-CN" altLang="en-US" sz="2800"/>
          </a:p>
          <a:p>
            <a:r>
              <a:rPr lang="zh-CN" altLang="en-US" sz="2800"/>
              <a:t>若想知道</a:t>
            </a:r>
            <a:r>
              <a:rPr lang="en-US" altLang="zh-CN" sz="2800"/>
              <a:t>a</a:t>
            </a:r>
            <a:r>
              <a:rPr lang="zh-CN" altLang="en-US" sz="2800"/>
              <a:t>的值，时刻</a:t>
            </a:r>
            <a:r>
              <a:rPr lang="en-US" altLang="zh-CN" sz="2800"/>
              <a:t>2’</a:t>
            </a:r>
            <a:r>
              <a:rPr lang="zh-CN" altLang="en-US" sz="2800"/>
              <a:t>无其值，但节点‘</a:t>
            </a:r>
            <a:r>
              <a:rPr lang="en-US" altLang="zh-CN" sz="2800"/>
              <a:t>-’</a:t>
            </a:r>
            <a:r>
              <a:rPr lang="zh-CN" altLang="en-US" sz="2800"/>
              <a:t>的孩子节点</a:t>
            </a:r>
            <a:r>
              <a:rPr lang="en-US" altLang="zh-CN" sz="2800"/>
              <a:t>+</a:t>
            </a:r>
            <a:r>
              <a:rPr lang="zh-CN" altLang="en-US" sz="2800"/>
              <a:t>和</a:t>
            </a:r>
            <a:r>
              <a:rPr lang="en-US" altLang="zh-CN" sz="2800"/>
              <a:t>E</a:t>
            </a:r>
            <a:r>
              <a:rPr lang="en-US" altLang="zh-CN" sz="2800" baseline="-25000"/>
              <a:t>0</a:t>
            </a:r>
            <a:r>
              <a:rPr lang="zh-CN" altLang="en-US" sz="2800"/>
              <a:t>对应的变量</a:t>
            </a:r>
            <a:r>
              <a:rPr lang="en-US" altLang="zh-CN" sz="2800"/>
              <a:t>d</a:t>
            </a:r>
            <a:r>
              <a:rPr lang="zh-CN" altLang="en-US" sz="2800"/>
              <a:t>、</a:t>
            </a:r>
            <a:r>
              <a:rPr lang="en-US" altLang="zh-CN" sz="2800"/>
              <a:t>e</a:t>
            </a:r>
            <a:r>
              <a:rPr lang="zh-CN" altLang="en-US" sz="2800"/>
              <a:t>在</a:t>
            </a:r>
            <a:r>
              <a:rPr lang="en-US" altLang="zh-CN" sz="2800"/>
              <a:t>2’</a:t>
            </a:r>
            <a:r>
              <a:rPr lang="zh-CN" altLang="en-US" sz="2800"/>
              <a:t>时刻有值，因此可通过</a:t>
            </a:r>
            <a:r>
              <a:rPr lang="en-US" altLang="zh-CN" sz="2800"/>
              <a:t>d-e</a:t>
            </a:r>
            <a:r>
              <a:rPr lang="zh-CN" altLang="en-US" sz="2800"/>
              <a:t>计算出</a:t>
            </a:r>
            <a:r>
              <a:rPr lang="en-US" altLang="zh-CN" sz="2800"/>
              <a:t>a</a:t>
            </a:r>
            <a:r>
              <a:rPr lang="zh-CN" altLang="en-US" sz="2800"/>
              <a:t>的值</a:t>
            </a:r>
            <a:endParaRPr lang="zh-CN" altLang="en-US" sz="2800"/>
          </a:p>
        </p:txBody>
      </p:sp>
      <p:graphicFrame>
        <p:nvGraphicFramePr>
          <p:cNvPr id="868483" name="Group 131"/>
          <p:cNvGraphicFramePr>
            <a:graphicFrameLocks noGrp="1"/>
          </p:cNvGraphicFramePr>
          <p:nvPr/>
        </p:nvGraphicFramePr>
        <p:xfrm>
          <a:off x="1447800" y="3962400"/>
          <a:ext cx="6096000" cy="2486025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  <a:gridCol w="1524000"/>
                <a:gridCol w="1524000"/>
              </a:tblGrid>
              <a:tr h="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变量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在下列时刻的值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获自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时刻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2’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时刻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</a:tr>
              <a:tr h="3524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d-e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未定义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d-e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未定义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优化调试问题的处理</a:t>
            </a:r>
            <a:endParaRPr lang="zh-CN" altLang="en-US"/>
          </a:p>
        </p:txBody>
      </p:sp>
      <p:sp>
        <p:nvSpPr>
          <p:cNvPr id="86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 typeface="Wingdings" panose="05000000000000000000" pitchFamily="2" charset="2"/>
              <a:buAutoNum type="arabicPeriod" startAt="3"/>
            </a:pPr>
            <a:r>
              <a:rPr lang="zh-CN" altLang="en-US"/>
              <a:t>在哪里设置断点，调用调试器？</a:t>
            </a:r>
            <a:endParaRPr lang="zh-CN" altLang="en-US"/>
          </a:p>
          <a:p>
            <a:pPr marL="990600" lvl="1" indent="-533400"/>
            <a:r>
              <a:rPr lang="zh-CN" altLang="en-US"/>
              <a:t>用户要求在源语句</a:t>
            </a:r>
            <a:r>
              <a:rPr lang="en-US" altLang="zh-CN"/>
              <a:t>i</a:t>
            </a:r>
            <a:r>
              <a:rPr lang="zh-CN" altLang="en-US"/>
              <a:t>之后设置断点，可以简单地在</a:t>
            </a:r>
            <a:r>
              <a:rPr lang="en-US" altLang="zh-CN"/>
              <a:t>i</a:t>
            </a:r>
            <a:r>
              <a:rPr lang="zh-CN" altLang="en-US"/>
              <a:t>所在基本块之前设置断点，若想知道</a:t>
            </a:r>
            <a:r>
              <a:rPr lang="en-US" altLang="zh-CN"/>
              <a:t>i</a:t>
            </a:r>
            <a:r>
              <a:rPr lang="zh-CN" altLang="en-US"/>
              <a:t>之后变量的值，可通过</a:t>
            </a:r>
            <a:r>
              <a:rPr lang="en-US" altLang="zh-CN"/>
              <a:t>dag</a:t>
            </a:r>
            <a:r>
              <a:rPr lang="zh-CN" altLang="en-US"/>
              <a:t>推算出来</a:t>
            </a:r>
            <a:endParaRPr lang="zh-CN" altLang="en-US"/>
          </a:p>
          <a:p>
            <a:pPr marL="990600" lvl="1" indent="-533400"/>
            <a:r>
              <a:rPr lang="zh-CN" altLang="en-US"/>
              <a:t>若想在尽可能接近的位置设置断点。则找到</a:t>
            </a:r>
            <a:r>
              <a:rPr lang="en-US" altLang="zh-CN"/>
              <a:t>dag</a:t>
            </a:r>
            <a:r>
              <a:rPr lang="zh-CN" altLang="en-US"/>
              <a:t>中节点的子集</a:t>
            </a:r>
            <a:r>
              <a:rPr lang="en-US" altLang="zh-CN"/>
              <a:t>S</a:t>
            </a:r>
            <a:r>
              <a:rPr lang="zh-CN" altLang="en-US"/>
              <a:t>，其中每个节点</a:t>
            </a:r>
            <a:r>
              <a:rPr lang="en-US" altLang="zh-CN"/>
              <a:t>n</a:t>
            </a:r>
            <a:r>
              <a:rPr lang="zh-CN" altLang="en-US"/>
              <a:t>都对应某个变量在</a:t>
            </a:r>
            <a:r>
              <a:rPr lang="en-US" altLang="zh-CN"/>
              <a:t>i</a:t>
            </a:r>
            <a:r>
              <a:rPr lang="zh-CN" altLang="en-US"/>
              <a:t>时刻后的值。找到一个优化代码</a:t>
            </a:r>
            <a:r>
              <a:rPr lang="en-US" altLang="zh-CN"/>
              <a:t>j’</a:t>
            </a:r>
            <a:r>
              <a:rPr lang="zh-CN" altLang="en-US"/>
              <a:t>，使得对</a:t>
            </a:r>
            <a:r>
              <a:rPr lang="en-US" altLang="zh-CN"/>
              <a:t>S</a:t>
            </a:r>
            <a:r>
              <a:rPr lang="zh-CN" altLang="en-US"/>
              <a:t>中的每个</a:t>
            </a:r>
            <a:r>
              <a:rPr lang="en-US" altLang="zh-CN"/>
              <a:t>n</a:t>
            </a:r>
            <a:r>
              <a:rPr lang="zh-CN" altLang="en-US"/>
              <a:t>，都有一个优化时刻</a:t>
            </a:r>
            <a:r>
              <a:rPr lang="en-US" altLang="zh-CN"/>
              <a:t>k’</a:t>
            </a:r>
            <a:r>
              <a:rPr lang="zh-CN" altLang="en-US"/>
              <a:t>与</a:t>
            </a:r>
            <a:r>
              <a:rPr lang="en-US" altLang="zh-CN"/>
              <a:t>n</a:t>
            </a:r>
            <a:r>
              <a:rPr lang="zh-CN" altLang="en-US"/>
              <a:t>对应，且</a:t>
            </a:r>
            <a:r>
              <a:rPr lang="en-US" altLang="zh-CN"/>
              <a:t>k’&gt;j’</a:t>
            </a:r>
            <a:r>
              <a:rPr lang="zh-CN" altLang="en-US"/>
              <a:t>，于是在</a:t>
            </a:r>
            <a:r>
              <a:rPr lang="en-US" altLang="zh-CN"/>
              <a:t>j’</a:t>
            </a:r>
            <a:r>
              <a:rPr lang="zh-CN" altLang="en-US"/>
              <a:t>处设置断点即可</a:t>
            </a:r>
            <a:endParaRPr lang="zh-CN" altLang="en-US"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10.55</a:t>
            </a:r>
            <a:endParaRPr lang="en-US" altLang="zh-CN"/>
          </a:p>
        </p:txBody>
      </p:sp>
      <p:sp>
        <p:nvSpPr>
          <p:cNvPr id="87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r>
              <a:rPr lang="zh-CN" altLang="en-US"/>
              <a:t>仍是上例</a:t>
            </a:r>
            <a:endParaRPr lang="zh-CN" altLang="en-US"/>
          </a:p>
          <a:p>
            <a:r>
              <a:rPr lang="zh-CN" altLang="en-US"/>
              <a:t>假设用户在源语句</a:t>
            </a:r>
            <a:r>
              <a:rPr lang="en-US" altLang="zh-CN"/>
              <a:t>3</a:t>
            </a:r>
            <a:r>
              <a:rPr lang="zh-CN" altLang="en-US"/>
              <a:t>设置断点</a:t>
            </a:r>
            <a:endParaRPr lang="zh-CN" altLang="en-US"/>
          </a:p>
          <a:p>
            <a:r>
              <a:rPr lang="en-US" altLang="zh-CN"/>
              <a:t>S</a:t>
            </a:r>
            <a:r>
              <a:rPr lang="zh-CN" altLang="en-US"/>
              <a:t>：在时刻</a:t>
            </a:r>
            <a:r>
              <a:rPr lang="en-US" altLang="zh-CN"/>
              <a:t>4</a:t>
            </a:r>
            <a:r>
              <a:rPr lang="zh-CN" altLang="en-US"/>
              <a:t>，附有源程序变量的节点：</a:t>
            </a:r>
            <a:r>
              <a:rPr lang="en-US" altLang="zh-CN"/>
              <a:t>A</a:t>
            </a:r>
            <a:r>
              <a:rPr lang="en-US" altLang="zh-CN" baseline="-25000"/>
              <a:t>0</a:t>
            </a:r>
            <a:r>
              <a:rPr lang="zh-CN" altLang="en-US"/>
              <a:t>、</a:t>
            </a:r>
            <a:r>
              <a:rPr lang="en-US" altLang="zh-CN"/>
              <a:t>B</a:t>
            </a:r>
            <a:r>
              <a:rPr lang="en-US" altLang="zh-CN" baseline="-25000"/>
              <a:t>0</a:t>
            </a:r>
            <a:r>
              <a:rPr lang="zh-CN" altLang="en-US"/>
              <a:t>、</a:t>
            </a:r>
            <a:r>
              <a:rPr lang="en-US" altLang="zh-CN"/>
              <a:t>E</a:t>
            </a:r>
            <a:r>
              <a:rPr lang="en-US" altLang="zh-CN" baseline="-25000"/>
              <a:t>0</a:t>
            </a:r>
            <a:r>
              <a:rPr lang="zh-CN" altLang="en-US"/>
              <a:t>、</a:t>
            </a:r>
            <a:r>
              <a:rPr lang="en-US" altLang="zh-CN"/>
              <a:t>+</a:t>
            </a:r>
            <a:r>
              <a:rPr lang="zh-CN" altLang="en-US"/>
              <a:t>、</a:t>
            </a:r>
            <a:r>
              <a:rPr lang="en-US" altLang="zh-CN"/>
              <a:t>-</a:t>
            </a:r>
            <a:endParaRPr lang="en-US" altLang="zh-CN"/>
          </a:p>
          <a:p>
            <a:r>
              <a:rPr lang="zh-CN" altLang="en-US"/>
              <a:t>寻找</a:t>
            </a:r>
            <a:r>
              <a:rPr lang="en-US" altLang="zh-CN"/>
              <a:t>j’</a:t>
            </a:r>
            <a:r>
              <a:rPr lang="zh-CN" altLang="en-US"/>
              <a:t>：使得</a:t>
            </a:r>
            <a:r>
              <a:rPr lang="en-US" altLang="zh-CN"/>
              <a:t>S</a:t>
            </a:r>
            <a:r>
              <a:rPr lang="zh-CN" altLang="en-US"/>
              <a:t>中每个节点都在大于</a:t>
            </a:r>
            <a:r>
              <a:rPr lang="en-US" altLang="zh-CN"/>
              <a:t>j’</a:t>
            </a:r>
            <a:r>
              <a:rPr lang="zh-CN" altLang="en-US"/>
              <a:t>的时刻附有优化程序的变量。</a:t>
            </a:r>
            <a:r>
              <a:rPr lang="en-US" altLang="zh-CN"/>
              <a:t>+</a:t>
            </a:r>
            <a:r>
              <a:rPr lang="zh-CN" altLang="en-US"/>
              <a:t>、</a:t>
            </a:r>
            <a:r>
              <a:rPr lang="en-US" altLang="zh-CN"/>
              <a:t>-</a:t>
            </a:r>
            <a:r>
              <a:rPr lang="zh-CN" altLang="en-US"/>
              <a:t>、</a:t>
            </a:r>
            <a:r>
              <a:rPr lang="en-US" altLang="zh-CN"/>
              <a:t>E</a:t>
            </a:r>
            <a:r>
              <a:rPr lang="en-US" altLang="zh-CN" baseline="-25000"/>
              <a:t>0</a:t>
            </a:r>
            <a:r>
              <a:rPr lang="zh-CN" altLang="en-US"/>
              <a:t>没有问题，都有时刻</a:t>
            </a:r>
            <a:r>
              <a:rPr lang="zh-CN" altLang="en-US">
                <a:latin typeface="宋体" panose="02010600030101010101" pitchFamily="2" charset="-122"/>
              </a:rPr>
              <a:t>∞</a:t>
            </a:r>
            <a:r>
              <a:rPr lang="zh-CN" altLang="en-US"/>
              <a:t>。而</a:t>
            </a:r>
            <a:r>
              <a:rPr lang="en-US" altLang="zh-CN"/>
              <a:t>A</a:t>
            </a:r>
            <a:r>
              <a:rPr lang="en-US" altLang="zh-CN" baseline="-25000"/>
              <a:t>0</a:t>
            </a:r>
            <a:r>
              <a:rPr lang="zh-CN" altLang="en-US"/>
              <a:t>和</a:t>
            </a:r>
            <a:r>
              <a:rPr lang="en-US" altLang="zh-CN"/>
              <a:t>B</a:t>
            </a:r>
            <a:r>
              <a:rPr lang="en-US" altLang="zh-CN" baseline="-25000"/>
              <a:t>0</a:t>
            </a:r>
            <a:r>
              <a:rPr lang="zh-CN" altLang="en-US"/>
              <a:t>分别为</a:t>
            </a:r>
            <a:r>
              <a:rPr lang="en-US" altLang="zh-CN"/>
              <a:t>3’</a:t>
            </a:r>
            <a:r>
              <a:rPr lang="zh-CN" altLang="en-US"/>
              <a:t>和</a:t>
            </a:r>
            <a:r>
              <a:rPr lang="en-US" altLang="zh-CN"/>
              <a:t>4’</a:t>
            </a:r>
            <a:r>
              <a:rPr lang="zh-CN" altLang="en-US"/>
              <a:t>，因此</a:t>
            </a:r>
            <a:r>
              <a:rPr lang="en-US" altLang="zh-CN"/>
              <a:t>j’=2’</a:t>
            </a:r>
            <a:endParaRPr lang="en-US" altLang="zh-CN"/>
          </a:p>
          <a:p>
            <a:r>
              <a:rPr lang="zh-CN" altLang="en-US"/>
              <a:t>不存在完美精确的解</a:t>
            </a:r>
            <a:endParaRPr lang="zh-CN" altLang="en-US"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10.13.2  </a:t>
            </a:r>
            <a:r>
              <a:rPr lang="zh-CN" altLang="en-US"/>
              <a:t>全局优化的影响</a:t>
            </a:r>
            <a:endParaRPr lang="zh-CN" altLang="en-US"/>
          </a:p>
        </p:txBody>
      </p:sp>
      <p:sp>
        <p:nvSpPr>
          <p:cNvPr id="871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r>
              <a:rPr lang="en-US" altLang="zh-CN" sz="3600"/>
              <a:t>10.13.3  </a:t>
            </a:r>
            <a:r>
              <a:rPr lang="zh-CN" altLang="en-US" sz="3600"/>
              <a:t>归纳变量删除</a:t>
            </a:r>
            <a:endParaRPr lang="zh-CN" altLang="en-US" sz="3600"/>
          </a:p>
          <a:p>
            <a:r>
              <a:rPr lang="zh-CN" altLang="en-US"/>
              <a:t>归纳变量</a:t>
            </a:r>
            <a:r>
              <a:rPr lang="en-US" altLang="zh-CN"/>
              <a:t>i</a:t>
            </a:r>
            <a:r>
              <a:rPr lang="zh-CN" altLang="en-US"/>
              <a:t>被删除，用户想查看其值怎么办？</a:t>
            </a:r>
            <a:endParaRPr lang="zh-CN" altLang="en-US"/>
          </a:p>
          <a:p>
            <a:pPr lvl="1"/>
            <a:r>
              <a:rPr lang="zh-CN" altLang="en-US"/>
              <a:t>删除</a:t>
            </a:r>
            <a:r>
              <a:rPr lang="en-US" altLang="zh-CN"/>
              <a:t>i</a:t>
            </a:r>
            <a:r>
              <a:rPr lang="zh-CN" altLang="en-US"/>
              <a:t>，必是为了利于</a:t>
            </a:r>
            <a:r>
              <a:rPr lang="en-US" altLang="zh-CN"/>
              <a:t>i</a:t>
            </a:r>
            <a:r>
              <a:rPr lang="zh-CN" altLang="en-US"/>
              <a:t>族的某个成员</a:t>
            </a:r>
            <a:r>
              <a:rPr lang="en-US" altLang="zh-CN"/>
              <a:t>t</a:t>
            </a:r>
            <a:endParaRPr lang="en-US" altLang="zh-CN"/>
          </a:p>
          <a:p>
            <a:pPr lvl="1"/>
            <a:r>
              <a:rPr lang="en-US" altLang="zh-CN"/>
              <a:t>i</a:t>
            </a:r>
            <a:r>
              <a:rPr lang="zh-CN" altLang="en-US"/>
              <a:t>、</a:t>
            </a:r>
            <a:r>
              <a:rPr lang="en-US" altLang="zh-CN"/>
              <a:t>t</a:t>
            </a:r>
            <a:r>
              <a:rPr lang="zh-CN" altLang="en-US"/>
              <a:t>总保持线性关系，由</a:t>
            </a:r>
            <a:r>
              <a:rPr lang="en-US" altLang="zh-CN"/>
              <a:t>t</a:t>
            </a:r>
            <a:r>
              <a:rPr lang="zh-CN" altLang="en-US"/>
              <a:t>计算</a:t>
            </a:r>
            <a:r>
              <a:rPr lang="en-US" altLang="zh-CN"/>
              <a:t>i</a:t>
            </a:r>
            <a:r>
              <a:rPr lang="zh-CN" altLang="en-US"/>
              <a:t>即可</a:t>
            </a:r>
            <a:endParaRPr lang="zh-CN" altLang="en-US"/>
          </a:p>
          <a:p>
            <a:r>
              <a:rPr lang="zh-CN" altLang="en-US"/>
              <a:t>如果</a:t>
            </a:r>
            <a:r>
              <a:rPr lang="en-US" altLang="zh-CN"/>
              <a:t>i</a:t>
            </a:r>
            <a:r>
              <a:rPr lang="zh-CN" altLang="en-US"/>
              <a:t>在循环前未定义怎么办？</a:t>
            </a:r>
            <a:endParaRPr lang="zh-CN" altLang="en-US"/>
          </a:p>
          <a:p>
            <a:pPr lvl="1"/>
            <a:r>
              <a:rPr lang="en-US" altLang="zh-CN"/>
              <a:t>i</a:t>
            </a:r>
            <a:r>
              <a:rPr lang="zh-CN" altLang="en-US"/>
              <a:t>应该无值，通过</a:t>
            </a:r>
            <a:r>
              <a:rPr lang="en-US" altLang="zh-CN"/>
              <a:t>t</a:t>
            </a:r>
            <a:r>
              <a:rPr lang="zh-CN" altLang="en-US"/>
              <a:t>计算得到值</a:t>
            </a:r>
            <a:r>
              <a:rPr lang="en-US" altLang="zh-CN"/>
              <a:t>——</a:t>
            </a:r>
            <a:r>
              <a:rPr lang="zh-CN" altLang="en-US"/>
              <a:t>错误</a:t>
            </a:r>
            <a:endParaRPr lang="zh-CN" altLang="en-US"/>
          </a:p>
          <a:p>
            <a:pPr lvl="1"/>
            <a:r>
              <a:rPr lang="zh-CN" altLang="en-US"/>
              <a:t>通常不会出现这种情况，除非编译器生成的变量</a:t>
            </a:r>
            <a:r>
              <a:rPr lang="en-US" altLang="zh-CN"/>
              <a:t>——</a:t>
            </a:r>
            <a:r>
              <a:rPr lang="zh-CN" altLang="en-US"/>
              <a:t>而用户不会看这些变量的值</a:t>
            </a:r>
            <a:endParaRPr lang="zh-CN" altLang="en-US"/>
          </a:p>
          <a:p>
            <a:pPr lvl="1"/>
            <a:r>
              <a:rPr lang="zh-CN" altLang="en-US"/>
              <a:t>真正出现</a:t>
            </a:r>
            <a:r>
              <a:rPr lang="en-US" altLang="zh-CN"/>
              <a:t>——</a:t>
            </a:r>
            <a:r>
              <a:rPr lang="zh-CN" altLang="en-US"/>
              <a:t>代码外提</a:t>
            </a:r>
            <a:endParaRPr lang="zh-CN" altLang="en-US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10.13.4  </a:t>
            </a:r>
            <a:r>
              <a:rPr lang="zh-CN" altLang="en-US"/>
              <a:t>全局公共子表达式删除</a:t>
            </a:r>
            <a:endParaRPr lang="zh-CN" altLang="en-US"/>
          </a:p>
        </p:txBody>
      </p:sp>
      <p:sp>
        <p:nvSpPr>
          <p:cNvPr id="87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删除公共子表达式</a:t>
            </a:r>
            <a:r>
              <a:rPr lang="en-US" altLang="zh-CN"/>
              <a:t>a+b</a:t>
            </a:r>
            <a:r>
              <a:rPr lang="zh-CN" altLang="en-US"/>
              <a:t>，也会影响一些基本块</a:t>
            </a:r>
            <a:endParaRPr lang="zh-CN" altLang="en-US"/>
          </a:p>
          <a:p>
            <a:r>
              <a:rPr lang="zh-CN" altLang="en-US"/>
              <a:t>若用</a:t>
            </a:r>
            <a:r>
              <a:rPr lang="en-US" altLang="zh-CN"/>
              <a:t>t</a:t>
            </a:r>
            <a:r>
              <a:rPr lang="zh-CN" altLang="en-US"/>
              <a:t>保存</a:t>
            </a:r>
            <a:r>
              <a:rPr lang="en-US" altLang="zh-CN"/>
              <a:t>a+b</a:t>
            </a:r>
            <a:r>
              <a:rPr lang="zh-CN" altLang="en-US"/>
              <a:t>的值，则在计算</a:t>
            </a:r>
            <a:r>
              <a:rPr lang="en-US" altLang="zh-CN"/>
              <a:t>a+b</a:t>
            </a:r>
            <a:r>
              <a:rPr lang="zh-CN" altLang="en-US"/>
              <a:t>的块中，将</a:t>
            </a:r>
            <a:r>
              <a:rPr lang="en-US" altLang="zh-CN"/>
              <a:t>c:=a+b</a:t>
            </a:r>
            <a:r>
              <a:rPr lang="zh-CN" altLang="en-US"/>
              <a:t>替换为</a:t>
            </a:r>
            <a:br>
              <a:rPr lang="zh-CN" altLang="en-US"/>
            </a:br>
            <a:r>
              <a:rPr lang="en-US" altLang="zh-CN"/>
              <a:t>t := a + b</a:t>
            </a:r>
            <a:br>
              <a:rPr lang="en-US" altLang="zh-CN"/>
            </a:br>
            <a:r>
              <a:rPr lang="en-US" altLang="zh-CN"/>
              <a:t>c := t</a:t>
            </a:r>
            <a:endParaRPr lang="en-US" altLang="zh-CN"/>
          </a:p>
          <a:p>
            <a:r>
              <a:rPr lang="zh-CN" altLang="en-US"/>
              <a:t>在其他块中，</a:t>
            </a:r>
            <a:r>
              <a:rPr lang="en-US" altLang="zh-CN"/>
              <a:t>d:=a+b</a:t>
            </a:r>
            <a:r>
              <a:rPr lang="zh-CN" altLang="en-US"/>
              <a:t>替换为</a:t>
            </a:r>
            <a:r>
              <a:rPr lang="en-US" altLang="zh-CN"/>
              <a:t>d:=t</a:t>
            </a:r>
            <a:endParaRPr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10.2.2  </a:t>
            </a:r>
            <a:r>
              <a:rPr lang="zh-CN" altLang="en-US"/>
              <a:t>消去公共子表达式</a:t>
            </a:r>
            <a:endParaRPr lang="zh-CN" altLang="en-US"/>
          </a:p>
        </p:txBody>
      </p:sp>
      <p:sp>
        <p:nvSpPr>
          <p:cNvPr id="878596" name="Text Box 4"/>
          <p:cNvSpPr txBox="1">
            <a:spLocks noChangeArrowheads="1"/>
          </p:cNvSpPr>
          <p:nvPr/>
        </p:nvSpPr>
        <p:spPr bwMode="ltGray">
          <a:xfrm>
            <a:off x="1115616" y="2146275"/>
            <a:ext cx="1371600" cy="3082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t</a:t>
            </a:r>
            <a:r>
              <a:rPr lang="en-US" altLang="zh-CN" sz="2200">
                <a:latin typeface="Times New Roman" panose="02020603050405020304" pitchFamily="18" charset="0"/>
              </a:rPr>
              <a:t>6</a:t>
            </a:r>
            <a:r>
              <a:rPr lang="en-US" altLang="zh-CN" sz="2200" baseline="0">
                <a:latin typeface="Times New Roman" panose="02020603050405020304" pitchFamily="18" charset="0"/>
              </a:rPr>
              <a:t> := 4 * i</a:t>
            </a:r>
            <a:endParaRPr lang="en-US" altLang="zh-CN" sz="2200" baseline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x := a[t</a:t>
            </a:r>
            <a:r>
              <a:rPr lang="en-US" altLang="zh-CN" sz="2200">
                <a:latin typeface="Times New Roman" panose="02020603050405020304" pitchFamily="18" charset="0"/>
              </a:rPr>
              <a:t>6</a:t>
            </a:r>
            <a:r>
              <a:rPr lang="en-US" altLang="zh-CN" sz="2200" baseline="0">
                <a:latin typeface="Times New Roman" panose="02020603050405020304" pitchFamily="18" charset="0"/>
              </a:rPr>
              <a:t>]</a:t>
            </a:r>
            <a:endParaRPr lang="en-US" altLang="zh-CN" sz="2200" baseline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t</a:t>
            </a:r>
            <a:r>
              <a:rPr lang="en-US" altLang="zh-CN" sz="2200">
                <a:latin typeface="Times New Roman" panose="02020603050405020304" pitchFamily="18" charset="0"/>
              </a:rPr>
              <a:t>7</a:t>
            </a:r>
            <a:r>
              <a:rPr lang="en-US" altLang="zh-CN" sz="2200" baseline="0">
                <a:latin typeface="Times New Roman" panose="02020603050405020304" pitchFamily="18" charset="0"/>
              </a:rPr>
              <a:t> := 4 * i</a:t>
            </a:r>
            <a:endParaRPr lang="en-US" altLang="zh-CN" sz="2200" baseline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t</a:t>
            </a:r>
            <a:r>
              <a:rPr lang="en-US" altLang="zh-CN" sz="2200">
                <a:latin typeface="Times New Roman" panose="02020603050405020304" pitchFamily="18" charset="0"/>
              </a:rPr>
              <a:t>8</a:t>
            </a:r>
            <a:r>
              <a:rPr lang="en-US" altLang="zh-CN" sz="2200" baseline="0">
                <a:latin typeface="Times New Roman" panose="02020603050405020304" pitchFamily="18" charset="0"/>
              </a:rPr>
              <a:t> := 4 * j</a:t>
            </a:r>
            <a:endParaRPr lang="en-US" altLang="zh-CN" sz="2200" baseline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t</a:t>
            </a:r>
            <a:r>
              <a:rPr lang="en-US" altLang="zh-CN" sz="2200">
                <a:latin typeface="Times New Roman" panose="02020603050405020304" pitchFamily="18" charset="0"/>
              </a:rPr>
              <a:t>9</a:t>
            </a:r>
            <a:r>
              <a:rPr lang="en-US" altLang="zh-CN" sz="2200" baseline="0">
                <a:latin typeface="Times New Roman" panose="02020603050405020304" pitchFamily="18" charset="0"/>
              </a:rPr>
              <a:t> := a[t</a:t>
            </a:r>
            <a:r>
              <a:rPr lang="en-US" altLang="zh-CN" sz="2200">
                <a:latin typeface="Times New Roman" panose="02020603050405020304" pitchFamily="18" charset="0"/>
              </a:rPr>
              <a:t>8</a:t>
            </a:r>
            <a:r>
              <a:rPr lang="en-US" altLang="zh-CN" sz="2200" baseline="0">
                <a:latin typeface="Times New Roman" panose="02020603050405020304" pitchFamily="18" charset="0"/>
              </a:rPr>
              <a:t>]</a:t>
            </a:r>
            <a:endParaRPr lang="en-US" altLang="zh-CN" sz="2200" baseline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a[t</a:t>
            </a:r>
            <a:r>
              <a:rPr lang="en-US" altLang="zh-CN" sz="2200">
                <a:latin typeface="Times New Roman" panose="02020603050405020304" pitchFamily="18" charset="0"/>
              </a:rPr>
              <a:t>7</a:t>
            </a:r>
            <a:r>
              <a:rPr lang="en-US" altLang="zh-CN" sz="2200" baseline="0">
                <a:latin typeface="Times New Roman" panose="02020603050405020304" pitchFamily="18" charset="0"/>
              </a:rPr>
              <a:t>] := t</a:t>
            </a:r>
            <a:r>
              <a:rPr lang="en-US" altLang="zh-CN" sz="2200">
                <a:latin typeface="Times New Roman" panose="02020603050405020304" pitchFamily="18" charset="0"/>
              </a:rPr>
              <a:t>9</a:t>
            </a:r>
            <a:endParaRPr lang="en-US" altLang="zh-CN" sz="2200" baseline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t</a:t>
            </a:r>
            <a:r>
              <a:rPr lang="en-US" altLang="zh-CN" sz="2200">
                <a:latin typeface="Times New Roman" panose="02020603050405020304" pitchFamily="18" charset="0"/>
              </a:rPr>
              <a:t>10</a:t>
            </a:r>
            <a:r>
              <a:rPr lang="en-US" altLang="zh-CN" sz="2200" baseline="0">
                <a:latin typeface="Times New Roman" panose="02020603050405020304" pitchFamily="18" charset="0"/>
              </a:rPr>
              <a:t> := 4 *j</a:t>
            </a:r>
            <a:endParaRPr lang="en-US" altLang="zh-CN" sz="2200" baseline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a[t</a:t>
            </a:r>
            <a:r>
              <a:rPr lang="en-US" altLang="zh-CN" sz="2200">
                <a:latin typeface="Times New Roman" panose="02020603050405020304" pitchFamily="18" charset="0"/>
              </a:rPr>
              <a:t>10</a:t>
            </a:r>
            <a:r>
              <a:rPr lang="en-US" altLang="zh-CN" sz="2200" baseline="0">
                <a:latin typeface="Times New Roman" panose="02020603050405020304" pitchFamily="18" charset="0"/>
              </a:rPr>
              <a:t>] := x</a:t>
            </a:r>
            <a:endParaRPr lang="en-US" altLang="zh-CN" sz="2200" baseline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goto B</a:t>
            </a:r>
            <a:r>
              <a:rPr lang="en-US" altLang="zh-CN" sz="2200">
                <a:latin typeface="Times New Roman" panose="02020603050405020304" pitchFamily="18" charset="0"/>
              </a:rPr>
              <a:t>2</a:t>
            </a:r>
            <a:endParaRPr lang="en-US" altLang="zh-CN" sz="2200" baseline="0">
              <a:latin typeface="Times New Roman" panose="02020603050405020304" pitchFamily="18" charset="0"/>
            </a:endParaRPr>
          </a:p>
        </p:txBody>
      </p:sp>
      <p:sp>
        <p:nvSpPr>
          <p:cNvPr id="878597" name="Text Box 5"/>
          <p:cNvSpPr txBox="1">
            <a:spLocks noChangeArrowheads="1"/>
          </p:cNvSpPr>
          <p:nvPr/>
        </p:nvSpPr>
        <p:spPr bwMode="ltGray">
          <a:xfrm>
            <a:off x="5940152" y="2146275"/>
            <a:ext cx="1752600" cy="241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t</a:t>
            </a:r>
            <a:r>
              <a:rPr lang="en-US" altLang="zh-CN" sz="2200">
                <a:latin typeface="Times New Roman" panose="02020603050405020304" pitchFamily="18" charset="0"/>
              </a:rPr>
              <a:t>6</a:t>
            </a:r>
            <a:r>
              <a:rPr lang="en-US" altLang="zh-CN" sz="2200" baseline="0">
                <a:latin typeface="Times New Roman" panose="02020603050405020304" pitchFamily="18" charset="0"/>
              </a:rPr>
              <a:t> := 4 * i</a:t>
            </a:r>
            <a:endParaRPr lang="en-US" altLang="zh-CN" sz="2200" baseline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x := a[t</a:t>
            </a:r>
            <a:r>
              <a:rPr lang="en-US" altLang="zh-CN" sz="2200">
                <a:latin typeface="Times New Roman" panose="02020603050405020304" pitchFamily="18" charset="0"/>
              </a:rPr>
              <a:t>6</a:t>
            </a:r>
            <a:r>
              <a:rPr lang="en-US" altLang="zh-CN" sz="2200" baseline="0">
                <a:latin typeface="Times New Roman" panose="02020603050405020304" pitchFamily="18" charset="0"/>
              </a:rPr>
              <a:t>]</a:t>
            </a:r>
            <a:endParaRPr lang="en-US" altLang="zh-CN" sz="2200" baseline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t</a:t>
            </a:r>
            <a:r>
              <a:rPr lang="en-US" altLang="zh-CN" sz="2200">
                <a:latin typeface="Times New Roman" panose="02020603050405020304" pitchFamily="18" charset="0"/>
              </a:rPr>
              <a:t>8</a:t>
            </a:r>
            <a:r>
              <a:rPr lang="en-US" altLang="zh-CN" sz="2200" baseline="0">
                <a:latin typeface="Times New Roman" panose="02020603050405020304" pitchFamily="18" charset="0"/>
              </a:rPr>
              <a:t> := 4 * j</a:t>
            </a:r>
            <a:endParaRPr lang="en-US" altLang="zh-CN" sz="2200" baseline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t</a:t>
            </a:r>
            <a:r>
              <a:rPr lang="en-US" altLang="zh-CN" sz="2200">
                <a:latin typeface="Times New Roman" panose="02020603050405020304" pitchFamily="18" charset="0"/>
              </a:rPr>
              <a:t>9</a:t>
            </a:r>
            <a:r>
              <a:rPr lang="en-US" altLang="zh-CN" sz="2200" baseline="0">
                <a:latin typeface="Times New Roman" panose="02020603050405020304" pitchFamily="18" charset="0"/>
              </a:rPr>
              <a:t> := a[t</a:t>
            </a:r>
            <a:r>
              <a:rPr lang="en-US" altLang="zh-CN" sz="2200">
                <a:latin typeface="Times New Roman" panose="02020603050405020304" pitchFamily="18" charset="0"/>
              </a:rPr>
              <a:t>8</a:t>
            </a:r>
            <a:r>
              <a:rPr lang="en-US" altLang="zh-CN" sz="2200" baseline="0">
                <a:latin typeface="Times New Roman" panose="02020603050405020304" pitchFamily="18" charset="0"/>
              </a:rPr>
              <a:t>]</a:t>
            </a:r>
            <a:endParaRPr lang="en-US" altLang="zh-CN" sz="2200" baseline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a[t</a:t>
            </a:r>
            <a:r>
              <a:rPr lang="en-US" altLang="zh-CN" sz="2200">
                <a:latin typeface="Times New Roman" panose="02020603050405020304" pitchFamily="18" charset="0"/>
              </a:rPr>
              <a:t>6</a:t>
            </a:r>
            <a:r>
              <a:rPr lang="en-US" altLang="zh-CN" sz="2200" baseline="0">
                <a:latin typeface="Times New Roman" panose="02020603050405020304" pitchFamily="18" charset="0"/>
              </a:rPr>
              <a:t>] := t</a:t>
            </a:r>
            <a:r>
              <a:rPr lang="en-US" altLang="zh-CN" sz="2200">
                <a:latin typeface="Times New Roman" panose="02020603050405020304" pitchFamily="18" charset="0"/>
              </a:rPr>
              <a:t>9</a:t>
            </a:r>
            <a:endParaRPr lang="en-US" altLang="zh-CN" sz="2200" baseline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a[t</a:t>
            </a:r>
            <a:r>
              <a:rPr lang="en-US" altLang="zh-CN" sz="2200">
                <a:latin typeface="Times New Roman" panose="02020603050405020304" pitchFamily="18" charset="0"/>
              </a:rPr>
              <a:t>8</a:t>
            </a:r>
            <a:r>
              <a:rPr lang="en-US" altLang="zh-CN" sz="2200" baseline="0">
                <a:latin typeface="Times New Roman" panose="02020603050405020304" pitchFamily="18" charset="0"/>
              </a:rPr>
              <a:t>] := x</a:t>
            </a:r>
            <a:endParaRPr lang="en-US" altLang="zh-CN" sz="2200" baseline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goto B</a:t>
            </a:r>
            <a:r>
              <a:rPr lang="en-US" altLang="zh-CN" sz="2200">
                <a:latin typeface="Times New Roman" panose="02020603050405020304" pitchFamily="18" charset="0"/>
              </a:rPr>
              <a:t>2</a:t>
            </a:r>
            <a:endParaRPr lang="en-US" altLang="zh-CN" sz="2200" baseline="0">
              <a:latin typeface="Times New Roman" panose="02020603050405020304" pitchFamily="18" charset="0"/>
            </a:endParaRPr>
          </a:p>
        </p:txBody>
      </p:sp>
      <p:sp>
        <p:nvSpPr>
          <p:cNvPr id="878598" name="Text Box 6"/>
          <p:cNvSpPr txBox="1">
            <a:spLocks noChangeArrowheads="1"/>
          </p:cNvSpPr>
          <p:nvPr/>
        </p:nvSpPr>
        <p:spPr bwMode="ltGray">
          <a:xfrm>
            <a:off x="2487216" y="21812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78599" name="Text Box 7"/>
          <p:cNvSpPr txBox="1">
            <a:spLocks noChangeArrowheads="1"/>
          </p:cNvSpPr>
          <p:nvPr/>
        </p:nvSpPr>
        <p:spPr bwMode="ltGray">
          <a:xfrm>
            <a:off x="7692752" y="21812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78600" name="AutoShape 8"/>
          <p:cNvSpPr>
            <a:spLocks noChangeArrowheads="1"/>
          </p:cNvSpPr>
          <p:nvPr/>
        </p:nvSpPr>
        <p:spPr bwMode="ltGray">
          <a:xfrm>
            <a:off x="3886200" y="3019400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aseline="0" dirty="0"/>
              <a:t>基本块内</a:t>
            </a:r>
            <a:endParaRPr lang="zh-CN" altLang="en-US" baseline="0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ltGray">
          <a:xfrm>
            <a:off x="3432555" y="3775075"/>
            <a:ext cx="1371600" cy="3082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 dirty="0">
                <a:latin typeface="Times New Roman" panose="02020603050405020304" pitchFamily="18" charset="0"/>
              </a:rPr>
              <a:t>t</a:t>
            </a:r>
            <a:r>
              <a:rPr lang="en-US" altLang="zh-CN" sz="2200" dirty="0">
                <a:latin typeface="Times New Roman" panose="02020603050405020304" pitchFamily="18" charset="0"/>
              </a:rPr>
              <a:t>6</a:t>
            </a:r>
            <a:r>
              <a:rPr lang="en-US" altLang="zh-CN" sz="2200" baseline="0" dirty="0">
                <a:latin typeface="Times New Roman" panose="02020603050405020304" pitchFamily="18" charset="0"/>
              </a:rPr>
              <a:t> := 4 * </a:t>
            </a:r>
            <a:r>
              <a:rPr lang="en-US" altLang="zh-CN" sz="2200" baseline="0" dirty="0" err="1">
                <a:latin typeface="Times New Roman" panose="02020603050405020304" pitchFamily="18" charset="0"/>
              </a:rPr>
              <a:t>i</a:t>
            </a:r>
            <a:endParaRPr lang="en-US" altLang="zh-CN" sz="2200" baseline="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 dirty="0">
                <a:latin typeface="Times New Roman" panose="02020603050405020304" pitchFamily="18" charset="0"/>
              </a:rPr>
              <a:t>x := a[t</a:t>
            </a:r>
            <a:r>
              <a:rPr lang="en-US" altLang="zh-CN" sz="2200" dirty="0">
                <a:latin typeface="Times New Roman" panose="02020603050405020304" pitchFamily="18" charset="0"/>
              </a:rPr>
              <a:t>6</a:t>
            </a:r>
            <a:r>
              <a:rPr lang="en-US" altLang="zh-CN" sz="2200" baseline="0" dirty="0">
                <a:latin typeface="Times New Roman" panose="02020603050405020304" pitchFamily="18" charset="0"/>
              </a:rPr>
              <a:t>]</a:t>
            </a:r>
            <a:endParaRPr lang="en-US" altLang="zh-CN" sz="2200" baseline="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 dirty="0">
                <a:latin typeface="Times New Roman" panose="02020603050405020304" pitchFamily="18" charset="0"/>
              </a:rPr>
              <a:t>t</a:t>
            </a:r>
            <a:r>
              <a:rPr lang="en-US" altLang="zh-CN" sz="2200" dirty="0">
                <a:latin typeface="Times New Roman" panose="02020603050405020304" pitchFamily="18" charset="0"/>
              </a:rPr>
              <a:t>7</a:t>
            </a:r>
            <a:r>
              <a:rPr lang="en-US" altLang="zh-CN" sz="2200" baseline="0" dirty="0">
                <a:latin typeface="Times New Roman" panose="02020603050405020304" pitchFamily="18" charset="0"/>
              </a:rPr>
              <a:t> := t</a:t>
            </a:r>
            <a:r>
              <a:rPr lang="en-US" altLang="zh-CN" sz="2200" dirty="0">
                <a:latin typeface="Times New Roman" panose="02020603050405020304" pitchFamily="18" charset="0"/>
              </a:rPr>
              <a:t>6</a:t>
            </a:r>
            <a:endParaRPr lang="en-US" altLang="zh-CN" sz="2200" baseline="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 dirty="0">
                <a:latin typeface="Times New Roman" panose="02020603050405020304" pitchFamily="18" charset="0"/>
              </a:rPr>
              <a:t>t</a:t>
            </a:r>
            <a:r>
              <a:rPr lang="en-US" altLang="zh-CN" sz="2200" dirty="0">
                <a:latin typeface="Times New Roman" panose="02020603050405020304" pitchFamily="18" charset="0"/>
              </a:rPr>
              <a:t>8</a:t>
            </a:r>
            <a:r>
              <a:rPr lang="en-US" altLang="zh-CN" sz="2200" baseline="0" dirty="0">
                <a:latin typeface="Times New Roman" panose="02020603050405020304" pitchFamily="18" charset="0"/>
              </a:rPr>
              <a:t> := 4 * j</a:t>
            </a:r>
            <a:endParaRPr lang="en-US" altLang="zh-CN" sz="2200" baseline="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 dirty="0">
                <a:latin typeface="Times New Roman" panose="02020603050405020304" pitchFamily="18" charset="0"/>
              </a:rPr>
              <a:t>t</a:t>
            </a:r>
            <a:r>
              <a:rPr lang="en-US" altLang="zh-CN" sz="2200" dirty="0">
                <a:latin typeface="Times New Roman" panose="02020603050405020304" pitchFamily="18" charset="0"/>
              </a:rPr>
              <a:t>9</a:t>
            </a:r>
            <a:r>
              <a:rPr lang="en-US" altLang="zh-CN" sz="2200" baseline="0" dirty="0">
                <a:latin typeface="Times New Roman" panose="02020603050405020304" pitchFamily="18" charset="0"/>
              </a:rPr>
              <a:t> := a[t</a:t>
            </a:r>
            <a:r>
              <a:rPr lang="en-US" altLang="zh-CN" sz="2200" dirty="0">
                <a:latin typeface="Times New Roman" panose="02020603050405020304" pitchFamily="18" charset="0"/>
              </a:rPr>
              <a:t>8</a:t>
            </a:r>
            <a:r>
              <a:rPr lang="en-US" altLang="zh-CN" sz="2200" baseline="0" dirty="0">
                <a:latin typeface="Times New Roman" panose="02020603050405020304" pitchFamily="18" charset="0"/>
              </a:rPr>
              <a:t>]</a:t>
            </a:r>
            <a:endParaRPr lang="en-US" altLang="zh-CN" sz="2200" baseline="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 dirty="0">
                <a:latin typeface="Times New Roman" panose="02020603050405020304" pitchFamily="18" charset="0"/>
              </a:rPr>
              <a:t>a[t</a:t>
            </a:r>
            <a:r>
              <a:rPr lang="en-US" altLang="zh-CN" sz="2200" dirty="0">
                <a:latin typeface="Times New Roman" panose="02020603050405020304" pitchFamily="18" charset="0"/>
              </a:rPr>
              <a:t>7</a:t>
            </a:r>
            <a:r>
              <a:rPr lang="en-US" altLang="zh-CN" sz="2200" baseline="0" dirty="0">
                <a:latin typeface="Times New Roman" panose="02020603050405020304" pitchFamily="18" charset="0"/>
              </a:rPr>
              <a:t>] := t</a:t>
            </a:r>
            <a:r>
              <a:rPr lang="en-US" altLang="zh-CN" sz="2200" dirty="0">
                <a:latin typeface="Times New Roman" panose="02020603050405020304" pitchFamily="18" charset="0"/>
              </a:rPr>
              <a:t>9</a:t>
            </a:r>
            <a:endParaRPr lang="en-US" altLang="zh-CN" sz="2200" baseline="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 dirty="0">
                <a:latin typeface="Times New Roman" panose="02020603050405020304" pitchFamily="18" charset="0"/>
              </a:rPr>
              <a:t>t</a:t>
            </a:r>
            <a:r>
              <a:rPr lang="en-US" altLang="zh-CN" sz="2200" dirty="0">
                <a:latin typeface="Times New Roman" panose="02020603050405020304" pitchFamily="18" charset="0"/>
              </a:rPr>
              <a:t>10</a:t>
            </a:r>
            <a:r>
              <a:rPr lang="en-US" altLang="zh-CN" sz="2200" baseline="0" dirty="0">
                <a:latin typeface="Times New Roman" panose="02020603050405020304" pitchFamily="18" charset="0"/>
              </a:rPr>
              <a:t> := t</a:t>
            </a:r>
            <a:r>
              <a:rPr lang="en-US" altLang="zh-CN" sz="2200" dirty="0">
                <a:latin typeface="Times New Roman" panose="02020603050405020304" pitchFamily="18" charset="0"/>
              </a:rPr>
              <a:t>8</a:t>
            </a:r>
            <a:endParaRPr lang="en-US" altLang="zh-CN" sz="2200" baseline="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 dirty="0">
                <a:latin typeface="Times New Roman" panose="02020603050405020304" pitchFamily="18" charset="0"/>
              </a:rPr>
              <a:t>a[t</a:t>
            </a:r>
            <a:r>
              <a:rPr lang="en-US" altLang="zh-CN" sz="2200" dirty="0">
                <a:latin typeface="Times New Roman" panose="02020603050405020304" pitchFamily="18" charset="0"/>
              </a:rPr>
              <a:t>10</a:t>
            </a:r>
            <a:r>
              <a:rPr lang="en-US" altLang="zh-CN" sz="2200" baseline="0" dirty="0">
                <a:latin typeface="Times New Roman" panose="02020603050405020304" pitchFamily="18" charset="0"/>
              </a:rPr>
              <a:t>] := x</a:t>
            </a:r>
            <a:endParaRPr lang="en-US" altLang="zh-CN" sz="2200" baseline="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 dirty="0" err="1">
                <a:latin typeface="Times New Roman" panose="02020603050405020304" pitchFamily="18" charset="0"/>
              </a:rPr>
              <a:t>goto</a:t>
            </a:r>
            <a:r>
              <a:rPr lang="en-US" altLang="zh-CN" sz="2200" baseline="0" dirty="0">
                <a:latin typeface="Times New Roman" panose="02020603050405020304" pitchFamily="18" charset="0"/>
              </a:rPr>
              <a:t> B</a:t>
            </a:r>
            <a:r>
              <a:rPr lang="en-US" altLang="zh-CN" sz="2200" dirty="0">
                <a:latin typeface="Times New Roman" panose="02020603050405020304" pitchFamily="18" charset="0"/>
              </a:rPr>
              <a:t>2</a:t>
            </a:r>
            <a:endParaRPr lang="en-US" altLang="zh-CN" sz="2200" baseline="0" dirty="0">
              <a:latin typeface="Times New Roman" panose="02020603050405020304" pitchFamily="18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ltGray">
          <a:xfrm>
            <a:off x="4804155" y="38100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ltGray">
          <a:xfrm rot="1814864">
            <a:off x="2637019" y="4368775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ltGray">
          <a:xfrm rot="20012889">
            <a:off x="4991153" y="4395086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148064" y="4998367"/>
            <a:ext cx="2492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aseline="0" dirty="0">
                <a:solidFill>
                  <a:srgbClr val="FF0000"/>
                </a:solidFill>
              </a:rPr>
              <a:t>结合“复制传播”和</a:t>
            </a:r>
            <a:br>
              <a:rPr lang="en-US" altLang="zh-CN" sz="2000" baseline="0" dirty="0">
                <a:solidFill>
                  <a:srgbClr val="FF0000"/>
                </a:solidFill>
              </a:rPr>
            </a:br>
            <a:r>
              <a:rPr lang="zh-CN" altLang="en-US" sz="2000" baseline="0" dirty="0">
                <a:solidFill>
                  <a:srgbClr val="FF0000"/>
                </a:solidFill>
              </a:rPr>
              <a:t>“无用代码删除”</a:t>
            </a:r>
            <a:endParaRPr lang="zh-CN" altLang="en-US" sz="2000" baseline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8600" grpId="0" animBg="1"/>
      <p:bldP spid="9" grpId="0" animBg="1"/>
      <p:bldP spid="10" grpId="0"/>
      <p:bldP spid="11" grpId="0" animBg="1"/>
      <p:bldP spid="12" grpId="0" animBg="1"/>
      <p:bldP spid="2" grpId="0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10.13.5  </a:t>
            </a:r>
            <a:r>
              <a:rPr lang="zh-CN" altLang="en-US"/>
              <a:t>代码外提</a:t>
            </a:r>
            <a:endParaRPr lang="zh-CN" altLang="en-US"/>
          </a:p>
        </p:txBody>
      </p:sp>
      <p:sp>
        <p:nvSpPr>
          <p:cNvPr id="87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将循环不变语句</a:t>
            </a:r>
            <a:r>
              <a:rPr lang="en-US" altLang="zh-CN"/>
              <a:t>s</a:t>
            </a:r>
            <a:r>
              <a:rPr lang="zh-CN" altLang="en-US"/>
              <a:t>：</a:t>
            </a:r>
            <a:r>
              <a:rPr lang="en-US" altLang="zh-CN"/>
              <a:t>a:=b+c</a:t>
            </a:r>
            <a:r>
              <a:rPr lang="zh-CN" altLang="en-US"/>
              <a:t>移到循环之外</a:t>
            </a:r>
            <a:endParaRPr lang="zh-CN" altLang="en-US"/>
          </a:p>
          <a:p>
            <a:r>
              <a:rPr lang="zh-CN" altLang="en-US"/>
              <a:t>当在循环内调用调试器时，不知道对应源程序中语句</a:t>
            </a:r>
            <a:r>
              <a:rPr lang="en-US" altLang="zh-CN"/>
              <a:t>s</a:t>
            </a:r>
            <a:r>
              <a:rPr lang="zh-CN" altLang="en-US"/>
              <a:t>是否执行过，因此</a:t>
            </a:r>
            <a:r>
              <a:rPr lang="en-US" altLang="zh-CN"/>
              <a:t>a</a:t>
            </a:r>
            <a:r>
              <a:rPr lang="zh-CN" altLang="en-US"/>
              <a:t>的正确值也无法确定</a:t>
            </a:r>
            <a:endParaRPr lang="zh-CN" altLang="en-US"/>
          </a:p>
          <a:p>
            <a:r>
              <a:rPr lang="zh-CN" altLang="en-US"/>
              <a:t>一种解决方法：添加一个新的变量，用来指示</a:t>
            </a:r>
            <a:r>
              <a:rPr lang="en-US" altLang="zh-CN"/>
              <a:t>a</a:t>
            </a:r>
            <a:r>
              <a:rPr lang="zh-CN" altLang="en-US"/>
              <a:t>在循环中是否被赋值</a:t>
            </a:r>
            <a:r>
              <a:rPr lang="en-US" altLang="zh-CN"/>
              <a:t>——</a:t>
            </a:r>
            <a:r>
              <a:rPr lang="zh-CN" altLang="en-US"/>
              <a:t>不好</a:t>
            </a:r>
            <a:endParaRPr lang="zh-CN" altLang="en-US"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代码外提特殊情况</a:t>
            </a:r>
            <a:endParaRPr lang="zh-CN" altLang="en-US"/>
          </a:p>
        </p:txBody>
      </p:sp>
      <p:sp>
        <p:nvSpPr>
          <p:cNvPr id="87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</a:t>
            </a:r>
            <a:r>
              <a:rPr lang="zh-CN" altLang="en-US"/>
              <a:t>所在块</a:t>
            </a:r>
            <a:r>
              <a:rPr lang="en-US" altLang="zh-CN"/>
              <a:t>B</a:t>
            </a:r>
            <a:r>
              <a:rPr lang="zh-CN" altLang="en-US"/>
              <a:t>将循环分为</a:t>
            </a:r>
            <a:br>
              <a:rPr lang="zh-CN" altLang="en-US"/>
            </a:br>
            <a:r>
              <a:rPr lang="zh-CN" altLang="en-US"/>
              <a:t>两部分：支配</a:t>
            </a:r>
            <a:r>
              <a:rPr lang="en-US" altLang="zh-CN"/>
              <a:t>B</a:t>
            </a:r>
            <a:r>
              <a:rPr lang="zh-CN" altLang="en-US"/>
              <a:t>的节点和</a:t>
            </a:r>
            <a:br>
              <a:rPr lang="zh-CN" altLang="en-US"/>
            </a:br>
            <a:r>
              <a:rPr lang="zh-CN" altLang="en-US"/>
              <a:t>被</a:t>
            </a:r>
            <a:r>
              <a:rPr lang="en-US" altLang="zh-CN"/>
              <a:t>B</a:t>
            </a:r>
            <a:r>
              <a:rPr lang="zh-CN" altLang="en-US"/>
              <a:t>所支配的节点，且</a:t>
            </a:r>
            <a:r>
              <a:rPr lang="en-US" altLang="zh-CN"/>
              <a:t>B</a:t>
            </a:r>
            <a:br>
              <a:rPr lang="en-US" altLang="zh-CN"/>
            </a:br>
            <a:r>
              <a:rPr lang="zh-CN" altLang="en-US"/>
              <a:t>支配首节点所有前驱</a:t>
            </a:r>
            <a:endParaRPr lang="zh-CN" altLang="en-US"/>
          </a:p>
          <a:p>
            <a:r>
              <a:rPr lang="zh-CN" altLang="en-US"/>
              <a:t>因此，当循环第一次经过</a:t>
            </a:r>
            <a:br>
              <a:rPr lang="zh-CN" altLang="en-US"/>
            </a:br>
            <a:r>
              <a:rPr lang="zh-CN" altLang="en-US"/>
              <a:t>支配</a:t>
            </a:r>
            <a:r>
              <a:rPr lang="en-US" altLang="zh-CN"/>
              <a:t>B</a:t>
            </a:r>
            <a:r>
              <a:rPr lang="zh-CN" altLang="en-US"/>
              <a:t>的节点时，可认为</a:t>
            </a:r>
            <a:br>
              <a:rPr lang="zh-CN" altLang="en-US"/>
            </a:br>
            <a:r>
              <a:rPr lang="en-US" altLang="zh-CN"/>
              <a:t>a</a:t>
            </a:r>
            <a:r>
              <a:rPr lang="zh-CN" altLang="en-US"/>
              <a:t>未被赋值，而经过</a:t>
            </a:r>
            <a:r>
              <a:rPr lang="en-US" altLang="zh-CN"/>
              <a:t>B</a:t>
            </a:r>
            <a:r>
              <a:rPr lang="zh-CN" altLang="en-US"/>
              <a:t>支配</a:t>
            </a:r>
            <a:br>
              <a:rPr lang="zh-CN" altLang="en-US"/>
            </a:br>
            <a:r>
              <a:rPr lang="zh-CN" altLang="en-US"/>
              <a:t>的节点时，认为</a:t>
            </a:r>
            <a:r>
              <a:rPr lang="en-US" altLang="zh-CN"/>
              <a:t>a</a:t>
            </a:r>
            <a:r>
              <a:rPr lang="zh-CN" altLang="en-US"/>
              <a:t>已赋值。以后再经过循环，</a:t>
            </a:r>
            <a:r>
              <a:rPr lang="en-US" altLang="zh-CN"/>
              <a:t>a</a:t>
            </a:r>
            <a:r>
              <a:rPr lang="zh-CN" altLang="en-US"/>
              <a:t>都已赋值</a:t>
            </a:r>
            <a:endParaRPr lang="zh-CN" altLang="en-US"/>
          </a:p>
        </p:txBody>
      </p:sp>
      <p:pic>
        <p:nvPicPr>
          <p:cNvPr id="874500" name="Picture 4" descr="C:\Documents and Settings\Administrator\My Documents\wg\教学\编译原理\lecture\figures\10\dmwt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371600"/>
            <a:ext cx="2576513" cy="32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代码外提特殊情况（续）</a:t>
            </a:r>
            <a:endParaRPr lang="zh-CN" altLang="en-US"/>
          </a:p>
        </p:txBody>
      </p:sp>
      <p:sp>
        <p:nvSpPr>
          <p:cNvPr id="875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r>
              <a:rPr lang="zh-CN" altLang="en-US"/>
              <a:t>循环错误极有可能是第一次循环时产生</a:t>
            </a:r>
            <a:endParaRPr lang="zh-CN" altLang="en-US"/>
          </a:p>
          <a:p>
            <a:r>
              <a:rPr lang="zh-CN" altLang="en-US"/>
              <a:t>通过判定错误位于</a:t>
            </a:r>
            <a:r>
              <a:rPr lang="en-US" altLang="zh-CN"/>
              <a:t>B</a:t>
            </a:r>
            <a:r>
              <a:rPr lang="zh-CN" altLang="en-US"/>
              <a:t>之前还是之后，即可知道</a:t>
            </a:r>
            <a:r>
              <a:rPr lang="en-US" altLang="zh-CN"/>
              <a:t>a</a:t>
            </a:r>
            <a:r>
              <a:rPr lang="zh-CN" altLang="en-US"/>
              <a:t>被</a:t>
            </a:r>
            <a:r>
              <a:rPr lang="en-US" altLang="zh-CN"/>
              <a:t>s</a:t>
            </a:r>
            <a:r>
              <a:rPr lang="zh-CN" altLang="en-US"/>
              <a:t>定义或仍保持循环前的值</a:t>
            </a:r>
            <a:endParaRPr lang="zh-CN" altLang="en-US"/>
          </a:p>
          <a:p>
            <a:r>
              <a:rPr lang="zh-CN" altLang="en-US"/>
              <a:t>对前者，打印</a:t>
            </a:r>
            <a:r>
              <a:rPr lang="en-US" altLang="zh-CN"/>
              <a:t>a</a:t>
            </a:r>
            <a:r>
              <a:rPr lang="zh-CN" altLang="en-US"/>
              <a:t>值即可</a:t>
            </a:r>
            <a:endParaRPr lang="zh-CN" altLang="en-US"/>
          </a:p>
          <a:p>
            <a:r>
              <a:rPr lang="zh-CN" altLang="en-US"/>
              <a:t>对后者，除非满足下面情况，才可输出</a:t>
            </a:r>
            <a:r>
              <a:rPr lang="en-US" altLang="zh-CN"/>
              <a:t>a</a:t>
            </a:r>
            <a:endParaRPr lang="en-US" altLang="zh-CN"/>
          </a:p>
          <a:p>
            <a:pPr lvl="1"/>
            <a:r>
              <a:rPr lang="zh-CN" altLang="en-US"/>
              <a:t>对源程序和优化程序，调试器都有到达定义</a:t>
            </a:r>
            <a:endParaRPr lang="zh-CN" altLang="en-US"/>
          </a:p>
          <a:p>
            <a:pPr lvl="1"/>
            <a:r>
              <a:rPr lang="zh-CN" altLang="en-US"/>
              <a:t>源程序存在一个到达首节点的</a:t>
            </a:r>
            <a:r>
              <a:rPr lang="en-US" altLang="zh-CN"/>
              <a:t>a</a:t>
            </a:r>
            <a:r>
              <a:rPr lang="zh-CN" altLang="en-US"/>
              <a:t>的惟一定义</a:t>
            </a:r>
            <a:endParaRPr lang="zh-CN" altLang="en-US"/>
          </a:p>
          <a:p>
            <a:pPr lvl="1"/>
            <a:r>
              <a:rPr lang="zh-CN" altLang="en-US"/>
              <a:t>该定义还是到达调试器被调用处的某个变量</a:t>
            </a:r>
            <a:r>
              <a:rPr lang="en-US" altLang="zh-CN"/>
              <a:t>x</a:t>
            </a:r>
            <a:r>
              <a:rPr lang="zh-CN" altLang="en-US"/>
              <a:t>的惟一定义</a:t>
            </a:r>
            <a:endParaRPr lang="zh-CN" altLang="en-US"/>
          </a:p>
          <a:p>
            <a:pPr lvl="1"/>
            <a:r>
              <a:rPr lang="zh-CN" altLang="en-US"/>
              <a:t>满足以上三点，输出</a:t>
            </a:r>
            <a:r>
              <a:rPr lang="en-US" altLang="zh-CN"/>
              <a:t>x</a:t>
            </a:r>
            <a:r>
              <a:rPr lang="zh-CN" altLang="en-US"/>
              <a:t>即可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10.2</a:t>
            </a:r>
            <a:endParaRPr lang="en-US" altLang="zh-CN"/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ltGray">
          <a:xfrm>
            <a:off x="1524000" y="1447800"/>
            <a:ext cx="1676400" cy="1169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 := m – 1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j := n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n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v := a[t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ltGray">
          <a:xfrm>
            <a:off x="5181600" y="1447800"/>
            <a:ext cx="2133600" cy="1169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 := i + 1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 &lt; v 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25" name="Text Box 8"/>
          <p:cNvSpPr txBox="1">
            <a:spLocks noChangeArrowheads="1"/>
          </p:cNvSpPr>
          <p:nvPr/>
        </p:nvSpPr>
        <p:spPr bwMode="ltGray">
          <a:xfrm>
            <a:off x="5181600" y="3048000"/>
            <a:ext cx="2133600" cy="1169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j := j - 1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j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r>
              <a:rPr lang="en-US" altLang="zh-CN" sz="2000" baseline="0">
                <a:latin typeface="Times New Roman" panose="02020603050405020304" pitchFamily="18" charset="0"/>
              </a:rPr>
              <a:t> &gt; v goto 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ltGray">
          <a:xfrm>
            <a:off x="1447800" y="3048000"/>
            <a:ext cx="213360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i &gt;= j goto 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ltGray">
          <a:xfrm>
            <a:off x="533400" y="3962400"/>
            <a:ext cx="1752600" cy="2543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x := a[t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7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8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j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9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8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7</a:t>
            </a:r>
            <a:r>
              <a:rPr lang="en-US" altLang="zh-CN" sz="2000" baseline="0">
                <a:latin typeface="Times New Roman" panose="02020603050405020304" pitchFamily="18" charset="0"/>
              </a:rPr>
              <a:t>] := t</a:t>
            </a:r>
            <a:r>
              <a:rPr lang="en-US" altLang="zh-CN" sz="2000">
                <a:latin typeface="Times New Roman" panose="02020603050405020304" pitchFamily="18" charset="0"/>
              </a:rPr>
              <a:t>9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10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*j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10</a:t>
            </a:r>
            <a:r>
              <a:rPr lang="en-US" altLang="zh-CN" sz="2000" baseline="0">
                <a:latin typeface="Times New Roman" panose="02020603050405020304" pitchFamily="18" charset="0"/>
              </a:rPr>
              <a:t>] := x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28" name="Text Box 11"/>
          <p:cNvSpPr txBox="1">
            <a:spLocks noChangeArrowheads="1"/>
          </p:cNvSpPr>
          <p:nvPr/>
        </p:nvSpPr>
        <p:spPr bwMode="ltGray">
          <a:xfrm>
            <a:off x="2590800" y="3962400"/>
            <a:ext cx="1752600" cy="2268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11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x := a[t</a:t>
            </a:r>
            <a:r>
              <a:rPr lang="en-US" altLang="zh-CN" sz="2000">
                <a:latin typeface="Times New Roman" panose="02020603050405020304" pitchFamily="18" charset="0"/>
              </a:rPr>
              <a:t>11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12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13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n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14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13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12</a:t>
            </a:r>
            <a:r>
              <a:rPr lang="en-US" altLang="zh-CN" sz="2000" baseline="0">
                <a:latin typeface="Times New Roman" panose="02020603050405020304" pitchFamily="18" charset="0"/>
              </a:rPr>
              <a:t>] := t</a:t>
            </a:r>
            <a:r>
              <a:rPr lang="en-US" altLang="zh-CN" sz="2000">
                <a:latin typeface="Times New Roman" panose="02020603050405020304" pitchFamily="18" charset="0"/>
              </a:rPr>
              <a:t>14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15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n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15</a:t>
            </a:r>
            <a:r>
              <a:rPr lang="en-US" altLang="zh-CN" sz="2000" baseline="0">
                <a:latin typeface="Times New Roman" panose="02020603050405020304" pitchFamily="18" charset="0"/>
              </a:rPr>
              <a:t>] := x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ltGray">
          <a:xfrm>
            <a:off x="3200400" y="205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Line 13"/>
          <p:cNvSpPr>
            <a:spLocks noChangeShapeType="1"/>
          </p:cNvSpPr>
          <p:nvPr/>
        </p:nvSpPr>
        <p:spPr bwMode="ltGray">
          <a:xfrm flipH="1">
            <a:off x="6248400" y="26193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15"/>
          <p:cNvSpPr>
            <a:spLocks noChangeShapeType="1"/>
          </p:cNvSpPr>
          <p:nvPr/>
        </p:nvSpPr>
        <p:spPr bwMode="ltGray">
          <a:xfrm flipH="1">
            <a:off x="1371600" y="3352800"/>
            <a:ext cx="762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Line 16"/>
          <p:cNvSpPr>
            <a:spLocks noChangeShapeType="1"/>
          </p:cNvSpPr>
          <p:nvPr/>
        </p:nvSpPr>
        <p:spPr bwMode="ltGray">
          <a:xfrm>
            <a:off x="2667000" y="3352800"/>
            <a:ext cx="838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Text Box 17"/>
          <p:cNvSpPr txBox="1">
            <a:spLocks noChangeArrowheads="1"/>
          </p:cNvSpPr>
          <p:nvPr/>
        </p:nvSpPr>
        <p:spPr bwMode="ltGray">
          <a:xfrm>
            <a:off x="3276600" y="13716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34" name="Text Box 18"/>
          <p:cNvSpPr txBox="1">
            <a:spLocks noChangeArrowheads="1"/>
          </p:cNvSpPr>
          <p:nvPr/>
        </p:nvSpPr>
        <p:spPr bwMode="ltGray">
          <a:xfrm>
            <a:off x="7315200" y="14478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35" name="Text Box 19"/>
          <p:cNvSpPr txBox="1">
            <a:spLocks noChangeArrowheads="1"/>
          </p:cNvSpPr>
          <p:nvPr/>
        </p:nvSpPr>
        <p:spPr bwMode="ltGray">
          <a:xfrm>
            <a:off x="7315200" y="30480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ltGray">
          <a:xfrm>
            <a:off x="3581400" y="30480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37" name="Text Box 21"/>
          <p:cNvSpPr txBox="1">
            <a:spLocks noChangeArrowheads="1"/>
          </p:cNvSpPr>
          <p:nvPr/>
        </p:nvSpPr>
        <p:spPr bwMode="ltGray">
          <a:xfrm>
            <a:off x="533400" y="35814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38" name="Text Box 22"/>
          <p:cNvSpPr txBox="1">
            <a:spLocks noChangeArrowheads="1"/>
          </p:cNvSpPr>
          <p:nvPr/>
        </p:nvSpPr>
        <p:spPr bwMode="ltGray">
          <a:xfrm>
            <a:off x="3886200" y="35814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39" name="Freeform 23"/>
          <p:cNvSpPr/>
          <p:nvPr/>
        </p:nvSpPr>
        <p:spPr bwMode="ltGray">
          <a:xfrm>
            <a:off x="2590800" y="2768600"/>
            <a:ext cx="3733800" cy="2184400"/>
          </a:xfrm>
          <a:custGeom>
            <a:avLst/>
            <a:gdLst>
              <a:gd name="T0" fmla="*/ 2352 w 2352"/>
              <a:gd name="T1" fmla="*/ 896 h 1376"/>
              <a:gd name="T2" fmla="*/ 2208 w 2352"/>
              <a:gd name="T3" fmla="*/ 1232 h 1376"/>
              <a:gd name="T4" fmla="*/ 1776 w 2352"/>
              <a:gd name="T5" fmla="*/ 1232 h 1376"/>
              <a:gd name="T6" fmla="*/ 1248 w 2352"/>
              <a:gd name="T7" fmla="*/ 368 h 1376"/>
              <a:gd name="T8" fmla="*/ 336 w 2352"/>
              <a:gd name="T9" fmla="*/ 32 h 1376"/>
              <a:gd name="T10" fmla="*/ 0 w 2352"/>
              <a:gd name="T11" fmla="*/ 176 h 1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52" h="1376">
                <a:moveTo>
                  <a:pt x="2352" y="896"/>
                </a:moveTo>
                <a:cubicBezTo>
                  <a:pt x="2328" y="1036"/>
                  <a:pt x="2304" y="1176"/>
                  <a:pt x="2208" y="1232"/>
                </a:cubicBezTo>
                <a:cubicBezTo>
                  <a:pt x="2112" y="1288"/>
                  <a:pt x="1936" y="1376"/>
                  <a:pt x="1776" y="1232"/>
                </a:cubicBezTo>
                <a:cubicBezTo>
                  <a:pt x="1616" y="1088"/>
                  <a:pt x="1488" y="568"/>
                  <a:pt x="1248" y="368"/>
                </a:cubicBezTo>
                <a:cubicBezTo>
                  <a:pt x="1008" y="168"/>
                  <a:pt x="544" y="64"/>
                  <a:pt x="336" y="32"/>
                </a:cubicBezTo>
                <a:cubicBezTo>
                  <a:pt x="128" y="0"/>
                  <a:pt x="64" y="88"/>
                  <a:pt x="0" y="17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Freeform 24"/>
          <p:cNvSpPr/>
          <p:nvPr/>
        </p:nvSpPr>
        <p:spPr bwMode="ltGray">
          <a:xfrm>
            <a:off x="7118350" y="2886075"/>
            <a:ext cx="771525" cy="1471613"/>
          </a:xfrm>
          <a:custGeom>
            <a:avLst/>
            <a:gdLst>
              <a:gd name="T0" fmla="*/ 27 w 486"/>
              <a:gd name="T1" fmla="*/ 840 h 927"/>
              <a:gd name="T2" fmla="*/ 239 w 486"/>
              <a:gd name="T3" fmla="*/ 911 h 927"/>
              <a:gd name="T4" fmla="*/ 443 w 486"/>
              <a:gd name="T5" fmla="*/ 743 h 927"/>
              <a:gd name="T6" fmla="*/ 452 w 486"/>
              <a:gd name="T7" fmla="*/ 256 h 927"/>
              <a:gd name="T8" fmla="*/ 239 w 486"/>
              <a:gd name="T9" fmla="*/ 25 h 927"/>
              <a:gd name="T10" fmla="*/ 0 w 486"/>
              <a:gd name="T11" fmla="*/ 105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6" h="927">
                <a:moveTo>
                  <a:pt x="27" y="840"/>
                </a:moveTo>
                <a:cubicBezTo>
                  <a:pt x="62" y="852"/>
                  <a:pt x="170" y="927"/>
                  <a:pt x="239" y="911"/>
                </a:cubicBezTo>
                <a:cubicBezTo>
                  <a:pt x="308" y="895"/>
                  <a:pt x="408" y="852"/>
                  <a:pt x="443" y="743"/>
                </a:cubicBezTo>
                <a:cubicBezTo>
                  <a:pt x="478" y="634"/>
                  <a:pt x="486" y="376"/>
                  <a:pt x="452" y="256"/>
                </a:cubicBezTo>
                <a:cubicBezTo>
                  <a:pt x="418" y="136"/>
                  <a:pt x="314" y="50"/>
                  <a:pt x="239" y="25"/>
                </a:cubicBezTo>
                <a:cubicBezTo>
                  <a:pt x="164" y="0"/>
                  <a:pt x="50" y="88"/>
                  <a:pt x="0" y="10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Freeform 25"/>
          <p:cNvSpPr/>
          <p:nvPr/>
        </p:nvSpPr>
        <p:spPr bwMode="ltGray">
          <a:xfrm>
            <a:off x="6934200" y="1298575"/>
            <a:ext cx="893763" cy="1470025"/>
          </a:xfrm>
          <a:custGeom>
            <a:avLst/>
            <a:gdLst>
              <a:gd name="T0" fmla="*/ 27 w 563"/>
              <a:gd name="T1" fmla="*/ 827 h 926"/>
              <a:gd name="T2" fmla="*/ 258 w 563"/>
              <a:gd name="T3" fmla="*/ 910 h 926"/>
              <a:gd name="T4" fmla="*/ 506 w 563"/>
              <a:gd name="T5" fmla="*/ 733 h 926"/>
              <a:gd name="T6" fmla="*/ 508 w 563"/>
              <a:gd name="T7" fmla="*/ 233 h 926"/>
              <a:gd name="T8" fmla="*/ 178 w 563"/>
              <a:gd name="T9" fmla="*/ 24 h 926"/>
              <a:gd name="T10" fmla="*/ 0 w 563"/>
              <a:gd name="T11" fmla="*/ 92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3" h="926">
                <a:moveTo>
                  <a:pt x="27" y="827"/>
                </a:moveTo>
                <a:cubicBezTo>
                  <a:pt x="65" y="841"/>
                  <a:pt x="178" y="926"/>
                  <a:pt x="258" y="910"/>
                </a:cubicBezTo>
                <a:cubicBezTo>
                  <a:pt x="338" y="894"/>
                  <a:pt x="464" y="846"/>
                  <a:pt x="506" y="733"/>
                </a:cubicBezTo>
                <a:cubicBezTo>
                  <a:pt x="548" y="620"/>
                  <a:pt x="563" y="351"/>
                  <a:pt x="508" y="233"/>
                </a:cubicBezTo>
                <a:cubicBezTo>
                  <a:pt x="453" y="115"/>
                  <a:pt x="263" y="48"/>
                  <a:pt x="178" y="24"/>
                </a:cubicBezTo>
                <a:cubicBezTo>
                  <a:pt x="93" y="0"/>
                  <a:pt x="37" y="78"/>
                  <a:pt x="0" y="9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Freeform 26"/>
          <p:cNvSpPr/>
          <p:nvPr/>
        </p:nvSpPr>
        <p:spPr bwMode="ltGray">
          <a:xfrm>
            <a:off x="87313" y="2138363"/>
            <a:ext cx="5094287" cy="4689475"/>
          </a:xfrm>
          <a:custGeom>
            <a:avLst/>
            <a:gdLst>
              <a:gd name="T0" fmla="*/ 761 w 3209"/>
              <a:gd name="T1" fmla="*/ 2733 h 2954"/>
              <a:gd name="T2" fmla="*/ 521 w 3209"/>
              <a:gd name="T3" fmla="*/ 2862 h 2954"/>
              <a:gd name="T4" fmla="*/ 175 w 3209"/>
              <a:gd name="T5" fmla="*/ 2774 h 2954"/>
              <a:gd name="T6" fmla="*/ 34 w 3209"/>
              <a:gd name="T7" fmla="*/ 1781 h 2954"/>
              <a:gd name="T8" fmla="*/ 379 w 3209"/>
              <a:gd name="T9" fmla="*/ 505 h 2954"/>
              <a:gd name="T10" fmla="*/ 1974 w 3209"/>
              <a:gd name="T11" fmla="*/ 363 h 2954"/>
              <a:gd name="T12" fmla="*/ 2612 w 3209"/>
              <a:gd name="T13" fmla="*/ 53 h 2954"/>
              <a:gd name="T14" fmla="*/ 3209 w 3209"/>
              <a:gd name="T15" fmla="*/ 45 h 2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09" h="2954">
                <a:moveTo>
                  <a:pt x="761" y="2733"/>
                </a:moveTo>
                <a:cubicBezTo>
                  <a:pt x="721" y="2755"/>
                  <a:pt x="619" y="2855"/>
                  <a:pt x="521" y="2862"/>
                </a:cubicBezTo>
                <a:cubicBezTo>
                  <a:pt x="423" y="2869"/>
                  <a:pt x="256" y="2954"/>
                  <a:pt x="175" y="2774"/>
                </a:cubicBezTo>
                <a:cubicBezTo>
                  <a:pt x="94" y="2594"/>
                  <a:pt x="0" y="2159"/>
                  <a:pt x="34" y="1781"/>
                </a:cubicBezTo>
                <a:cubicBezTo>
                  <a:pt x="68" y="1403"/>
                  <a:pt x="56" y="741"/>
                  <a:pt x="379" y="505"/>
                </a:cubicBezTo>
                <a:cubicBezTo>
                  <a:pt x="702" y="269"/>
                  <a:pt x="1602" y="438"/>
                  <a:pt x="1974" y="363"/>
                </a:cubicBezTo>
                <a:cubicBezTo>
                  <a:pt x="2346" y="288"/>
                  <a:pt x="2406" y="106"/>
                  <a:pt x="2612" y="53"/>
                </a:cubicBezTo>
                <a:cubicBezTo>
                  <a:pt x="2818" y="0"/>
                  <a:pt x="3085" y="47"/>
                  <a:pt x="3209" y="4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4572000" y="4833907"/>
            <a:ext cx="373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aseline="0" dirty="0">
                <a:solidFill>
                  <a:srgbClr val="FF0000"/>
                </a:solidFill>
              </a:rPr>
              <a:t>原始流图。哪些公共子表达式？</a:t>
            </a:r>
            <a:endParaRPr lang="zh-CN" altLang="en-US" sz="1800" baseline="0" dirty="0">
              <a:solidFill>
                <a:srgbClr val="FF00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571999" y="5805264"/>
            <a:ext cx="1296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aseline="0" dirty="0">
                <a:solidFill>
                  <a:srgbClr val="FF0000"/>
                </a:solidFill>
              </a:rPr>
              <a:t>t</a:t>
            </a:r>
            <a:r>
              <a:rPr lang="en-US" altLang="zh-CN" sz="1800" dirty="0">
                <a:solidFill>
                  <a:srgbClr val="FF0000"/>
                </a:solidFill>
              </a:rPr>
              <a:t>2</a:t>
            </a:r>
            <a:r>
              <a:rPr lang="en-US" altLang="zh-CN" sz="1800" baseline="0" dirty="0">
                <a:solidFill>
                  <a:srgbClr val="FF0000"/>
                </a:solidFill>
              </a:rPr>
              <a:t>—t</a:t>
            </a:r>
            <a:r>
              <a:rPr lang="en-US" altLang="zh-CN" sz="1800" dirty="0">
                <a:solidFill>
                  <a:srgbClr val="FF0000"/>
                </a:solidFill>
              </a:rPr>
              <a:t>6,7,11,12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796136" y="5817311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aseline="0" dirty="0">
                <a:solidFill>
                  <a:srgbClr val="3333CC"/>
                </a:solidFill>
                <a:sym typeface="Wingdings" panose="05000000000000000000" pitchFamily="2" charset="2"/>
              </a:rPr>
              <a:t></a:t>
            </a:r>
            <a:r>
              <a:rPr lang="en-US" altLang="zh-CN" sz="1800" baseline="0" dirty="0">
                <a:solidFill>
                  <a:srgbClr val="FF0000"/>
                </a:solidFill>
                <a:sym typeface="Wingdings" panose="05000000000000000000" pitchFamily="2" charset="2"/>
              </a:rPr>
              <a:t>  </a:t>
            </a:r>
            <a:r>
              <a:rPr lang="en-US" altLang="zh-CN" sz="1800" baseline="0" dirty="0">
                <a:solidFill>
                  <a:srgbClr val="FF0000"/>
                </a:solidFill>
              </a:rPr>
              <a:t>t</a:t>
            </a:r>
            <a:r>
              <a:rPr lang="en-US" altLang="zh-CN" sz="1800" dirty="0">
                <a:solidFill>
                  <a:srgbClr val="FF0000"/>
                </a:solidFill>
              </a:rPr>
              <a:t>3</a:t>
            </a:r>
            <a:r>
              <a:rPr lang="en-US" altLang="zh-CN" sz="1800" baseline="0" dirty="0">
                <a:solidFill>
                  <a:srgbClr val="FF0000"/>
                </a:solidFill>
              </a:rPr>
              <a:t>—x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571999" y="5125732"/>
            <a:ext cx="4371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aseline="0" dirty="0">
                <a:solidFill>
                  <a:srgbClr val="FF0000"/>
                </a:solidFill>
              </a:rPr>
              <a:t>第</a:t>
            </a:r>
            <a:r>
              <a:rPr lang="en-US" altLang="zh-CN" sz="1800" baseline="0" dirty="0">
                <a:solidFill>
                  <a:srgbClr val="FF0000"/>
                </a:solidFill>
              </a:rPr>
              <a:t>5</a:t>
            </a:r>
            <a:r>
              <a:rPr lang="zh-CN" altLang="en-US" sz="1800" baseline="0" dirty="0">
                <a:solidFill>
                  <a:srgbClr val="FF0000"/>
                </a:solidFill>
              </a:rPr>
              <a:t>章、第</a:t>
            </a:r>
            <a:r>
              <a:rPr lang="en-US" altLang="zh-CN" sz="1800" baseline="0" dirty="0">
                <a:solidFill>
                  <a:srgbClr val="FF0000"/>
                </a:solidFill>
              </a:rPr>
              <a:t>8</a:t>
            </a:r>
            <a:r>
              <a:rPr lang="zh-CN" altLang="en-US" sz="1800" baseline="0">
                <a:solidFill>
                  <a:srgbClr val="FF0000"/>
                </a:solidFill>
              </a:rPr>
              <a:t>章，</a:t>
            </a:r>
            <a:r>
              <a:rPr lang="en-US" altLang="zh-CN" sz="1800" baseline="0" dirty="0">
                <a:solidFill>
                  <a:srgbClr val="FF0000"/>
                </a:solidFill>
              </a:rPr>
              <a:t>LVN</a:t>
            </a:r>
            <a:r>
              <a:rPr lang="zh-CN" altLang="en-US" sz="1800" baseline="0" dirty="0">
                <a:solidFill>
                  <a:srgbClr val="FF0000"/>
                </a:solidFill>
              </a:rPr>
              <a:t>算法、</a:t>
            </a:r>
            <a:r>
              <a:rPr lang="en-US" altLang="zh-CN" sz="1800" baseline="0" dirty="0">
                <a:solidFill>
                  <a:srgbClr val="FF0000"/>
                </a:solidFill>
              </a:rPr>
              <a:t>GVN</a:t>
            </a:r>
            <a:r>
              <a:rPr lang="zh-CN" altLang="en-US" sz="1800" baseline="0" dirty="0">
                <a:solidFill>
                  <a:srgbClr val="FF0000"/>
                </a:solidFill>
              </a:rPr>
              <a:t>算法</a:t>
            </a:r>
            <a:endParaRPr lang="zh-CN" altLang="en-US" sz="1800" baseline="0" dirty="0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572000" y="6134882"/>
            <a:ext cx="1368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aseline="0" dirty="0">
                <a:solidFill>
                  <a:srgbClr val="FF0000"/>
                </a:solidFill>
              </a:rPr>
              <a:t>t</a:t>
            </a:r>
            <a:r>
              <a:rPr lang="en-US" altLang="zh-CN" sz="1800" dirty="0">
                <a:solidFill>
                  <a:srgbClr val="FF0000"/>
                </a:solidFill>
              </a:rPr>
              <a:t>4</a:t>
            </a:r>
            <a:r>
              <a:rPr lang="en-US" altLang="zh-CN" sz="1800" baseline="0" dirty="0">
                <a:solidFill>
                  <a:srgbClr val="FF0000"/>
                </a:solidFill>
              </a:rPr>
              <a:t>—t</a:t>
            </a:r>
            <a:r>
              <a:rPr lang="en-US" altLang="zh-CN" sz="1800" dirty="0">
                <a:solidFill>
                  <a:srgbClr val="FF0000"/>
                </a:solidFill>
              </a:rPr>
              <a:t>8,10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796136" y="6146929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aseline="0" dirty="0">
                <a:solidFill>
                  <a:srgbClr val="3333CC"/>
                </a:solidFill>
                <a:sym typeface="Wingdings" panose="05000000000000000000" pitchFamily="2" charset="2"/>
              </a:rPr>
              <a:t></a:t>
            </a:r>
            <a:r>
              <a:rPr lang="en-US" altLang="zh-CN" sz="1800" baseline="0" dirty="0">
                <a:solidFill>
                  <a:srgbClr val="FF0000"/>
                </a:solidFill>
                <a:sym typeface="Wingdings" panose="05000000000000000000" pitchFamily="2" charset="2"/>
              </a:rPr>
              <a:t>  </a:t>
            </a:r>
            <a:r>
              <a:rPr lang="en-US" altLang="zh-CN" sz="1800" baseline="0" dirty="0">
                <a:solidFill>
                  <a:srgbClr val="FF0000"/>
                </a:solidFill>
              </a:rPr>
              <a:t>t</a:t>
            </a:r>
            <a:r>
              <a:rPr lang="en-US" altLang="zh-CN" sz="1800" dirty="0">
                <a:solidFill>
                  <a:srgbClr val="FF0000"/>
                </a:solidFill>
              </a:rPr>
              <a:t>5</a:t>
            </a:r>
            <a:r>
              <a:rPr lang="en-US" altLang="zh-CN" sz="1800" baseline="0" dirty="0">
                <a:solidFill>
                  <a:srgbClr val="FF0000"/>
                </a:solidFill>
              </a:rPr>
              <a:t>—t</a:t>
            </a:r>
            <a:r>
              <a:rPr lang="en-US" altLang="zh-CN" sz="1800" dirty="0">
                <a:solidFill>
                  <a:srgbClr val="FF0000"/>
                </a:solidFill>
              </a:rPr>
              <a:t>9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569940" y="6431997"/>
            <a:ext cx="1368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aseline="0" dirty="0">
                <a:solidFill>
                  <a:srgbClr val="FF0000"/>
                </a:solidFill>
              </a:rPr>
              <a:t>t</a:t>
            </a:r>
            <a:r>
              <a:rPr lang="en-US" altLang="zh-CN" sz="1800" dirty="0">
                <a:solidFill>
                  <a:srgbClr val="FF0000"/>
                </a:solidFill>
              </a:rPr>
              <a:t>1</a:t>
            </a:r>
            <a:r>
              <a:rPr lang="en-US" altLang="zh-CN" sz="1800" baseline="0" dirty="0">
                <a:solidFill>
                  <a:srgbClr val="FF0000"/>
                </a:solidFill>
              </a:rPr>
              <a:t>—t</a:t>
            </a:r>
            <a:r>
              <a:rPr lang="en-US" altLang="zh-CN" sz="1800" dirty="0">
                <a:solidFill>
                  <a:srgbClr val="FF0000"/>
                </a:solidFill>
              </a:rPr>
              <a:t>13,15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572000" y="5475738"/>
            <a:ext cx="457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aseline="0" dirty="0">
                <a:solidFill>
                  <a:srgbClr val="FF0000"/>
                </a:solidFill>
              </a:rPr>
              <a:t>跨基本块：所有路径上都有前驱</a:t>
            </a:r>
            <a:r>
              <a:rPr lang="en-US" altLang="zh-CN" sz="1800" baseline="0" dirty="0">
                <a:solidFill>
                  <a:srgbClr val="FF0000"/>
                </a:solidFill>
              </a:rPr>
              <a:t>—</a:t>
            </a:r>
            <a:r>
              <a:rPr lang="zh-CN" altLang="en-US" sz="1800" baseline="0" dirty="0">
                <a:solidFill>
                  <a:srgbClr val="FF0000"/>
                </a:solidFill>
              </a:rPr>
              <a:t>后继关系</a:t>
            </a:r>
            <a:endParaRPr lang="zh-CN" altLang="en-US" sz="1800" baseline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7" grpId="0"/>
      <p:bldP spid="48" grpId="0"/>
      <p:bldP spid="49" grpId="0"/>
      <p:bldP spid="50" grpId="0"/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10.2</a:t>
            </a:r>
            <a:endParaRPr lang="en-US" altLang="zh-CN"/>
          </a:p>
        </p:txBody>
      </p:sp>
      <p:sp>
        <p:nvSpPr>
          <p:cNvPr id="685060" name="Text Box 4"/>
          <p:cNvSpPr txBox="1">
            <a:spLocks noChangeArrowheads="1"/>
          </p:cNvSpPr>
          <p:nvPr/>
        </p:nvSpPr>
        <p:spPr bwMode="ltGray">
          <a:xfrm>
            <a:off x="1524000" y="1292225"/>
            <a:ext cx="1676400" cy="1290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 := m – 1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j := n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n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v := a[t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5061" name="Text Box 5"/>
          <p:cNvSpPr txBox="1">
            <a:spLocks noChangeArrowheads="1"/>
          </p:cNvSpPr>
          <p:nvPr/>
        </p:nvSpPr>
        <p:spPr bwMode="ltGray">
          <a:xfrm>
            <a:off x="5181600" y="1292225"/>
            <a:ext cx="2133600" cy="1290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 := i + 1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 &lt; v 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5062" name="Text Box 6"/>
          <p:cNvSpPr txBox="1">
            <a:spLocks noChangeArrowheads="1"/>
          </p:cNvSpPr>
          <p:nvPr/>
        </p:nvSpPr>
        <p:spPr bwMode="ltGray">
          <a:xfrm>
            <a:off x="5181600" y="3048000"/>
            <a:ext cx="2133600" cy="1290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j := j - 1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j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r>
              <a:rPr lang="en-US" altLang="zh-CN" sz="2000" baseline="0">
                <a:latin typeface="Times New Roman" panose="02020603050405020304" pitchFamily="18" charset="0"/>
              </a:rPr>
              <a:t> &gt; v goto 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5063" name="Text Box 7"/>
          <p:cNvSpPr txBox="1">
            <a:spLocks noChangeArrowheads="1"/>
          </p:cNvSpPr>
          <p:nvPr/>
        </p:nvSpPr>
        <p:spPr bwMode="ltGray">
          <a:xfrm>
            <a:off x="1447800" y="2978150"/>
            <a:ext cx="21336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i &gt;= j goto 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5064" name="Text Box 8"/>
          <p:cNvSpPr txBox="1">
            <a:spLocks noChangeArrowheads="1"/>
          </p:cNvSpPr>
          <p:nvPr/>
        </p:nvSpPr>
        <p:spPr bwMode="ltGray">
          <a:xfrm>
            <a:off x="533400" y="3733800"/>
            <a:ext cx="1752600" cy="1290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x := 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 := 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] := x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5065" name="Text Box 9"/>
          <p:cNvSpPr txBox="1">
            <a:spLocks noChangeArrowheads="1"/>
          </p:cNvSpPr>
          <p:nvPr/>
        </p:nvSpPr>
        <p:spPr bwMode="ltGray">
          <a:xfrm>
            <a:off x="2590800" y="3733800"/>
            <a:ext cx="1752600" cy="1290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x := 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14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 := t</a:t>
            </a:r>
            <a:r>
              <a:rPr lang="en-US" altLang="zh-CN" sz="2000">
                <a:latin typeface="Times New Roman" panose="02020603050405020304" pitchFamily="18" charset="0"/>
              </a:rPr>
              <a:t>14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] := x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5066" name="Line 10"/>
          <p:cNvSpPr>
            <a:spLocks noChangeShapeType="1"/>
          </p:cNvSpPr>
          <p:nvPr/>
        </p:nvSpPr>
        <p:spPr bwMode="ltGray">
          <a:xfrm>
            <a:off x="3200400" y="1901825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5067" name="Line 11"/>
          <p:cNvSpPr>
            <a:spLocks noChangeShapeType="1"/>
          </p:cNvSpPr>
          <p:nvPr/>
        </p:nvSpPr>
        <p:spPr bwMode="ltGray">
          <a:xfrm flipH="1">
            <a:off x="6248400" y="2590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5068" name="Line 12"/>
          <p:cNvSpPr>
            <a:spLocks noChangeShapeType="1"/>
          </p:cNvSpPr>
          <p:nvPr/>
        </p:nvSpPr>
        <p:spPr bwMode="ltGray">
          <a:xfrm flipH="1">
            <a:off x="1371600" y="33528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5069" name="Line 13"/>
          <p:cNvSpPr>
            <a:spLocks noChangeShapeType="1"/>
          </p:cNvSpPr>
          <p:nvPr/>
        </p:nvSpPr>
        <p:spPr bwMode="ltGray">
          <a:xfrm>
            <a:off x="2819400" y="33528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5070" name="Text Box 14"/>
          <p:cNvSpPr txBox="1">
            <a:spLocks noChangeArrowheads="1"/>
          </p:cNvSpPr>
          <p:nvPr/>
        </p:nvSpPr>
        <p:spPr bwMode="ltGray">
          <a:xfrm>
            <a:off x="3276600" y="1216025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5071" name="Text Box 15"/>
          <p:cNvSpPr txBox="1">
            <a:spLocks noChangeArrowheads="1"/>
          </p:cNvSpPr>
          <p:nvPr/>
        </p:nvSpPr>
        <p:spPr bwMode="ltGray">
          <a:xfrm>
            <a:off x="7239000" y="12922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5072" name="Text Box 16"/>
          <p:cNvSpPr txBox="1">
            <a:spLocks noChangeArrowheads="1"/>
          </p:cNvSpPr>
          <p:nvPr/>
        </p:nvSpPr>
        <p:spPr bwMode="ltGray">
          <a:xfrm>
            <a:off x="7239000" y="2971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5073" name="Text Box 17"/>
          <p:cNvSpPr txBox="1">
            <a:spLocks noChangeArrowheads="1"/>
          </p:cNvSpPr>
          <p:nvPr/>
        </p:nvSpPr>
        <p:spPr bwMode="ltGray">
          <a:xfrm>
            <a:off x="3581400" y="2978150"/>
            <a:ext cx="609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5074" name="Text Box 18"/>
          <p:cNvSpPr txBox="1">
            <a:spLocks noChangeArrowheads="1"/>
          </p:cNvSpPr>
          <p:nvPr/>
        </p:nvSpPr>
        <p:spPr bwMode="ltGray">
          <a:xfrm>
            <a:off x="533400" y="33528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5075" name="Text Box 19"/>
          <p:cNvSpPr txBox="1">
            <a:spLocks noChangeArrowheads="1"/>
          </p:cNvSpPr>
          <p:nvPr/>
        </p:nvSpPr>
        <p:spPr bwMode="ltGray">
          <a:xfrm>
            <a:off x="3886200" y="33528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5076" name="Freeform 20"/>
          <p:cNvSpPr/>
          <p:nvPr/>
        </p:nvSpPr>
        <p:spPr bwMode="ltGray">
          <a:xfrm>
            <a:off x="2517775" y="2794000"/>
            <a:ext cx="3714750" cy="1927225"/>
          </a:xfrm>
          <a:custGeom>
            <a:avLst/>
            <a:gdLst>
              <a:gd name="T0" fmla="*/ 2340 w 2340"/>
              <a:gd name="T1" fmla="*/ 979 h 1214"/>
              <a:gd name="T2" fmla="*/ 2083 w 2340"/>
              <a:gd name="T3" fmla="*/ 1174 h 1214"/>
              <a:gd name="T4" fmla="*/ 1454 w 2340"/>
              <a:gd name="T5" fmla="*/ 1059 h 1214"/>
              <a:gd name="T6" fmla="*/ 1223 w 2340"/>
              <a:gd name="T7" fmla="*/ 244 h 1214"/>
              <a:gd name="T8" fmla="*/ 346 w 2340"/>
              <a:gd name="T9" fmla="*/ 22 h 1214"/>
              <a:gd name="T10" fmla="*/ 0 w 2340"/>
              <a:gd name="T11" fmla="*/ 110 h 1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40" h="1214">
                <a:moveTo>
                  <a:pt x="2340" y="979"/>
                </a:moveTo>
                <a:cubicBezTo>
                  <a:pt x="2297" y="1011"/>
                  <a:pt x="2231" y="1161"/>
                  <a:pt x="2083" y="1174"/>
                </a:cubicBezTo>
                <a:cubicBezTo>
                  <a:pt x="1935" y="1187"/>
                  <a:pt x="1597" y="1214"/>
                  <a:pt x="1454" y="1059"/>
                </a:cubicBezTo>
                <a:cubicBezTo>
                  <a:pt x="1311" y="904"/>
                  <a:pt x="1408" y="417"/>
                  <a:pt x="1223" y="244"/>
                </a:cubicBezTo>
                <a:cubicBezTo>
                  <a:pt x="1038" y="71"/>
                  <a:pt x="550" y="44"/>
                  <a:pt x="346" y="22"/>
                </a:cubicBezTo>
                <a:cubicBezTo>
                  <a:pt x="142" y="0"/>
                  <a:pt x="72" y="92"/>
                  <a:pt x="0" y="11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5077" name="Freeform 21"/>
          <p:cNvSpPr/>
          <p:nvPr/>
        </p:nvSpPr>
        <p:spPr bwMode="ltGray">
          <a:xfrm>
            <a:off x="7104063" y="2824163"/>
            <a:ext cx="784225" cy="1657350"/>
          </a:xfrm>
          <a:custGeom>
            <a:avLst/>
            <a:gdLst>
              <a:gd name="T0" fmla="*/ 0 w 494"/>
              <a:gd name="T1" fmla="*/ 950 h 1044"/>
              <a:gd name="T2" fmla="*/ 319 w 494"/>
              <a:gd name="T3" fmla="*/ 1021 h 1044"/>
              <a:gd name="T4" fmla="*/ 452 w 494"/>
              <a:gd name="T5" fmla="*/ 809 h 1044"/>
              <a:gd name="T6" fmla="*/ 470 w 494"/>
              <a:gd name="T7" fmla="*/ 462 h 1044"/>
              <a:gd name="T8" fmla="*/ 310 w 494"/>
              <a:gd name="T9" fmla="*/ 55 h 1044"/>
              <a:gd name="T10" fmla="*/ 18 w 494"/>
              <a:gd name="T11" fmla="*/ 134 h 1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4" h="1044">
                <a:moveTo>
                  <a:pt x="0" y="950"/>
                </a:moveTo>
                <a:cubicBezTo>
                  <a:pt x="53" y="962"/>
                  <a:pt x="244" y="1044"/>
                  <a:pt x="319" y="1021"/>
                </a:cubicBezTo>
                <a:cubicBezTo>
                  <a:pt x="394" y="998"/>
                  <a:pt x="427" y="902"/>
                  <a:pt x="452" y="809"/>
                </a:cubicBezTo>
                <a:cubicBezTo>
                  <a:pt x="477" y="716"/>
                  <a:pt x="494" y="588"/>
                  <a:pt x="470" y="462"/>
                </a:cubicBezTo>
                <a:cubicBezTo>
                  <a:pt x="446" y="336"/>
                  <a:pt x="385" y="110"/>
                  <a:pt x="310" y="55"/>
                </a:cubicBezTo>
                <a:cubicBezTo>
                  <a:pt x="235" y="0"/>
                  <a:pt x="79" y="118"/>
                  <a:pt x="18" y="13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5078" name="Freeform 22"/>
          <p:cNvSpPr/>
          <p:nvPr/>
        </p:nvSpPr>
        <p:spPr bwMode="ltGray">
          <a:xfrm>
            <a:off x="6921500" y="1143000"/>
            <a:ext cx="882650" cy="1535113"/>
          </a:xfrm>
          <a:custGeom>
            <a:avLst/>
            <a:gdLst>
              <a:gd name="T0" fmla="*/ 0 w 556"/>
              <a:gd name="T1" fmla="*/ 911 h 967"/>
              <a:gd name="T2" fmla="*/ 381 w 556"/>
              <a:gd name="T3" fmla="*/ 937 h 967"/>
              <a:gd name="T4" fmla="*/ 514 w 556"/>
              <a:gd name="T5" fmla="*/ 733 h 967"/>
              <a:gd name="T6" fmla="*/ 516 w 556"/>
              <a:gd name="T7" fmla="*/ 233 h 967"/>
              <a:gd name="T8" fmla="*/ 275 w 556"/>
              <a:gd name="T9" fmla="*/ 24 h 967"/>
              <a:gd name="T10" fmla="*/ 8 w 556"/>
              <a:gd name="T11" fmla="*/ 92 h 9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6" h="967">
                <a:moveTo>
                  <a:pt x="0" y="911"/>
                </a:moveTo>
                <a:cubicBezTo>
                  <a:pt x="63" y="915"/>
                  <a:pt x="295" y="967"/>
                  <a:pt x="381" y="937"/>
                </a:cubicBezTo>
                <a:cubicBezTo>
                  <a:pt x="467" y="907"/>
                  <a:pt x="492" y="850"/>
                  <a:pt x="514" y="733"/>
                </a:cubicBezTo>
                <a:cubicBezTo>
                  <a:pt x="536" y="616"/>
                  <a:pt x="556" y="351"/>
                  <a:pt x="516" y="233"/>
                </a:cubicBezTo>
                <a:cubicBezTo>
                  <a:pt x="476" y="115"/>
                  <a:pt x="360" y="48"/>
                  <a:pt x="275" y="24"/>
                </a:cubicBezTo>
                <a:cubicBezTo>
                  <a:pt x="190" y="0"/>
                  <a:pt x="63" y="78"/>
                  <a:pt x="8" y="9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5079" name="Freeform 23"/>
          <p:cNvSpPr/>
          <p:nvPr/>
        </p:nvSpPr>
        <p:spPr bwMode="ltGray">
          <a:xfrm>
            <a:off x="88900" y="2032000"/>
            <a:ext cx="5092700" cy="3201988"/>
          </a:xfrm>
          <a:custGeom>
            <a:avLst/>
            <a:gdLst>
              <a:gd name="T0" fmla="*/ 804 w 3208"/>
              <a:gd name="T1" fmla="*/ 1901 h 2017"/>
              <a:gd name="T2" fmla="*/ 449 w 3208"/>
              <a:gd name="T3" fmla="*/ 2016 h 2017"/>
              <a:gd name="T4" fmla="*/ 157 w 3208"/>
              <a:gd name="T5" fmla="*/ 1910 h 2017"/>
              <a:gd name="T6" fmla="*/ 15 w 3208"/>
              <a:gd name="T7" fmla="*/ 1485 h 2017"/>
              <a:gd name="T8" fmla="*/ 68 w 3208"/>
              <a:gd name="T9" fmla="*/ 900 h 2017"/>
              <a:gd name="T10" fmla="*/ 423 w 3208"/>
              <a:gd name="T11" fmla="*/ 510 h 2017"/>
              <a:gd name="T12" fmla="*/ 1858 w 3208"/>
              <a:gd name="T13" fmla="*/ 413 h 2017"/>
              <a:gd name="T14" fmla="*/ 2540 w 3208"/>
              <a:gd name="T15" fmla="*/ 66 h 2017"/>
              <a:gd name="T16" fmla="*/ 3208 w 3208"/>
              <a:gd name="T17" fmla="*/ 14 h 2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8" h="2017">
                <a:moveTo>
                  <a:pt x="804" y="1901"/>
                </a:moveTo>
                <a:cubicBezTo>
                  <a:pt x="745" y="1920"/>
                  <a:pt x="557" y="2015"/>
                  <a:pt x="449" y="2016"/>
                </a:cubicBezTo>
                <a:cubicBezTo>
                  <a:pt x="341" y="2017"/>
                  <a:pt x="229" y="1998"/>
                  <a:pt x="157" y="1910"/>
                </a:cubicBezTo>
                <a:cubicBezTo>
                  <a:pt x="85" y="1822"/>
                  <a:pt x="30" y="1653"/>
                  <a:pt x="15" y="1485"/>
                </a:cubicBezTo>
                <a:cubicBezTo>
                  <a:pt x="0" y="1317"/>
                  <a:pt x="0" y="1062"/>
                  <a:pt x="68" y="900"/>
                </a:cubicBezTo>
                <a:cubicBezTo>
                  <a:pt x="136" y="738"/>
                  <a:pt x="125" y="591"/>
                  <a:pt x="423" y="510"/>
                </a:cubicBezTo>
                <a:cubicBezTo>
                  <a:pt x="721" y="429"/>
                  <a:pt x="1505" y="487"/>
                  <a:pt x="1858" y="413"/>
                </a:cubicBezTo>
                <a:cubicBezTo>
                  <a:pt x="2211" y="339"/>
                  <a:pt x="2315" y="132"/>
                  <a:pt x="2540" y="66"/>
                </a:cubicBezTo>
                <a:cubicBezTo>
                  <a:pt x="2765" y="0"/>
                  <a:pt x="3069" y="25"/>
                  <a:pt x="3208" y="1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987824" y="5329793"/>
            <a:ext cx="373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aseline="0" dirty="0">
                <a:solidFill>
                  <a:srgbClr val="FF0000"/>
                </a:solidFill>
              </a:rPr>
              <a:t>消除公共子表达式后的结果</a:t>
            </a:r>
            <a:endParaRPr lang="zh-CN" altLang="en-US" sz="2000" baseline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概述</a:t>
            </a:r>
            <a:endParaRPr lang="zh-CN" altLang="en-US"/>
          </a:p>
        </p:txBody>
      </p:sp>
      <p:sp>
        <p:nvSpPr>
          <p:cNvPr id="67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目标机器无关的优化</a:t>
            </a:r>
            <a:endParaRPr lang="zh-CN" altLang="en-US"/>
          </a:p>
          <a:p>
            <a:r>
              <a:rPr lang="zh-CN" altLang="en-US"/>
              <a:t>找出程序中执行最频繁的部分</a:t>
            </a:r>
            <a:endParaRPr lang="zh-CN" altLang="en-US"/>
          </a:p>
          <a:p>
            <a:pPr lvl="1"/>
            <a:r>
              <a:rPr lang="zh-CN" altLang="en-US"/>
              <a:t>内层循环</a:t>
            </a:r>
            <a:endParaRPr lang="zh-CN" altLang="en-US"/>
          </a:p>
          <a:p>
            <a:r>
              <a:rPr lang="zh-CN" altLang="en-US"/>
              <a:t>数据流分析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10.2.3  </a:t>
            </a:r>
            <a:r>
              <a:rPr lang="zh-CN" altLang="en-US"/>
              <a:t>复制传播</a:t>
            </a:r>
            <a:endParaRPr lang="zh-CN" altLang="en-US"/>
          </a:p>
        </p:txBody>
      </p:sp>
      <p:sp>
        <p:nvSpPr>
          <p:cNvPr id="68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r>
              <a:rPr lang="en-US" altLang="zh-CN"/>
              <a:t>f := g——</a:t>
            </a:r>
            <a:r>
              <a:rPr lang="zh-CN" altLang="en-US"/>
              <a:t>在随后语句中，用</a:t>
            </a:r>
            <a:r>
              <a:rPr lang="en-US" altLang="zh-CN"/>
              <a:t>g</a:t>
            </a:r>
            <a:r>
              <a:rPr lang="zh-CN" altLang="en-US"/>
              <a:t>替换</a:t>
            </a:r>
            <a:r>
              <a:rPr lang="en-US" altLang="zh-CN"/>
              <a:t>f</a:t>
            </a:r>
            <a:endParaRPr lang="en-US" altLang="zh-CN"/>
          </a:p>
        </p:txBody>
      </p:sp>
      <p:sp>
        <p:nvSpPr>
          <p:cNvPr id="687108" name="Text Box 4"/>
          <p:cNvSpPr txBox="1">
            <a:spLocks noChangeArrowheads="1"/>
          </p:cNvSpPr>
          <p:nvPr/>
        </p:nvSpPr>
        <p:spPr bwMode="ltGray">
          <a:xfrm>
            <a:off x="685800" y="1990725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 := d + e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7109" name="Text Box 5"/>
          <p:cNvSpPr txBox="1">
            <a:spLocks noChangeArrowheads="1"/>
          </p:cNvSpPr>
          <p:nvPr/>
        </p:nvSpPr>
        <p:spPr bwMode="ltGray">
          <a:xfrm>
            <a:off x="2438400" y="1990725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b := d + e</a:t>
            </a:r>
            <a:endParaRPr lang="en-US" altLang="zh-CN" sz="2000" baseline="0" dirty="0">
              <a:latin typeface="Times New Roman" panose="02020603050405020304" pitchFamily="18" charset="0"/>
            </a:endParaRPr>
          </a:p>
        </p:txBody>
      </p:sp>
      <p:sp>
        <p:nvSpPr>
          <p:cNvPr id="687110" name="Text Box 6"/>
          <p:cNvSpPr txBox="1">
            <a:spLocks noChangeArrowheads="1"/>
          </p:cNvSpPr>
          <p:nvPr/>
        </p:nvSpPr>
        <p:spPr bwMode="ltGray">
          <a:xfrm>
            <a:off x="1600200" y="2841625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c := d + e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7111" name="Line 7"/>
          <p:cNvSpPr>
            <a:spLocks noChangeShapeType="1"/>
          </p:cNvSpPr>
          <p:nvPr/>
        </p:nvSpPr>
        <p:spPr bwMode="ltGray">
          <a:xfrm>
            <a:off x="1524000" y="2384425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7112" name="Line 8"/>
          <p:cNvSpPr>
            <a:spLocks noChangeShapeType="1"/>
          </p:cNvSpPr>
          <p:nvPr/>
        </p:nvSpPr>
        <p:spPr bwMode="ltGray">
          <a:xfrm flipH="1">
            <a:off x="2514600" y="2384425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7113" name="Text Box 9"/>
          <p:cNvSpPr txBox="1">
            <a:spLocks noChangeArrowheads="1"/>
          </p:cNvSpPr>
          <p:nvPr/>
        </p:nvSpPr>
        <p:spPr bwMode="ltGray">
          <a:xfrm>
            <a:off x="4876800" y="1981200"/>
            <a:ext cx="1524000" cy="738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 := d + e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 := t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7114" name="Text Box 10"/>
          <p:cNvSpPr txBox="1">
            <a:spLocks noChangeArrowheads="1"/>
          </p:cNvSpPr>
          <p:nvPr/>
        </p:nvSpPr>
        <p:spPr bwMode="ltGray">
          <a:xfrm>
            <a:off x="6629400" y="1981200"/>
            <a:ext cx="1524000" cy="738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 := d + e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 := t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7115" name="Text Box 11"/>
          <p:cNvSpPr txBox="1">
            <a:spLocks noChangeArrowheads="1"/>
          </p:cNvSpPr>
          <p:nvPr/>
        </p:nvSpPr>
        <p:spPr bwMode="ltGray">
          <a:xfrm>
            <a:off x="5791200" y="3200400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c := t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7116" name="Line 12"/>
          <p:cNvSpPr>
            <a:spLocks noChangeShapeType="1"/>
          </p:cNvSpPr>
          <p:nvPr/>
        </p:nvSpPr>
        <p:spPr bwMode="ltGray">
          <a:xfrm>
            <a:off x="5715000" y="274320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7117" name="Line 13"/>
          <p:cNvSpPr>
            <a:spLocks noChangeShapeType="1"/>
          </p:cNvSpPr>
          <p:nvPr/>
        </p:nvSpPr>
        <p:spPr bwMode="ltGray">
          <a:xfrm flipH="1">
            <a:off x="6705600" y="274320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7118" name="AutoShape 14"/>
          <p:cNvSpPr>
            <a:spLocks noChangeArrowheads="1"/>
          </p:cNvSpPr>
          <p:nvPr/>
        </p:nvSpPr>
        <p:spPr bwMode="ltGray">
          <a:xfrm>
            <a:off x="4114800" y="2460625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7119" name="Text Box 15"/>
          <p:cNvSpPr txBox="1">
            <a:spLocks noChangeArrowheads="1"/>
          </p:cNvSpPr>
          <p:nvPr/>
        </p:nvSpPr>
        <p:spPr bwMode="ltGray">
          <a:xfrm>
            <a:off x="1676400" y="4038600"/>
            <a:ext cx="1752600" cy="1290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x := 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 := 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] := x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7120" name="Text Box 16"/>
          <p:cNvSpPr txBox="1">
            <a:spLocks noChangeArrowheads="1"/>
          </p:cNvSpPr>
          <p:nvPr/>
        </p:nvSpPr>
        <p:spPr bwMode="ltGray">
          <a:xfrm>
            <a:off x="1676400" y="3657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7121" name="Text Box 17"/>
          <p:cNvSpPr txBox="1">
            <a:spLocks noChangeArrowheads="1"/>
          </p:cNvSpPr>
          <p:nvPr/>
        </p:nvSpPr>
        <p:spPr bwMode="ltGray">
          <a:xfrm>
            <a:off x="5105400" y="4040188"/>
            <a:ext cx="1752600" cy="1290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x := 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 := 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] := 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>
              <a:latin typeface="Times New Roman" panose="02020603050405020304" pitchFamily="18" charset="0"/>
            </a:endParaRPr>
          </a:p>
        </p:txBody>
      </p:sp>
      <p:sp>
        <p:nvSpPr>
          <p:cNvPr id="687122" name="Text Box 18"/>
          <p:cNvSpPr txBox="1">
            <a:spLocks noChangeArrowheads="1"/>
          </p:cNvSpPr>
          <p:nvPr/>
        </p:nvSpPr>
        <p:spPr bwMode="ltGray">
          <a:xfrm>
            <a:off x="5105400" y="36591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7123" name="AutoShape 19"/>
          <p:cNvSpPr>
            <a:spLocks noChangeArrowheads="1"/>
          </p:cNvSpPr>
          <p:nvPr/>
        </p:nvSpPr>
        <p:spPr bwMode="ltGray">
          <a:xfrm>
            <a:off x="4114800" y="4649788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10.2.4  </a:t>
            </a:r>
            <a:r>
              <a:rPr lang="zh-CN" altLang="en-US"/>
              <a:t>无用代码删除</a:t>
            </a:r>
            <a:endParaRPr lang="zh-CN" altLang="en-US"/>
          </a:p>
        </p:txBody>
      </p:sp>
      <p:sp>
        <p:nvSpPr>
          <p:cNvPr id="68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800"/>
              <a:t>debug := false</a:t>
            </a:r>
            <a:endParaRPr lang="en-US" altLang="zh-CN" sz="28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/>
              <a:t>if (debug) print ...</a:t>
            </a:r>
            <a:endParaRPr lang="en-US" altLang="zh-CN" sz="2800"/>
          </a:p>
          <a:p>
            <a:pPr>
              <a:spcBef>
                <a:spcPct val="0"/>
              </a:spcBef>
            </a:pPr>
            <a:r>
              <a:rPr lang="zh-CN" altLang="en-US" sz="2800"/>
              <a:t>利用复制传播，</a:t>
            </a:r>
            <a:r>
              <a:rPr lang="en-US" altLang="zh-CN" sz="2800"/>
              <a:t>debug</a:t>
            </a:r>
            <a:r>
              <a:rPr lang="zh-CN" altLang="en-US" sz="2800"/>
              <a:t>替换为</a:t>
            </a:r>
            <a:r>
              <a:rPr lang="en-US" altLang="zh-CN" sz="2800"/>
              <a:t>false</a:t>
            </a:r>
            <a:r>
              <a:rPr lang="zh-CN" altLang="en-US" sz="2800"/>
              <a:t>（常量合并，</a:t>
            </a:r>
            <a:r>
              <a:rPr lang="en-US" altLang="zh-CN" sz="2800">
                <a:solidFill>
                  <a:srgbClr val="FF3300"/>
                </a:solidFill>
              </a:rPr>
              <a:t>constant folding</a:t>
            </a:r>
            <a:r>
              <a:rPr lang="zh-CN" altLang="en-US" sz="2800"/>
              <a:t>）</a:t>
            </a:r>
            <a:r>
              <a:rPr lang="zh-CN" altLang="en-US" sz="2800">
                <a:sym typeface="Wingdings" panose="05000000000000000000" pitchFamily="2" charset="2"/>
              </a:rPr>
              <a:t> </a:t>
            </a:r>
            <a:r>
              <a:rPr lang="en-US" altLang="zh-CN" sz="2800">
                <a:sym typeface="Wingdings" panose="05000000000000000000" pitchFamily="2" charset="2"/>
              </a:rPr>
              <a:t>if</a:t>
            </a:r>
            <a:r>
              <a:rPr lang="zh-CN" altLang="en-US" sz="2800">
                <a:sym typeface="Wingdings" panose="05000000000000000000" pitchFamily="2" charset="2"/>
              </a:rPr>
              <a:t>语句被删除</a:t>
            </a:r>
            <a:endParaRPr lang="zh-CN" altLang="en-US" sz="2800"/>
          </a:p>
        </p:txBody>
      </p:sp>
      <p:sp>
        <p:nvSpPr>
          <p:cNvPr id="688132" name="Text Box 4"/>
          <p:cNvSpPr txBox="1">
            <a:spLocks noChangeArrowheads="1"/>
          </p:cNvSpPr>
          <p:nvPr/>
        </p:nvSpPr>
        <p:spPr bwMode="ltGray">
          <a:xfrm>
            <a:off x="1447800" y="3808413"/>
            <a:ext cx="1752600" cy="15255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x := t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a[t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en-US" altLang="zh-CN" baseline="0">
                <a:latin typeface="Times New Roman" panose="02020603050405020304" pitchFamily="18" charset="0"/>
              </a:rPr>
              <a:t>] := t</a:t>
            </a:r>
            <a:r>
              <a:rPr lang="en-US" altLang="zh-CN">
                <a:latin typeface="Times New Roman" panose="02020603050405020304" pitchFamily="18" charset="0"/>
              </a:rPr>
              <a:t>5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a[t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r>
              <a:rPr lang="en-US" altLang="zh-CN" baseline="0">
                <a:latin typeface="Times New Roman" panose="02020603050405020304" pitchFamily="18" charset="0"/>
              </a:rPr>
              <a:t>] := x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goto B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688133" name="Text Box 5"/>
          <p:cNvSpPr txBox="1">
            <a:spLocks noChangeArrowheads="1"/>
          </p:cNvSpPr>
          <p:nvPr/>
        </p:nvSpPr>
        <p:spPr bwMode="ltGray">
          <a:xfrm>
            <a:off x="1447800" y="3427413"/>
            <a:ext cx="53340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5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688134" name="Text Box 6"/>
          <p:cNvSpPr txBox="1">
            <a:spLocks noChangeArrowheads="1"/>
          </p:cNvSpPr>
          <p:nvPr/>
        </p:nvSpPr>
        <p:spPr bwMode="ltGray">
          <a:xfrm>
            <a:off x="5029200" y="3808413"/>
            <a:ext cx="1752600" cy="1160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a[t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en-US" altLang="zh-CN" baseline="0">
                <a:latin typeface="Times New Roman" panose="02020603050405020304" pitchFamily="18" charset="0"/>
              </a:rPr>
              <a:t>] := t</a:t>
            </a:r>
            <a:r>
              <a:rPr lang="en-US" altLang="zh-CN">
                <a:latin typeface="Times New Roman" panose="02020603050405020304" pitchFamily="18" charset="0"/>
              </a:rPr>
              <a:t>5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a[t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r>
              <a:rPr lang="en-US" altLang="zh-CN" baseline="0">
                <a:latin typeface="Times New Roman" panose="02020603050405020304" pitchFamily="18" charset="0"/>
              </a:rPr>
              <a:t>] := t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goto B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688135" name="Text Box 7"/>
          <p:cNvSpPr txBox="1">
            <a:spLocks noChangeArrowheads="1"/>
          </p:cNvSpPr>
          <p:nvPr/>
        </p:nvSpPr>
        <p:spPr bwMode="ltGray">
          <a:xfrm>
            <a:off x="5029200" y="3427413"/>
            <a:ext cx="53340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5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688136" name="AutoShape 8"/>
          <p:cNvSpPr>
            <a:spLocks noChangeArrowheads="1"/>
          </p:cNvSpPr>
          <p:nvPr/>
        </p:nvSpPr>
        <p:spPr bwMode="ltGray">
          <a:xfrm>
            <a:off x="3886200" y="4341813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10.2.5  </a:t>
            </a:r>
            <a:r>
              <a:rPr lang="zh-CN" altLang="en-US"/>
              <a:t>循环的优化</a:t>
            </a:r>
            <a:endParaRPr lang="zh-CN" altLang="en-US"/>
          </a:p>
        </p:txBody>
      </p:sp>
      <p:sp>
        <p:nvSpPr>
          <p:cNvPr id="68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程序中运行最频繁的部分</a:t>
            </a:r>
            <a:endParaRPr lang="zh-CN" altLang="en-US"/>
          </a:p>
          <a:p>
            <a:r>
              <a:rPr lang="zh-CN" altLang="en-US"/>
              <a:t>代码外提，</a:t>
            </a:r>
            <a:r>
              <a:rPr lang="en-US" altLang="zh-CN">
                <a:solidFill>
                  <a:srgbClr val="FF3300"/>
                </a:solidFill>
              </a:rPr>
              <a:t>code motion</a:t>
            </a:r>
            <a:endParaRPr lang="en-US" altLang="zh-CN">
              <a:solidFill>
                <a:srgbClr val="FF3300"/>
              </a:solidFill>
            </a:endParaRPr>
          </a:p>
          <a:p>
            <a:r>
              <a:rPr lang="zh-CN" altLang="en-US"/>
              <a:t>删除归纳变量，</a:t>
            </a:r>
            <a:br>
              <a:rPr lang="zh-CN" altLang="en-US"/>
            </a:br>
            <a:r>
              <a:rPr lang="en-US" altLang="zh-CN">
                <a:solidFill>
                  <a:srgbClr val="FF3300"/>
                </a:solidFill>
              </a:rPr>
              <a:t>induction-variable elimination</a:t>
            </a:r>
            <a:endParaRPr lang="en-US" altLang="zh-CN">
              <a:solidFill>
                <a:srgbClr val="FF3300"/>
              </a:solidFill>
            </a:endParaRPr>
          </a:p>
          <a:p>
            <a:r>
              <a:rPr lang="zh-CN" altLang="en-US"/>
              <a:t>强度削弱，</a:t>
            </a:r>
            <a:r>
              <a:rPr lang="en-US" altLang="zh-CN">
                <a:solidFill>
                  <a:srgbClr val="FF3300"/>
                </a:solidFill>
              </a:rPr>
              <a:t>reduction strength</a:t>
            </a:r>
            <a:endParaRPr lang="en-US" altLang="zh-CN">
              <a:solidFill>
                <a:srgbClr val="FF33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10.2.6  </a:t>
            </a:r>
            <a:r>
              <a:rPr lang="zh-CN" altLang="en-US"/>
              <a:t>代码外提</a:t>
            </a:r>
            <a:endParaRPr lang="zh-CN" altLang="en-US"/>
          </a:p>
        </p:txBody>
      </p:sp>
      <p:sp>
        <p:nvSpPr>
          <p:cNvPr id="69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表达式计算与循环次数无关（循环不变计算，</a:t>
            </a:r>
            <a:r>
              <a:rPr lang="en-US" altLang="zh-CN" sz="2800">
                <a:solidFill>
                  <a:srgbClr val="FF3300"/>
                </a:solidFill>
              </a:rPr>
              <a:t>loop-invariant computation</a:t>
            </a:r>
            <a:r>
              <a:rPr lang="zh-CN" altLang="en-US" sz="2800"/>
              <a:t>）</a:t>
            </a:r>
            <a:r>
              <a:rPr lang="zh-CN" altLang="en-US" sz="2800">
                <a:sym typeface="Wingdings" panose="05000000000000000000" pitchFamily="2" charset="2"/>
              </a:rPr>
              <a:t></a:t>
            </a:r>
            <a:br>
              <a:rPr lang="zh-CN" altLang="en-US" sz="2800">
                <a:sym typeface="Wingdings" panose="05000000000000000000" pitchFamily="2" charset="2"/>
              </a:rPr>
            </a:br>
            <a:r>
              <a:rPr lang="zh-CN" altLang="en-US" sz="2800">
                <a:sym typeface="Wingdings" panose="05000000000000000000" pitchFamily="2" charset="2"/>
              </a:rPr>
              <a:t>循环内循环入口前</a:t>
            </a:r>
            <a:endParaRPr lang="zh-CN" altLang="en-US" sz="280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endParaRPr lang="zh-CN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	</a:t>
            </a:r>
            <a:r>
              <a:rPr lang="en-US" altLang="zh-CN" sz="2800"/>
              <a:t>while (i &lt;= limit – 2)	</a:t>
            </a:r>
            <a:r>
              <a:rPr lang="en-US" altLang="zh-CN" sz="2800">
                <a:sym typeface="Wingdings" panose="05000000000000000000" pitchFamily="2" charset="2"/>
              </a:rPr>
              <a:t></a:t>
            </a:r>
            <a:endParaRPr lang="en-US" altLang="zh-CN" sz="2800">
              <a:sym typeface="Wingdings" panose="05000000000000000000" pitchFamily="2" charset="2"/>
            </a:endParaRPr>
          </a:p>
          <a:p>
            <a:pPr>
              <a:spcBef>
                <a:spcPct val="70000"/>
              </a:spcBef>
              <a:buFont typeface="Wingdings" panose="05000000000000000000" pitchFamily="2" charset="2"/>
              <a:buNone/>
            </a:pPr>
            <a:r>
              <a:rPr lang="en-US" altLang="zh-CN" sz="2800">
                <a:sym typeface="Wingdings" panose="05000000000000000000" pitchFamily="2" charset="2"/>
              </a:rPr>
              <a:t>	t = limit – 2;</a:t>
            </a:r>
            <a:endParaRPr lang="en-US" altLang="zh-CN" sz="280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>
                <a:sym typeface="Wingdings" panose="05000000000000000000" pitchFamily="2" charset="2"/>
              </a:rPr>
              <a:t>	while (i &lt; t)</a:t>
            </a:r>
            <a:endParaRPr lang="en-US" altLang="zh-CN" sz="2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10.4  </a:t>
            </a:r>
            <a:r>
              <a:rPr lang="zh-CN" altLang="en-US"/>
              <a:t>强度削弱</a:t>
            </a:r>
            <a:endParaRPr lang="zh-CN" altLang="en-US"/>
          </a:p>
        </p:txBody>
      </p:sp>
      <p:grpSp>
        <p:nvGrpSpPr>
          <p:cNvPr id="691254" name="Group 54"/>
          <p:cNvGrpSpPr/>
          <p:nvPr/>
        </p:nvGrpSpPr>
        <p:grpSpPr bwMode="auto">
          <a:xfrm>
            <a:off x="131763" y="1295400"/>
            <a:ext cx="8783637" cy="4419600"/>
            <a:chOff x="83" y="816"/>
            <a:chExt cx="5533" cy="3600"/>
          </a:xfrm>
        </p:grpSpPr>
        <p:sp>
          <p:nvSpPr>
            <p:cNvPr id="691204" name="Text Box 4"/>
            <p:cNvSpPr txBox="1">
              <a:spLocks noChangeArrowheads="1"/>
            </p:cNvSpPr>
            <p:nvPr/>
          </p:nvSpPr>
          <p:spPr bwMode="ltGray">
            <a:xfrm>
              <a:off x="1032" y="816"/>
              <a:ext cx="1056" cy="10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i := m – 1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j := n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t</a:t>
              </a:r>
              <a:r>
                <a:rPr lang="en-US" altLang="zh-CN" sz="2000">
                  <a:latin typeface="Times New Roman" panose="02020603050405020304" pitchFamily="18" charset="0"/>
                </a:rPr>
                <a:t>1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 := 4 * n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v := a[t</a:t>
              </a:r>
              <a:r>
                <a:rPr lang="en-US" altLang="zh-CN" sz="2000">
                  <a:latin typeface="Times New Roman" panose="02020603050405020304" pitchFamily="18" charset="0"/>
                </a:rPr>
                <a:t>1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]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05" name="Text Box 5"/>
            <p:cNvSpPr txBox="1">
              <a:spLocks noChangeArrowheads="1"/>
            </p:cNvSpPr>
            <p:nvPr/>
          </p:nvSpPr>
          <p:spPr bwMode="ltGray">
            <a:xfrm>
              <a:off x="888" y="1920"/>
              <a:ext cx="1344" cy="3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endParaRPr lang="zh-CN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06" name="Text Box 6"/>
            <p:cNvSpPr txBox="1">
              <a:spLocks noChangeArrowheads="1"/>
            </p:cNvSpPr>
            <p:nvPr/>
          </p:nvSpPr>
          <p:spPr bwMode="ltGray">
            <a:xfrm>
              <a:off x="888" y="2352"/>
              <a:ext cx="1344" cy="10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j := j - 1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t</a:t>
              </a:r>
              <a:r>
                <a:rPr lang="en-US" altLang="zh-CN" sz="2000">
                  <a:latin typeface="Times New Roman" panose="02020603050405020304" pitchFamily="18" charset="0"/>
                </a:rPr>
                <a:t>4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 := 4 * j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t</a:t>
              </a:r>
              <a:r>
                <a:rPr lang="en-US" altLang="zh-CN" sz="2000">
                  <a:latin typeface="Times New Roman" panose="02020603050405020304" pitchFamily="18" charset="0"/>
                </a:rPr>
                <a:t>5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 := a[t</a:t>
              </a:r>
              <a:r>
                <a:rPr lang="en-US" altLang="zh-CN" sz="2000">
                  <a:latin typeface="Times New Roman" panose="02020603050405020304" pitchFamily="18" charset="0"/>
                </a:rPr>
                <a:t>4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]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if t</a:t>
              </a:r>
              <a:r>
                <a:rPr lang="en-US" altLang="zh-CN" sz="2000">
                  <a:latin typeface="Times New Roman" panose="02020603050405020304" pitchFamily="18" charset="0"/>
                </a:rPr>
                <a:t>5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 &gt; v goto B</a:t>
              </a:r>
              <a:r>
                <a:rPr lang="en-US" altLang="zh-CN" sz="2000">
                  <a:latin typeface="Times New Roman" panose="02020603050405020304" pitchFamily="18" charset="0"/>
                </a:rPr>
                <a:t>3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07" name="Text Box 7"/>
            <p:cNvSpPr txBox="1">
              <a:spLocks noChangeArrowheads="1"/>
            </p:cNvSpPr>
            <p:nvPr/>
          </p:nvSpPr>
          <p:spPr bwMode="ltGray">
            <a:xfrm>
              <a:off x="888" y="3472"/>
              <a:ext cx="1344" cy="3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if i &gt;= j goto B</a:t>
              </a:r>
              <a:r>
                <a:rPr lang="en-US" altLang="zh-CN" sz="2000">
                  <a:latin typeface="Times New Roman" panose="02020603050405020304" pitchFamily="18" charset="0"/>
                </a:rPr>
                <a:t>6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08" name="Text Box 8"/>
            <p:cNvSpPr txBox="1">
              <a:spLocks noChangeArrowheads="1"/>
            </p:cNvSpPr>
            <p:nvPr/>
          </p:nvSpPr>
          <p:spPr bwMode="ltGray">
            <a:xfrm>
              <a:off x="336" y="3953"/>
              <a:ext cx="1104" cy="3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endParaRPr lang="zh-CN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09" name="Text Box 9"/>
            <p:cNvSpPr txBox="1">
              <a:spLocks noChangeArrowheads="1"/>
            </p:cNvSpPr>
            <p:nvPr/>
          </p:nvSpPr>
          <p:spPr bwMode="ltGray">
            <a:xfrm>
              <a:off x="1632" y="3953"/>
              <a:ext cx="1104" cy="3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endParaRPr lang="zh-CN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12" name="Line 12"/>
            <p:cNvSpPr>
              <a:spLocks noChangeShapeType="1"/>
            </p:cNvSpPr>
            <p:nvPr/>
          </p:nvSpPr>
          <p:spPr bwMode="ltGray">
            <a:xfrm flipH="1">
              <a:off x="816" y="3744"/>
              <a:ext cx="480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13" name="Line 13"/>
            <p:cNvSpPr>
              <a:spLocks noChangeShapeType="1"/>
            </p:cNvSpPr>
            <p:nvPr/>
          </p:nvSpPr>
          <p:spPr bwMode="ltGray">
            <a:xfrm>
              <a:off x="1728" y="3744"/>
              <a:ext cx="576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14" name="Text Box 14"/>
            <p:cNvSpPr txBox="1">
              <a:spLocks noChangeArrowheads="1"/>
            </p:cNvSpPr>
            <p:nvPr/>
          </p:nvSpPr>
          <p:spPr bwMode="ltGray">
            <a:xfrm>
              <a:off x="2064" y="864"/>
              <a:ext cx="336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B</a:t>
              </a:r>
              <a:r>
                <a:rPr lang="en-US" altLang="zh-CN" sz="2000">
                  <a:latin typeface="Times New Roman" panose="02020603050405020304" pitchFamily="18" charset="0"/>
                </a:rPr>
                <a:t>1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15" name="Text Box 15"/>
            <p:cNvSpPr txBox="1">
              <a:spLocks noChangeArrowheads="1"/>
            </p:cNvSpPr>
            <p:nvPr/>
          </p:nvSpPr>
          <p:spPr bwMode="ltGray">
            <a:xfrm>
              <a:off x="2256" y="1920"/>
              <a:ext cx="384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B</a:t>
              </a:r>
              <a:r>
                <a:rPr lang="en-US" altLang="zh-CN" sz="2000">
                  <a:latin typeface="Times New Roman" panose="02020603050405020304" pitchFamily="18" charset="0"/>
                </a:rPr>
                <a:t>2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16" name="Text Box 16"/>
            <p:cNvSpPr txBox="1">
              <a:spLocks noChangeArrowheads="1"/>
            </p:cNvSpPr>
            <p:nvPr/>
          </p:nvSpPr>
          <p:spPr bwMode="ltGray">
            <a:xfrm>
              <a:off x="2256" y="2352"/>
              <a:ext cx="384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B</a:t>
              </a:r>
              <a:r>
                <a:rPr lang="en-US" altLang="zh-CN" sz="2000">
                  <a:latin typeface="Times New Roman" panose="02020603050405020304" pitchFamily="18" charset="0"/>
                </a:rPr>
                <a:t>3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17" name="Text Box 17"/>
            <p:cNvSpPr txBox="1">
              <a:spLocks noChangeArrowheads="1"/>
            </p:cNvSpPr>
            <p:nvPr/>
          </p:nvSpPr>
          <p:spPr bwMode="ltGray">
            <a:xfrm>
              <a:off x="2256" y="3283"/>
              <a:ext cx="384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B</a:t>
              </a:r>
              <a:r>
                <a:rPr lang="en-US" altLang="zh-CN" sz="2000">
                  <a:latin typeface="Times New Roman" panose="02020603050405020304" pitchFamily="18" charset="0"/>
                </a:rPr>
                <a:t>4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18" name="Text Box 18"/>
            <p:cNvSpPr txBox="1">
              <a:spLocks noChangeArrowheads="1"/>
            </p:cNvSpPr>
            <p:nvPr/>
          </p:nvSpPr>
          <p:spPr bwMode="ltGray">
            <a:xfrm>
              <a:off x="336" y="3713"/>
              <a:ext cx="33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B</a:t>
              </a:r>
              <a:r>
                <a:rPr lang="en-US" altLang="zh-CN" sz="2000">
                  <a:latin typeface="Times New Roman" panose="02020603050405020304" pitchFamily="18" charset="0"/>
                </a:rPr>
                <a:t>5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19" name="Text Box 19"/>
            <p:cNvSpPr txBox="1">
              <a:spLocks noChangeArrowheads="1"/>
            </p:cNvSpPr>
            <p:nvPr/>
          </p:nvSpPr>
          <p:spPr bwMode="ltGray">
            <a:xfrm>
              <a:off x="2448" y="3713"/>
              <a:ext cx="33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B</a:t>
              </a:r>
              <a:r>
                <a:rPr lang="en-US" altLang="zh-CN" sz="2000">
                  <a:latin typeface="Times New Roman" panose="02020603050405020304" pitchFamily="18" charset="0"/>
                </a:rPr>
                <a:t>6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24" name="Line 24"/>
            <p:cNvSpPr>
              <a:spLocks noChangeShapeType="1"/>
            </p:cNvSpPr>
            <p:nvPr/>
          </p:nvSpPr>
          <p:spPr bwMode="ltGray">
            <a:xfrm>
              <a:off x="1536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25" name="Line 25"/>
            <p:cNvSpPr>
              <a:spLocks noChangeShapeType="1"/>
            </p:cNvSpPr>
            <p:nvPr/>
          </p:nvSpPr>
          <p:spPr bwMode="ltGray">
            <a:xfrm>
              <a:off x="1536" y="2190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27" name="Line 27"/>
            <p:cNvSpPr>
              <a:spLocks noChangeShapeType="1"/>
            </p:cNvSpPr>
            <p:nvPr/>
          </p:nvSpPr>
          <p:spPr bwMode="ltGray">
            <a:xfrm>
              <a:off x="1536" y="3312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29" name="Freeform 29"/>
            <p:cNvSpPr/>
            <p:nvPr/>
          </p:nvSpPr>
          <p:spPr bwMode="ltGray">
            <a:xfrm>
              <a:off x="509" y="2257"/>
              <a:ext cx="355" cy="1138"/>
            </a:xfrm>
            <a:custGeom>
              <a:avLst/>
              <a:gdLst>
                <a:gd name="T0" fmla="*/ 355 w 355"/>
                <a:gd name="T1" fmla="*/ 1055 h 1138"/>
                <a:gd name="T2" fmla="*/ 173 w 355"/>
                <a:gd name="T3" fmla="*/ 1110 h 1138"/>
                <a:gd name="T4" fmla="*/ 40 w 355"/>
                <a:gd name="T5" fmla="*/ 889 h 1138"/>
                <a:gd name="T6" fmla="*/ 19 w 355"/>
                <a:gd name="T7" fmla="*/ 431 h 1138"/>
                <a:gd name="T8" fmla="*/ 156 w 355"/>
                <a:gd name="T9" fmla="*/ 56 h 1138"/>
                <a:gd name="T10" fmla="*/ 355 w 355"/>
                <a:gd name="T11" fmla="*/ 95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" h="1138">
                  <a:moveTo>
                    <a:pt x="355" y="1055"/>
                  </a:moveTo>
                  <a:cubicBezTo>
                    <a:pt x="325" y="1064"/>
                    <a:pt x="225" y="1138"/>
                    <a:pt x="173" y="1110"/>
                  </a:cubicBezTo>
                  <a:cubicBezTo>
                    <a:pt x="121" y="1082"/>
                    <a:pt x="66" y="1002"/>
                    <a:pt x="40" y="889"/>
                  </a:cubicBezTo>
                  <a:cubicBezTo>
                    <a:pt x="14" y="776"/>
                    <a:pt x="0" y="570"/>
                    <a:pt x="19" y="431"/>
                  </a:cubicBezTo>
                  <a:cubicBezTo>
                    <a:pt x="38" y="292"/>
                    <a:pt x="100" y="112"/>
                    <a:pt x="156" y="56"/>
                  </a:cubicBezTo>
                  <a:cubicBezTo>
                    <a:pt x="212" y="0"/>
                    <a:pt x="314" y="87"/>
                    <a:pt x="355" y="95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30" name="Freeform 30"/>
            <p:cNvSpPr/>
            <p:nvPr/>
          </p:nvSpPr>
          <p:spPr bwMode="ltGray">
            <a:xfrm>
              <a:off x="83" y="1628"/>
              <a:ext cx="973" cy="2782"/>
            </a:xfrm>
            <a:custGeom>
              <a:avLst/>
              <a:gdLst>
                <a:gd name="T0" fmla="*/ 253 w 973"/>
                <a:gd name="T1" fmla="*/ 2596 h 2782"/>
                <a:gd name="T2" fmla="*/ 50 w 973"/>
                <a:gd name="T3" fmla="*/ 2546 h 2782"/>
                <a:gd name="T4" fmla="*/ 50 w 973"/>
                <a:gd name="T5" fmla="*/ 1181 h 2782"/>
                <a:gd name="T6" fmla="*/ 349 w 973"/>
                <a:gd name="T7" fmla="*/ 148 h 2782"/>
                <a:gd name="T8" fmla="*/ 973 w 973"/>
                <a:gd name="T9" fmla="*/ 292 h 2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2782">
                  <a:moveTo>
                    <a:pt x="253" y="2596"/>
                  </a:moveTo>
                  <a:cubicBezTo>
                    <a:pt x="219" y="2588"/>
                    <a:pt x="84" y="2782"/>
                    <a:pt x="50" y="2546"/>
                  </a:cubicBezTo>
                  <a:cubicBezTo>
                    <a:pt x="16" y="2310"/>
                    <a:pt x="0" y="1581"/>
                    <a:pt x="50" y="1181"/>
                  </a:cubicBezTo>
                  <a:cubicBezTo>
                    <a:pt x="100" y="781"/>
                    <a:pt x="195" y="296"/>
                    <a:pt x="349" y="148"/>
                  </a:cubicBezTo>
                  <a:cubicBezTo>
                    <a:pt x="503" y="0"/>
                    <a:pt x="737" y="68"/>
                    <a:pt x="973" y="2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31" name="Text Box 31"/>
            <p:cNvSpPr txBox="1">
              <a:spLocks noChangeArrowheads="1"/>
            </p:cNvSpPr>
            <p:nvPr/>
          </p:nvSpPr>
          <p:spPr bwMode="ltGray">
            <a:xfrm>
              <a:off x="3864" y="822"/>
              <a:ext cx="1056" cy="10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i := m – 1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j := n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t</a:t>
              </a:r>
              <a:r>
                <a:rPr lang="en-US" altLang="zh-CN" sz="2000">
                  <a:latin typeface="Times New Roman" panose="02020603050405020304" pitchFamily="18" charset="0"/>
                </a:rPr>
                <a:t>1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 := 4 * n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v := a[t</a:t>
              </a:r>
              <a:r>
                <a:rPr lang="en-US" altLang="zh-CN" sz="2000">
                  <a:latin typeface="Times New Roman" panose="02020603050405020304" pitchFamily="18" charset="0"/>
                </a:rPr>
                <a:t>1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]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32" name="Text Box 32"/>
            <p:cNvSpPr txBox="1">
              <a:spLocks noChangeArrowheads="1"/>
            </p:cNvSpPr>
            <p:nvPr/>
          </p:nvSpPr>
          <p:spPr bwMode="ltGray">
            <a:xfrm>
              <a:off x="3720" y="2274"/>
              <a:ext cx="1344" cy="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endParaRPr lang="zh-CN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33" name="Text Box 33"/>
            <p:cNvSpPr txBox="1">
              <a:spLocks noChangeArrowheads="1"/>
            </p:cNvSpPr>
            <p:nvPr/>
          </p:nvSpPr>
          <p:spPr bwMode="ltGray">
            <a:xfrm>
              <a:off x="3720" y="2520"/>
              <a:ext cx="1344" cy="10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j := j - 1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t</a:t>
              </a:r>
              <a:r>
                <a:rPr lang="en-US" altLang="zh-CN" sz="2000">
                  <a:latin typeface="Times New Roman" panose="02020603050405020304" pitchFamily="18" charset="0"/>
                </a:rPr>
                <a:t>4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 := t</a:t>
              </a:r>
              <a:r>
                <a:rPr lang="en-US" altLang="zh-CN" sz="2000">
                  <a:latin typeface="Times New Roman" panose="02020603050405020304" pitchFamily="18" charset="0"/>
                </a:rPr>
                <a:t>4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 - 4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t</a:t>
              </a:r>
              <a:r>
                <a:rPr lang="en-US" altLang="zh-CN" sz="2000">
                  <a:latin typeface="Times New Roman" panose="02020603050405020304" pitchFamily="18" charset="0"/>
                </a:rPr>
                <a:t>5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 := a[t</a:t>
              </a:r>
              <a:r>
                <a:rPr lang="en-US" altLang="zh-CN" sz="2000">
                  <a:latin typeface="Times New Roman" panose="02020603050405020304" pitchFamily="18" charset="0"/>
                </a:rPr>
                <a:t>4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]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if t</a:t>
              </a:r>
              <a:r>
                <a:rPr lang="en-US" altLang="zh-CN" sz="2000">
                  <a:latin typeface="Times New Roman" panose="02020603050405020304" pitchFamily="18" charset="0"/>
                </a:rPr>
                <a:t>5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 &gt; v goto B</a:t>
              </a:r>
              <a:r>
                <a:rPr lang="en-US" altLang="zh-CN" sz="2000">
                  <a:latin typeface="Times New Roman" panose="02020603050405020304" pitchFamily="18" charset="0"/>
                </a:rPr>
                <a:t>3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34" name="Text Box 34"/>
            <p:cNvSpPr txBox="1">
              <a:spLocks noChangeArrowheads="1"/>
            </p:cNvSpPr>
            <p:nvPr/>
          </p:nvSpPr>
          <p:spPr bwMode="ltGray">
            <a:xfrm>
              <a:off x="3720" y="3641"/>
              <a:ext cx="1344" cy="3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if i &gt;= j goto B</a:t>
              </a:r>
              <a:r>
                <a:rPr lang="en-US" altLang="zh-CN" sz="2000">
                  <a:latin typeface="Times New Roman" panose="02020603050405020304" pitchFamily="18" charset="0"/>
                </a:rPr>
                <a:t>6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35" name="Text Box 35"/>
            <p:cNvSpPr txBox="1">
              <a:spLocks noChangeArrowheads="1"/>
            </p:cNvSpPr>
            <p:nvPr/>
          </p:nvSpPr>
          <p:spPr bwMode="ltGray">
            <a:xfrm>
              <a:off x="3168" y="4128"/>
              <a:ext cx="1104" cy="1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endParaRPr lang="zh-CN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36" name="Text Box 36"/>
            <p:cNvSpPr txBox="1">
              <a:spLocks noChangeArrowheads="1"/>
            </p:cNvSpPr>
            <p:nvPr/>
          </p:nvSpPr>
          <p:spPr bwMode="ltGray">
            <a:xfrm>
              <a:off x="4464" y="4128"/>
              <a:ext cx="1104" cy="1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endParaRPr lang="zh-CN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37" name="Line 37"/>
            <p:cNvSpPr>
              <a:spLocks noChangeShapeType="1"/>
            </p:cNvSpPr>
            <p:nvPr/>
          </p:nvSpPr>
          <p:spPr bwMode="ltGray">
            <a:xfrm flipH="1">
              <a:off x="3648" y="3912"/>
              <a:ext cx="480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38" name="Line 38"/>
            <p:cNvSpPr>
              <a:spLocks noChangeShapeType="1"/>
            </p:cNvSpPr>
            <p:nvPr/>
          </p:nvSpPr>
          <p:spPr bwMode="ltGray">
            <a:xfrm>
              <a:off x="4560" y="3912"/>
              <a:ext cx="576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39" name="Text Box 39"/>
            <p:cNvSpPr txBox="1">
              <a:spLocks noChangeArrowheads="1"/>
            </p:cNvSpPr>
            <p:nvPr/>
          </p:nvSpPr>
          <p:spPr bwMode="ltGray">
            <a:xfrm>
              <a:off x="4896" y="870"/>
              <a:ext cx="336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B</a:t>
              </a:r>
              <a:r>
                <a:rPr lang="en-US" altLang="zh-CN" sz="2000">
                  <a:latin typeface="Times New Roman" panose="02020603050405020304" pitchFamily="18" charset="0"/>
                </a:rPr>
                <a:t>1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40" name="Text Box 40"/>
            <p:cNvSpPr txBox="1">
              <a:spLocks noChangeArrowheads="1"/>
            </p:cNvSpPr>
            <p:nvPr/>
          </p:nvSpPr>
          <p:spPr bwMode="ltGray">
            <a:xfrm>
              <a:off x="5088" y="1925"/>
              <a:ext cx="384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B</a:t>
              </a:r>
              <a:r>
                <a:rPr lang="en-US" altLang="zh-CN" sz="2000">
                  <a:latin typeface="Times New Roman" panose="02020603050405020304" pitchFamily="18" charset="0"/>
                </a:rPr>
                <a:t>2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41" name="Text Box 41"/>
            <p:cNvSpPr txBox="1">
              <a:spLocks noChangeArrowheads="1"/>
            </p:cNvSpPr>
            <p:nvPr/>
          </p:nvSpPr>
          <p:spPr bwMode="ltGray">
            <a:xfrm>
              <a:off x="5088" y="2520"/>
              <a:ext cx="384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B</a:t>
              </a:r>
              <a:r>
                <a:rPr lang="en-US" altLang="zh-CN" sz="2000">
                  <a:latin typeface="Times New Roman" panose="02020603050405020304" pitchFamily="18" charset="0"/>
                </a:rPr>
                <a:t>3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42" name="Text Box 42"/>
            <p:cNvSpPr txBox="1">
              <a:spLocks noChangeArrowheads="1"/>
            </p:cNvSpPr>
            <p:nvPr/>
          </p:nvSpPr>
          <p:spPr bwMode="ltGray">
            <a:xfrm>
              <a:off x="5088" y="3449"/>
              <a:ext cx="384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B</a:t>
              </a:r>
              <a:r>
                <a:rPr lang="en-US" altLang="zh-CN" sz="2000">
                  <a:latin typeface="Times New Roman" panose="02020603050405020304" pitchFamily="18" charset="0"/>
                </a:rPr>
                <a:t>4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43" name="Text Box 43"/>
            <p:cNvSpPr txBox="1">
              <a:spLocks noChangeArrowheads="1"/>
            </p:cNvSpPr>
            <p:nvPr/>
          </p:nvSpPr>
          <p:spPr bwMode="ltGray">
            <a:xfrm>
              <a:off x="3168" y="3881"/>
              <a:ext cx="33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B</a:t>
              </a:r>
              <a:r>
                <a:rPr lang="en-US" altLang="zh-CN" sz="2000">
                  <a:latin typeface="Times New Roman" panose="02020603050405020304" pitchFamily="18" charset="0"/>
                </a:rPr>
                <a:t>5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44" name="Text Box 44"/>
            <p:cNvSpPr txBox="1">
              <a:spLocks noChangeArrowheads="1"/>
            </p:cNvSpPr>
            <p:nvPr/>
          </p:nvSpPr>
          <p:spPr bwMode="ltGray">
            <a:xfrm>
              <a:off x="5280" y="3881"/>
              <a:ext cx="33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B</a:t>
              </a:r>
              <a:r>
                <a:rPr lang="en-US" altLang="zh-CN" sz="2000">
                  <a:latin typeface="Times New Roman" panose="02020603050405020304" pitchFamily="18" charset="0"/>
                </a:rPr>
                <a:t>6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45" name="Line 45"/>
            <p:cNvSpPr>
              <a:spLocks noChangeShapeType="1"/>
            </p:cNvSpPr>
            <p:nvPr/>
          </p:nvSpPr>
          <p:spPr bwMode="ltGray">
            <a:xfrm>
              <a:off x="4368" y="2082"/>
              <a:ext cx="0" cy="1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46" name="Line 46"/>
            <p:cNvSpPr>
              <a:spLocks noChangeShapeType="1"/>
            </p:cNvSpPr>
            <p:nvPr/>
          </p:nvSpPr>
          <p:spPr bwMode="ltGray">
            <a:xfrm>
              <a:off x="4368" y="2358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47" name="Line 47"/>
            <p:cNvSpPr>
              <a:spLocks noChangeShapeType="1"/>
            </p:cNvSpPr>
            <p:nvPr/>
          </p:nvSpPr>
          <p:spPr bwMode="ltGray">
            <a:xfrm>
              <a:off x="4368" y="3480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48" name="Freeform 48"/>
            <p:cNvSpPr/>
            <p:nvPr/>
          </p:nvSpPr>
          <p:spPr bwMode="ltGray">
            <a:xfrm>
              <a:off x="3341" y="2425"/>
              <a:ext cx="355" cy="1138"/>
            </a:xfrm>
            <a:custGeom>
              <a:avLst/>
              <a:gdLst>
                <a:gd name="T0" fmla="*/ 355 w 355"/>
                <a:gd name="T1" fmla="*/ 1055 h 1138"/>
                <a:gd name="T2" fmla="*/ 173 w 355"/>
                <a:gd name="T3" fmla="*/ 1110 h 1138"/>
                <a:gd name="T4" fmla="*/ 40 w 355"/>
                <a:gd name="T5" fmla="*/ 889 h 1138"/>
                <a:gd name="T6" fmla="*/ 19 w 355"/>
                <a:gd name="T7" fmla="*/ 431 h 1138"/>
                <a:gd name="T8" fmla="*/ 156 w 355"/>
                <a:gd name="T9" fmla="*/ 56 h 1138"/>
                <a:gd name="T10" fmla="*/ 355 w 355"/>
                <a:gd name="T11" fmla="*/ 95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" h="1138">
                  <a:moveTo>
                    <a:pt x="355" y="1055"/>
                  </a:moveTo>
                  <a:cubicBezTo>
                    <a:pt x="325" y="1064"/>
                    <a:pt x="225" y="1138"/>
                    <a:pt x="173" y="1110"/>
                  </a:cubicBezTo>
                  <a:cubicBezTo>
                    <a:pt x="121" y="1082"/>
                    <a:pt x="66" y="1002"/>
                    <a:pt x="40" y="889"/>
                  </a:cubicBezTo>
                  <a:cubicBezTo>
                    <a:pt x="14" y="776"/>
                    <a:pt x="0" y="570"/>
                    <a:pt x="19" y="431"/>
                  </a:cubicBezTo>
                  <a:cubicBezTo>
                    <a:pt x="38" y="292"/>
                    <a:pt x="100" y="112"/>
                    <a:pt x="156" y="56"/>
                  </a:cubicBezTo>
                  <a:cubicBezTo>
                    <a:pt x="212" y="0"/>
                    <a:pt x="314" y="87"/>
                    <a:pt x="355" y="95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49" name="Freeform 49"/>
            <p:cNvSpPr/>
            <p:nvPr/>
          </p:nvSpPr>
          <p:spPr bwMode="ltGray">
            <a:xfrm>
              <a:off x="2915" y="1634"/>
              <a:ext cx="973" cy="2782"/>
            </a:xfrm>
            <a:custGeom>
              <a:avLst/>
              <a:gdLst>
                <a:gd name="T0" fmla="*/ 253 w 973"/>
                <a:gd name="T1" fmla="*/ 2596 h 2782"/>
                <a:gd name="T2" fmla="*/ 50 w 973"/>
                <a:gd name="T3" fmla="*/ 2546 h 2782"/>
                <a:gd name="T4" fmla="*/ 50 w 973"/>
                <a:gd name="T5" fmla="*/ 1181 h 2782"/>
                <a:gd name="T6" fmla="*/ 349 w 973"/>
                <a:gd name="T7" fmla="*/ 148 h 2782"/>
                <a:gd name="T8" fmla="*/ 973 w 973"/>
                <a:gd name="T9" fmla="*/ 292 h 2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2782">
                  <a:moveTo>
                    <a:pt x="253" y="2596"/>
                  </a:moveTo>
                  <a:cubicBezTo>
                    <a:pt x="219" y="2588"/>
                    <a:pt x="84" y="2782"/>
                    <a:pt x="50" y="2546"/>
                  </a:cubicBezTo>
                  <a:cubicBezTo>
                    <a:pt x="16" y="2310"/>
                    <a:pt x="0" y="1581"/>
                    <a:pt x="50" y="1181"/>
                  </a:cubicBezTo>
                  <a:cubicBezTo>
                    <a:pt x="100" y="781"/>
                    <a:pt x="195" y="296"/>
                    <a:pt x="349" y="148"/>
                  </a:cubicBezTo>
                  <a:cubicBezTo>
                    <a:pt x="503" y="0"/>
                    <a:pt x="737" y="68"/>
                    <a:pt x="973" y="2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50" name="Text Box 50"/>
            <p:cNvSpPr txBox="1">
              <a:spLocks noChangeArrowheads="1"/>
            </p:cNvSpPr>
            <p:nvPr/>
          </p:nvSpPr>
          <p:spPr bwMode="ltGray">
            <a:xfrm>
              <a:off x="288" y="1057"/>
              <a:ext cx="864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endParaRPr lang="zh-CN" altLang="zh-CN" sz="2000" baseline="0"/>
            </a:p>
          </p:txBody>
        </p:sp>
        <p:sp>
          <p:nvSpPr>
            <p:cNvPr id="691251" name="Text Box 51"/>
            <p:cNvSpPr txBox="1">
              <a:spLocks noChangeArrowheads="1"/>
            </p:cNvSpPr>
            <p:nvPr/>
          </p:nvSpPr>
          <p:spPr bwMode="ltGray">
            <a:xfrm>
              <a:off x="3861" y="1785"/>
              <a:ext cx="1083" cy="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t</a:t>
              </a:r>
              <a:r>
                <a:rPr lang="en-US" altLang="zh-CN" sz="2000">
                  <a:latin typeface="Times New Roman" panose="02020603050405020304" pitchFamily="18" charset="0"/>
                </a:rPr>
                <a:t>4 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:= 4 * j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52" name="Text Box 52"/>
            <p:cNvSpPr txBox="1">
              <a:spLocks noChangeArrowheads="1"/>
            </p:cNvSpPr>
            <p:nvPr/>
          </p:nvSpPr>
          <p:spPr bwMode="ltGray">
            <a:xfrm>
              <a:off x="2640" y="960"/>
              <a:ext cx="1104" cy="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aseline="0">
                  <a:solidFill>
                    <a:srgbClr val="FF3300"/>
                  </a:solidFill>
                  <a:latin typeface="Times New Roman" panose="02020603050405020304" pitchFamily="18" charset="0"/>
                </a:rPr>
                <a:t>j</a:t>
              </a:r>
              <a:r>
                <a:rPr lang="zh-CN" altLang="en-US" sz="2000" baseline="0">
                  <a:solidFill>
                    <a:srgbClr val="FF3300"/>
                  </a:solidFill>
                  <a:latin typeface="Times New Roman" panose="02020603050405020304" pitchFamily="18" charset="0"/>
                </a:rPr>
                <a:t>和</a:t>
              </a:r>
              <a:r>
                <a:rPr lang="en-US" altLang="zh-CN" sz="2000" baseline="0">
                  <a:solidFill>
                    <a:srgbClr val="FF3300"/>
                  </a:solidFill>
                  <a:latin typeface="Times New Roman" panose="02020603050405020304" pitchFamily="18" charset="0"/>
                </a:rPr>
                <a:t>t</a:t>
              </a:r>
              <a:r>
                <a:rPr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4</a:t>
              </a:r>
              <a:r>
                <a:rPr lang="zh-CN" altLang="en-US" sz="2000" baseline="0">
                  <a:solidFill>
                    <a:srgbClr val="FF3300"/>
                  </a:solidFill>
                  <a:latin typeface="Times New Roman" panose="02020603050405020304" pitchFamily="18" charset="0"/>
                </a:rPr>
                <a:t>的改变</a:t>
              </a:r>
              <a:br>
                <a:rPr lang="zh-CN" altLang="en-US" sz="2000" baseline="0">
                  <a:solidFill>
                    <a:srgbClr val="FF3300"/>
                  </a:solidFill>
                  <a:latin typeface="Times New Roman" panose="02020603050405020304" pitchFamily="18" charset="0"/>
                </a:rPr>
              </a:br>
              <a:r>
                <a:rPr lang="zh-CN" altLang="en-US" sz="2000" baseline="0">
                  <a:solidFill>
                    <a:srgbClr val="FF3300"/>
                  </a:solidFill>
                  <a:latin typeface="Times New Roman" panose="02020603050405020304" pitchFamily="18" charset="0"/>
                </a:rPr>
                <a:t>是“同步”的</a:t>
              </a:r>
              <a:br>
                <a:rPr lang="zh-CN" altLang="en-US" sz="2000" baseline="0">
                  <a:solidFill>
                    <a:srgbClr val="FF3300"/>
                  </a:solidFill>
                  <a:latin typeface="Times New Roman" panose="02020603050405020304" pitchFamily="18" charset="0"/>
                </a:rPr>
              </a:br>
              <a:r>
                <a:rPr lang="zh-CN" altLang="en-US" sz="2000" baseline="0">
                  <a:solidFill>
                    <a:srgbClr val="FF3300"/>
                  </a:solidFill>
                  <a:latin typeface="Times New Roman" panose="02020603050405020304" pitchFamily="18" charset="0"/>
                </a:rPr>
                <a:t>归纳变量</a:t>
              </a:r>
              <a:endParaRPr lang="zh-CN" altLang="en-US" sz="2000" baseline="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91253" name="Line 53"/>
            <p:cNvSpPr>
              <a:spLocks noChangeShapeType="1"/>
            </p:cNvSpPr>
            <p:nvPr/>
          </p:nvSpPr>
          <p:spPr bwMode="ltGray">
            <a:xfrm flipH="1">
              <a:off x="1883" y="1680"/>
              <a:ext cx="1189" cy="1067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10.5  </a:t>
            </a:r>
            <a:r>
              <a:rPr lang="zh-CN" altLang="en-US"/>
              <a:t>删除归纳变量</a:t>
            </a:r>
            <a:endParaRPr lang="zh-CN" altLang="en-US"/>
          </a:p>
        </p:txBody>
      </p:sp>
      <p:sp>
        <p:nvSpPr>
          <p:cNvPr id="693251" name="Text Box 3"/>
          <p:cNvSpPr txBox="1">
            <a:spLocks noChangeArrowheads="1"/>
          </p:cNvSpPr>
          <p:nvPr/>
        </p:nvSpPr>
        <p:spPr bwMode="ltGray">
          <a:xfrm>
            <a:off x="1638300" y="1295400"/>
            <a:ext cx="1676400" cy="20812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 := m – 1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j := n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n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v := a[t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j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93252" name="Text Box 4"/>
          <p:cNvSpPr txBox="1">
            <a:spLocks noChangeArrowheads="1"/>
          </p:cNvSpPr>
          <p:nvPr/>
        </p:nvSpPr>
        <p:spPr bwMode="ltGray">
          <a:xfrm>
            <a:off x="1447800" y="3619500"/>
            <a:ext cx="2133600" cy="1076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 := 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 + 4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 &lt; v 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93253" name="Text Box 5"/>
          <p:cNvSpPr txBox="1">
            <a:spLocks noChangeArrowheads="1"/>
          </p:cNvSpPr>
          <p:nvPr/>
        </p:nvSpPr>
        <p:spPr bwMode="ltGray">
          <a:xfrm>
            <a:off x="5181600" y="2819400"/>
            <a:ext cx="2133600" cy="1076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 := 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 - 4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r>
              <a:rPr lang="en-US" altLang="zh-CN" sz="2000" baseline="0">
                <a:latin typeface="Times New Roman" panose="02020603050405020304" pitchFamily="18" charset="0"/>
              </a:rPr>
              <a:t> &gt; v goto 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93254" name="Text Box 6"/>
          <p:cNvSpPr txBox="1">
            <a:spLocks noChangeArrowheads="1"/>
          </p:cNvSpPr>
          <p:nvPr/>
        </p:nvSpPr>
        <p:spPr bwMode="ltGray">
          <a:xfrm>
            <a:off x="1409700" y="5003800"/>
            <a:ext cx="21336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 &gt;= 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 goto 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93255" name="Text Box 7"/>
          <p:cNvSpPr txBox="1">
            <a:spLocks noChangeArrowheads="1"/>
          </p:cNvSpPr>
          <p:nvPr/>
        </p:nvSpPr>
        <p:spPr bwMode="ltGray">
          <a:xfrm>
            <a:off x="533400" y="5715000"/>
            <a:ext cx="1752600" cy="1076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 := 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] := 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93256" name="Text Box 8"/>
          <p:cNvSpPr txBox="1">
            <a:spLocks noChangeArrowheads="1"/>
          </p:cNvSpPr>
          <p:nvPr/>
        </p:nvSpPr>
        <p:spPr bwMode="ltGray">
          <a:xfrm>
            <a:off x="2590800" y="5715000"/>
            <a:ext cx="1752600" cy="1076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14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 := t</a:t>
            </a:r>
            <a:r>
              <a:rPr lang="en-US" altLang="zh-CN" sz="2000">
                <a:latin typeface="Times New Roman" panose="02020603050405020304" pitchFamily="18" charset="0"/>
              </a:rPr>
              <a:t>14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] := 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93257" name="Line 9"/>
          <p:cNvSpPr>
            <a:spLocks noChangeShapeType="1"/>
          </p:cNvSpPr>
          <p:nvPr/>
        </p:nvSpPr>
        <p:spPr bwMode="ltGray">
          <a:xfrm flipH="1">
            <a:off x="1295400" y="5410200"/>
            <a:ext cx="762000" cy="306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3258" name="Line 10"/>
          <p:cNvSpPr>
            <a:spLocks noChangeShapeType="1"/>
          </p:cNvSpPr>
          <p:nvPr/>
        </p:nvSpPr>
        <p:spPr bwMode="ltGray">
          <a:xfrm>
            <a:off x="2819400" y="5410200"/>
            <a:ext cx="838200" cy="306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3259" name="Text Box 11"/>
          <p:cNvSpPr txBox="1">
            <a:spLocks noChangeArrowheads="1"/>
          </p:cNvSpPr>
          <p:nvPr/>
        </p:nvSpPr>
        <p:spPr bwMode="ltGray">
          <a:xfrm>
            <a:off x="3276600" y="13716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93260" name="Text Box 12"/>
          <p:cNvSpPr txBox="1">
            <a:spLocks noChangeArrowheads="1"/>
          </p:cNvSpPr>
          <p:nvPr/>
        </p:nvSpPr>
        <p:spPr bwMode="ltGray">
          <a:xfrm>
            <a:off x="3581400" y="36290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93261" name="Text Box 13"/>
          <p:cNvSpPr txBox="1">
            <a:spLocks noChangeArrowheads="1"/>
          </p:cNvSpPr>
          <p:nvPr/>
        </p:nvSpPr>
        <p:spPr bwMode="ltGray">
          <a:xfrm>
            <a:off x="7315200" y="2819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93262" name="Text Box 14"/>
          <p:cNvSpPr txBox="1">
            <a:spLocks noChangeArrowheads="1"/>
          </p:cNvSpPr>
          <p:nvPr/>
        </p:nvSpPr>
        <p:spPr bwMode="ltGray">
          <a:xfrm>
            <a:off x="3581400" y="4953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93263" name="Text Box 15"/>
          <p:cNvSpPr txBox="1">
            <a:spLocks noChangeArrowheads="1"/>
          </p:cNvSpPr>
          <p:nvPr/>
        </p:nvSpPr>
        <p:spPr bwMode="ltGray">
          <a:xfrm>
            <a:off x="533400" y="53340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93264" name="Text Box 16"/>
          <p:cNvSpPr txBox="1">
            <a:spLocks noChangeArrowheads="1"/>
          </p:cNvSpPr>
          <p:nvPr/>
        </p:nvSpPr>
        <p:spPr bwMode="ltGray">
          <a:xfrm>
            <a:off x="3962400" y="5378450"/>
            <a:ext cx="53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93265" name="Line 17"/>
          <p:cNvSpPr>
            <a:spLocks noChangeShapeType="1"/>
          </p:cNvSpPr>
          <p:nvPr/>
        </p:nvSpPr>
        <p:spPr bwMode="ltGray">
          <a:xfrm>
            <a:off x="2438400" y="33813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3268" name="Freeform 20"/>
          <p:cNvSpPr/>
          <p:nvPr/>
        </p:nvSpPr>
        <p:spPr bwMode="ltGray">
          <a:xfrm>
            <a:off x="936625" y="3498850"/>
            <a:ext cx="512763" cy="1336675"/>
          </a:xfrm>
          <a:custGeom>
            <a:avLst/>
            <a:gdLst>
              <a:gd name="T0" fmla="*/ 314 w 323"/>
              <a:gd name="T1" fmla="*/ 756 h 842"/>
              <a:gd name="T2" fmla="*/ 128 w 323"/>
              <a:gd name="T3" fmla="*/ 818 h 842"/>
              <a:gd name="T4" fmla="*/ 30 w 323"/>
              <a:gd name="T5" fmla="*/ 614 h 842"/>
              <a:gd name="T6" fmla="*/ 13 w 323"/>
              <a:gd name="T7" fmla="*/ 366 h 842"/>
              <a:gd name="T8" fmla="*/ 110 w 323"/>
              <a:gd name="T9" fmla="*/ 47 h 842"/>
              <a:gd name="T10" fmla="*/ 323 w 323"/>
              <a:gd name="T11" fmla="*/ 82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3" h="842">
                <a:moveTo>
                  <a:pt x="314" y="756"/>
                </a:moveTo>
                <a:cubicBezTo>
                  <a:pt x="283" y="766"/>
                  <a:pt x="175" y="842"/>
                  <a:pt x="128" y="818"/>
                </a:cubicBezTo>
                <a:cubicBezTo>
                  <a:pt x="81" y="794"/>
                  <a:pt x="49" y="689"/>
                  <a:pt x="30" y="614"/>
                </a:cubicBezTo>
                <a:cubicBezTo>
                  <a:pt x="11" y="539"/>
                  <a:pt x="0" y="460"/>
                  <a:pt x="13" y="366"/>
                </a:cubicBezTo>
                <a:cubicBezTo>
                  <a:pt x="26" y="272"/>
                  <a:pt x="58" y="94"/>
                  <a:pt x="110" y="47"/>
                </a:cubicBezTo>
                <a:cubicBezTo>
                  <a:pt x="162" y="0"/>
                  <a:pt x="279" y="75"/>
                  <a:pt x="323" y="8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3269" name="Freeform 21"/>
          <p:cNvSpPr/>
          <p:nvPr/>
        </p:nvSpPr>
        <p:spPr bwMode="ltGray">
          <a:xfrm>
            <a:off x="131763" y="2584450"/>
            <a:ext cx="1544637" cy="4416425"/>
          </a:xfrm>
          <a:custGeom>
            <a:avLst/>
            <a:gdLst>
              <a:gd name="T0" fmla="*/ 253 w 973"/>
              <a:gd name="T1" fmla="*/ 2596 h 2782"/>
              <a:gd name="T2" fmla="*/ 50 w 973"/>
              <a:gd name="T3" fmla="*/ 2546 h 2782"/>
              <a:gd name="T4" fmla="*/ 50 w 973"/>
              <a:gd name="T5" fmla="*/ 1181 h 2782"/>
              <a:gd name="T6" fmla="*/ 349 w 973"/>
              <a:gd name="T7" fmla="*/ 148 h 2782"/>
              <a:gd name="T8" fmla="*/ 973 w 973"/>
              <a:gd name="T9" fmla="*/ 292 h 2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3" h="2782">
                <a:moveTo>
                  <a:pt x="253" y="2596"/>
                </a:moveTo>
                <a:cubicBezTo>
                  <a:pt x="219" y="2588"/>
                  <a:pt x="84" y="2782"/>
                  <a:pt x="50" y="2546"/>
                </a:cubicBezTo>
                <a:cubicBezTo>
                  <a:pt x="16" y="2310"/>
                  <a:pt x="0" y="1581"/>
                  <a:pt x="50" y="1181"/>
                </a:cubicBezTo>
                <a:cubicBezTo>
                  <a:pt x="100" y="781"/>
                  <a:pt x="195" y="296"/>
                  <a:pt x="349" y="148"/>
                </a:cubicBezTo>
                <a:cubicBezTo>
                  <a:pt x="503" y="0"/>
                  <a:pt x="737" y="68"/>
                  <a:pt x="973" y="29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3291" name="Text Box 43"/>
          <p:cNvSpPr txBox="1">
            <a:spLocks noChangeArrowheads="1"/>
          </p:cNvSpPr>
          <p:nvPr/>
        </p:nvSpPr>
        <p:spPr bwMode="ltGray">
          <a:xfrm>
            <a:off x="4876800" y="5029200"/>
            <a:ext cx="1752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aseline="0">
                <a:solidFill>
                  <a:srgbClr val="FF33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>
                <a:solidFill>
                  <a:srgbClr val="FF33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baseline="0">
                <a:solidFill>
                  <a:srgbClr val="FF3300"/>
                </a:solidFill>
                <a:latin typeface="Times New Roman" panose="02020603050405020304" pitchFamily="18" charset="0"/>
              </a:rPr>
              <a:t> &gt;= t</a:t>
            </a:r>
            <a:r>
              <a:rPr lang="en-US" altLang="zh-CN">
                <a:solidFill>
                  <a:srgbClr val="FF330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baseline="0">
                <a:solidFill>
                  <a:srgbClr val="FF3300"/>
                </a:solidFill>
                <a:latin typeface="Times New Roman" panose="02020603050405020304" pitchFamily="18" charset="0"/>
              </a:rPr>
              <a:t>与</a:t>
            </a:r>
            <a:br>
              <a:rPr lang="zh-CN" altLang="en-US" baseline="0">
                <a:solidFill>
                  <a:srgbClr val="FF3300"/>
                </a:solidFill>
                <a:latin typeface="Times New Roman" panose="02020603050405020304" pitchFamily="18" charset="0"/>
              </a:rPr>
            </a:br>
            <a:r>
              <a:rPr lang="en-US" altLang="zh-CN" baseline="0">
                <a:solidFill>
                  <a:srgbClr val="FF3300"/>
                </a:solidFill>
                <a:latin typeface="Times New Roman" panose="02020603050405020304" pitchFamily="18" charset="0"/>
              </a:rPr>
              <a:t>i &gt;= j</a:t>
            </a:r>
            <a:r>
              <a:rPr lang="zh-CN" altLang="en-US" baseline="0">
                <a:solidFill>
                  <a:srgbClr val="FF3300"/>
                </a:solidFill>
                <a:latin typeface="Times New Roman" panose="02020603050405020304" pitchFamily="18" charset="0"/>
              </a:rPr>
              <a:t>等价</a:t>
            </a:r>
            <a:endParaRPr lang="zh-CN" altLang="en-US" baseline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93292" name="Line 44"/>
          <p:cNvSpPr>
            <a:spLocks noChangeShapeType="1"/>
          </p:cNvSpPr>
          <p:nvPr/>
        </p:nvSpPr>
        <p:spPr bwMode="ltGray">
          <a:xfrm flipH="1" flipV="1">
            <a:off x="2514600" y="5334000"/>
            <a:ext cx="2590800" cy="2286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3293" name="Freeform 45"/>
          <p:cNvSpPr/>
          <p:nvPr/>
        </p:nvSpPr>
        <p:spPr bwMode="ltGray">
          <a:xfrm>
            <a:off x="3263900" y="2397125"/>
            <a:ext cx="2208213" cy="2495550"/>
          </a:xfrm>
          <a:custGeom>
            <a:avLst/>
            <a:gdLst>
              <a:gd name="T0" fmla="*/ 0 w 1391"/>
              <a:gd name="T1" fmla="*/ 1450 h 1572"/>
              <a:gd name="T2" fmla="*/ 532 w 1391"/>
              <a:gd name="T3" fmla="*/ 1361 h 1572"/>
              <a:gd name="T4" fmla="*/ 851 w 1391"/>
              <a:gd name="T5" fmla="*/ 183 h 1572"/>
              <a:gd name="T6" fmla="*/ 1391 w 1391"/>
              <a:gd name="T7" fmla="*/ 262 h 1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91" h="1572">
                <a:moveTo>
                  <a:pt x="0" y="1450"/>
                </a:moveTo>
                <a:cubicBezTo>
                  <a:pt x="89" y="1434"/>
                  <a:pt x="390" y="1572"/>
                  <a:pt x="532" y="1361"/>
                </a:cubicBezTo>
                <a:cubicBezTo>
                  <a:pt x="674" y="1150"/>
                  <a:pt x="708" y="366"/>
                  <a:pt x="851" y="183"/>
                </a:cubicBezTo>
                <a:cubicBezTo>
                  <a:pt x="994" y="0"/>
                  <a:pt x="1279" y="246"/>
                  <a:pt x="1391" y="26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3294" name="Freeform 46"/>
          <p:cNvSpPr/>
          <p:nvPr/>
        </p:nvSpPr>
        <p:spPr bwMode="ltGray">
          <a:xfrm>
            <a:off x="2514600" y="3886200"/>
            <a:ext cx="3733800" cy="1143000"/>
          </a:xfrm>
          <a:custGeom>
            <a:avLst/>
            <a:gdLst>
              <a:gd name="T0" fmla="*/ 2352 w 2352"/>
              <a:gd name="T1" fmla="*/ 0 h 720"/>
              <a:gd name="T2" fmla="*/ 1248 w 2352"/>
              <a:gd name="T3" fmla="*/ 528 h 720"/>
              <a:gd name="T4" fmla="*/ 480 w 2352"/>
              <a:gd name="T5" fmla="*/ 576 h 720"/>
              <a:gd name="T6" fmla="*/ 0 w 2352"/>
              <a:gd name="T7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52" h="720">
                <a:moveTo>
                  <a:pt x="2352" y="0"/>
                </a:moveTo>
                <a:cubicBezTo>
                  <a:pt x="1956" y="216"/>
                  <a:pt x="1560" y="432"/>
                  <a:pt x="1248" y="528"/>
                </a:cubicBezTo>
                <a:cubicBezTo>
                  <a:pt x="936" y="624"/>
                  <a:pt x="688" y="544"/>
                  <a:pt x="480" y="576"/>
                </a:cubicBezTo>
                <a:cubicBezTo>
                  <a:pt x="272" y="608"/>
                  <a:pt x="136" y="664"/>
                  <a:pt x="0" y="72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10.3 </a:t>
            </a:r>
            <a:r>
              <a:rPr lang="zh-CN" altLang="en-US"/>
              <a:t>基本块的优化</a:t>
            </a:r>
            <a:endParaRPr lang="zh-CN" altLang="en-US"/>
          </a:p>
        </p:txBody>
      </p:sp>
      <p:sp>
        <p:nvSpPr>
          <p:cNvPr id="69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10.5</a:t>
            </a:r>
            <a:r>
              <a:rPr lang="zh-CN" altLang="en-US"/>
              <a:t>：基本块的</a:t>
            </a:r>
            <a:r>
              <a:rPr lang="en-US" altLang="zh-CN"/>
              <a:t>dag</a:t>
            </a:r>
            <a:r>
              <a:rPr lang="zh-CN" altLang="en-US"/>
              <a:t>表示</a:t>
            </a:r>
            <a:endParaRPr lang="zh-CN" altLang="en-US"/>
          </a:p>
        </p:txBody>
      </p:sp>
      <p:pic>
        <p:nvPicPr>
          <p:cNvPr id="694276" name="Picture 4" descr="C:\Documents and Settings\Administrator\My Documents\wg\编译原理\jiangyi\figures\10\dag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514600"/>
            <a:ext cx="3487738" cy="327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4277" name="Text Box 5"/>
          <p:cNvSpPr txBox="1">
            <a:spLocks noChangeArrowheads="1"/>
          </p:cNvSpPr>
          <p:nvPr/>
        </p:nvSpPr>
        <p:spPr bwMode="ltGray">
          <a:xfrm>
            <a:off x="990600" y="2057400"/>
            <a:ext cx="2514600" cy="1680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a := b + c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 algn="ctr"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 := a – d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 algn="ctr"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c := b + c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 algn="ctr"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 : = a - d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694278" name="Text Box 6"/>
          <p:cNvSpPr txBox="1">
            <a:spLocks noChangeArrowheads="1"/>
          </p:cNvSpPr>
          <p:nvPr/>
        </p:nvSpPr>
        <p:spPr bwMode="ltGray">
          <a:xfrm>
            <a:off x="990600" y="4724400"/>
            <a:ext cx="2514600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a := b + c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 algn="ctr"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 := a – d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 algn="ctr"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c := d + c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694279" name="AutoShape 7"/>
          <p:cNvSpPr>
            <a:spLocks noChangeArrowheads="1"/>
          </p:cNvSpPr>
          <p:nvPr/>
        </p:nvSpPr>
        <p:spPr bwMode="ltGray">
          <a:xfrm>
            <a:off x="1981200" y="3810000"/>
            <a:ext cx="457200" cy="685800"/>
          </a:xfrm>
          <a:prstGeom prst="downArrow">
            <a:avLst>
              <a:gd name="adj1" fmla="val 50000"/>
              <a:gd name="adj2" fmla="val 37500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4280" name="Text Box 8"/>
          <p:cNvSpPr txBox="1">
            <a:spLocks noChangeArrowheads="1"/>
          </p:cNvSpPr>
          <p:nvPr/>
        </p:nvSpPr>
        <p:spPr bwMode="ltGray">
          <a:xfrm>
            <a:off x="2286000" y="3886200"/>
            <a:ext cx="251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lang="zh-CN" altLang="en-US" baseline="0">
                <a:solidFill>
                  <a:srgbClr val="FF3300"/>
                </a:solidFill>
                <a:latin typeface="Times New Roman" panose="02020603050405020304" pitchFamily="18" charset="0"/>
              </a:rPr>
              <a:t>若</a:t>
            </a:r>
            <a:r>
              <a:rPr lang="en-US" altLang="zh-CN" baseline="0">
                <a:solidFill>
                  <a:srgbClr val="FF3300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baseline="0">
                <a:solidFill>
                  <a:srgbClr val="FF3300"/>
                </a:solidFill>
                <a:latin typeface="Times New Roman" panose="02020603050405020304" pitchFamily="18" charset="0"/>
              </a:rPr>
              <a:t>不活跃</a:t>
            </a:r>
            <a:endParaRPr lang="zh-CN" altLang="en-US" baseline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dag</a:t>
            </a:r>
            <a:r>
              <a:rPr lang="zh-CN" altLang="en-US"/>
              <a:t>的局限</a:t>
            </a:r>
            <a:endParaRPr lang="zh-CN" altLang="en-US"/>
          </a:p>
        </p:txBody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语句</a:t>
            </a:r>
            <a:r>
              <a:rPr lang="en-US" altLang="zh-CN"/>
              <a:t>1</a:t>
            </a:r>
            <a:r>
              <a:rPr lang="zh-CN" altLang="en-US"/>
              <a:t>和语句</a:t>
            </a:r>
            <a:r>
              <a:rPr lang="en-US" altLang="zh-CN"/>
              <a:t>4</a:t>
            </a:r>
            <a:r>
              <a:rPr lang="zh-CN" altLang="en-US"/>
              <a:t>的等价性无法发现</a:t>
            </a:r>
            <a:endParaRPr lang="zh-CN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zh-CN"/>
              <a:t>a := b + c</a:t>
            </a: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r>
              <a:rPr lang="en-US" altLang="zh-CN"/>
              <a:t>b := b – d</a:t>
            </a: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r>
              <a:rPr lang="en-US" altLang="zh-CN"/>
              <a:t>c := c + d</a:t>
            </a: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r>
              <a:rPr lang="en-US" altLang="zh-CN"/>
              <a:t>d := b + c</a:t>
            </a:r>
            <a:endParaRPr lang="en-US" altLang="zh-CN"/>
          </a:p>
        </p:txBody>
      </p:sp>
      <p:pic>
        <p:nvPicPr>
          <p:cNvPr id="695300" name="Picture 4" descr="C:\Documents and Settings\Administrator\My Documents\wg\编译原理\jiangyi\figures\10\dag1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362200"/>
            <a:ext cx="4175125" cy="288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利用代数恒等进行优化</a:t>
            </a:r>
            <a:endParaRPr lang="zh-CN" altLang="en-US"/>
          </a:p>
        </p:txBody>
      </p:sp>
      <p:sp>
        <p:nvSpPr>
          <p:cNvPr id="69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代数恒等</a:t>
            </a:r>
            <a:endParaRPr lang="zh-CN" altLang="en-US"/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/>
              <a:t>x + 0 = 0 + x = x	x – 0 = x</a:t>
            </a:r>
            <a:endParaRPr lang="en-US" altLang="zh-CN"/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/>
              <a:t>x * 1 = 1 * x = x	x / 1 = x</a:t>
            </a:r>
            <a:endParaRPr lang="en-US" altLang="zh-CN"/>
          </a:p>
          <a:p>
            <a:r>
              <a:rPr lang="zh-CN" altLang="en-US"/>
              <a:t>降低强度</a:t>
            </a:r>
            <a:endParaRPr lang="zh-CN" altLang="en-US"/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/>
              <a:t>x ** 2 = x * x		2.0 * x = x + x</a:t>
            </a:r>
            <a:endParaRPr lang="en-US" altLang="zh-CN"/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/>
              <a:t>x / 2 = x * 0.5</a:t>
            </a:r>
            <a:endParaRPr lang="en-US" altLang="zh-CN"/>
          </a:p>
          <a:p>
            <a:r>
              <a:rPr lang="zh-CN" altLang="en-US"/>
              <a:t>常量合并</a:t>
            </a:r>
            <a:endParaRPr lang="zh-CN" altLang="en-US"/>
          </a:p>
          <a:p>
            <a:pPr lvl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/>
              <a:t>2 * 3.14 </a:t>
            </a:r>
            <a:r>
              <a:rPr lang="en-US" altLang="zh-CN">
                <a:sym typeface="Wingdings" panose="05000000000000000000" pitchFamily="2" charset="2"/>
              </a:rPr>
              <a:t> 6.28</a:t>
            </a:r>
            <a:endParaRPr lang="en-US" altLang="zh-C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dag</a:t>
            </a:r>
            <a:r>
              <a:rPr lang="zh-CN" altLang="en-US"/>
              <a:t>辅助代数优化</a:t>
            </a:r>
            <a:endParaRPr lang="zh-CN" altLang="en-US"/>
          </a:p>
        </p:txBody>
      </p:sp>
      <p:sp>
        <p:nvSpPr>
          <p:cNvPr id="69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x * y = y * x</a:t>
            </a:r>
            <a:r>
              <a:rPr lang="zh-CN" altLang="en-US"/>
              <a:t>：在</a:t>
            </a:r>
            <a:r>
              <a:rPr lang="en-US" altLang="zh-CN"/>
              <a:t>dag</a:t>
            </a:r>
            <a:r>
              <a:rPr lang="zh-CN" altLang="en-US"/>
              <a:t>节点创建中进行额外检查</a:t>
            </a:r>
            <a:endParaRPr lang="zh-CN" altLang="en-US"/>
          </a:p>
          <a:p>
            <a:r>
              <a:rPr lang="en-US" altLang="zh-CN"/>
              <a:t>x &gt; y —— x – y </a:t>
            </a:r>
            <a:r>
              <a:rPr lang="zh-CN" altLang="en-US"/>
              <a:t>结合 标志寄存器检测</a:t>
            </a:r>
            <a:endParaRPr lang="zh-CN" altLang="en-US"/>
          </a:p>
          <a:p>
            <a:r>
              <a:rPr lang="zh-CN" altLang="en-US"/>
              <a:t>结合率</a:t>
            </a:r>
            <a:endParaRPr lang="zh-CN" altLang="en-US"/>
          </a:p>
          <a:p>
            <a:pPr lvl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/>
              <a:t>a := b + c		e := c + d + b	</a:t>
            </a:r>
            <a:r>
              <a:rPr lang="en-US" altLang="zh-CN">
                <a:sym typeface="Wingdings" panose="05000000000000000000" pitchFamily="2" charset="2"/>
              </a:rPr>
              <a:t></a:t>
            </a:r>
            <a:endParaRPr lang="en-US" altLang="zh-CN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>
                <a:sym typeface="Wingdings" panose="05000000000000000000" pitchFamily="2" charset="2"/>
              </a:rPr>
              <a:t>a := b + c    t := c + d    e := t + b	</a:t>
            </a:r>
            <a:r>
              <a:rPr lang="zh-CN" altLang="en-US">
                <a:sym typeface="Wingdings" panose="05000000000000000000" pitchFamily="2" charset="2"/>
              </a:rPr>
              <a:t>优化</a:t>
            </a:r>
            <a:endParaRPr lang="zh-CN" alt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>
                <a:sym typeface="Wingdings" panose="05000000000000000000" pitchFamily="2" charset="2"/>
              </a:rPr>
              <a:t>a := b + c    e := a + d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  </a:t>
            </a:r>
            <a:r>
              <a:rPr lang="zh-CN" altLang="en-US"/>
              <a:t>引言</a:t>
            </a:r>
            <a:endParaRPr lang="zh-CN" altLang="en-US"/>
          </a:p>
        </p:txBody>
      </p:sp>
      <p:sp>
        <p:nvSpPr>
          <p:cNvPr id="67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10.1.1  </a:t>
            </a:r>
            <a:r>
              <a:rPr lang="zh-CN" altLang="en-US"/>
              <a:t>代码改进变换的标准</a:t>
            </a:r>
            <a:endParaRPr lang="zh-CN" altLang="en-US"/>
          </a:p>
          <a:p>
            <a:pPr lvl="1"/>
            <a:r>
              <a:rPr lang="zh-CN" altLang="en-US"/>
              <a:t>意义保持不变</a:t>
            </a:r>
            <a:endParaRPr lang="zh-CN" altLang="en-US"/>
          </a:p>
          <a:p>
            <a:pPr lvl="1"/>
            <a:r>
              <a:rPr lang="zh-CN" altLang="en-US"/>
              <a:t>提高速度，减小大小</a:t>
            </a:r>
            <a:endParaRPr lang="zh-CN" altLang="en-US"/>
          </a:p>
          <a:p>
            <a:pPr lvl="1"/>
            <a:r>
              <a:rPr lang="zh-CN" altLang="en-US"/>
              <a:t>代价适中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380" name="Picture 12" descr="C:\Documents and Settings\Administrator\My Documents\wg\编译原理\jiangyi\figures\10\dominate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2200"/>
            <a:ext cx="4419600" cy="352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10.4  </a:t>
            </a:r>
            <a:r>
              <a:rPr lang="zh-CN" altLang="en-US"/>
              <a:t>流图中的循环</a:t>
            </a:r>
            <a:endParaRPr lang="zh-CN" altLang="en-US"/>
          </a:p>
        </p:txBody>
      </p:sp>
      <p:sp>
        <p:nvSpPr>
          <p:cNvPr id="69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/>
              <a:t>d</a:t>
            </a:r>
            <a:r>
              <a:rPr lang="zh-CN" altLang="en-US" sz="2800" dirty="0"/>
              <a:t>支配（</a:t>
            </a:r>
            <a:r>
              <a:rPr lang="en-US" altLang="zh-CN" sz="2800" dirty="0">
                <a:solidFill>
                  <a:srgbClr val="FF3300"/>
                </a:solidFill>
              </a:rPr>
              <a:t>dominate</a:t>
            </a:r>
            <a:r>
              <a:rPr lang="zh-CN" altLang="en-US" sz="2800" dirty="0"/>
              <a:t>）</a:t>
            </a:r>
            <a:r>
              <a:rPr lang="en-US" altLang="zh-CN" sz="2800" dirty="0"/>
              <a:t>n</a:t>
            </a:r>
            <a:r>
              <a:rPr lang="zh-CN" altLang="en-US" sz="2800" dirty="0"/>
              <a:t>：从流图的开始节点到</a:t>
            </a:r>
            <a:r>
              <a:rPr lang="en-US" altLang="zh-CN" sz="2800" dirty="0"/>
              <a:t>n</a:t>
            </a:r>
            <a:r>
              <a:rPr lang="zh-CN" altLang="en-US" sz="2800" dirty="0"/>
              <a:t>的任何路径都经过</a:t>
            </a:r>
            <a:r>
              <a:rPr lang="en-US" altLang="zh-CN" sz="2800" dirty="0"/>
              <a:t>d</a:t>
            </a:r>
            <a:r>
              <a:rPr lang="zh-CN" altLang="en-US" sz="2800" dirty="0"/>
              <a:t>，</a:t>
            </a:r>
            <a:r>
              <a:rPr lang="en-US" altLang="zh-CN" sz="2800" dirty="0"/>
              <a:t>d </a:t>
            </a:r>
            <a:r>
              <a:rPr lang="en-US" altLang="zh-CN" sz="2800" dirty="0" err="1">
                <a:solidFill>
                  <a:srgbClr val="FF3300"/>
                </a:solidFill>
              </a:rPr>
              <a:t>dom</a:t>
            </a:r>
            <a:r>
              <a:rPr lang="en-US" altLang="zh-CN" sz="2800" dirty="0"/>
              <a:t> n</a:t>
            </a:r>
            <a:endParaRPr lang="en-US" altLang="zh-CN" sz="2800" dirty="0"/>
          </a:p>
        </p:txBody>
      </p:sp>
      <p:sp>
        <p:nvSpPr>
          <p:cNvPr id="698373" name="Freeform 5"/>
          <p:cNvSpPr/>
          <p:nvPr/>
        </p:nvSpPr>
        <p:spPr bwMode="ltGray">
          <a:xfrm>
            <a:off x="261938" y="2489200"/>
            <a:ext cx="1089025" cy="3548063"/>
          </a:xfrm>
          <a:custGeom>
            <a:avLst/>
            <a:gdLst>
              <a:gd name="T0" fmla="*/ 367 w 686"/>
              <a:gd name="T1" fmla="*/ 2110 h 2235"/>
              <a:gd name="T2" fmla="*/ 92 w 686"/>
              <a:gd name="T3" fmla="*/ 2074 h 2235"/>
              <a:gd name="T4" fmla="*/ 21 w 686"/>
              <a:gd name="T5" fmla="*/ 1144 h 2235"/>
              <a:gd name="T6" fmla="*/ 216 w 686"/>
              <a:gd name="T7" fmla="*/ 195 h 2235"/>
              <a:gd name="T8" fmla="*/ 686 w 686"/>
              <a:gd name="T9" fmla="*/ 0 h 2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6" h="2235">
                <a:moveTo>
                  <a:pt x="367" y="2110"/>
                </a:moveTo>
                <a:cubicBezTo>
                  <a:pt x="323" y="2101"/>
                  <a:pt x="150" y="2235"/>
                  <a:pt x="92" y="2074"/>
                </a:cubicBezTo>
                <a:cubicBezTo>
                  <a:pt x="34" y="1913"/>
                  <a:pt x="0" y="1457"/>
                  <a:pt x="21" y="1144"/>
                </a:cubicBezTo>
                <a:cubicBezTo>
                  <a:pt x="42" y="831"/>
                  <a:pt x="105" y="385"/>
                  <a:pt x="216" y="195"/>
                </a:cubicBezTo>
                <a:cubicBezTo>
                  <a:pt x="327" y="5"/>
                  <a:pt x="588" y="41"/>
                  <a:pt x="686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8374" name="Freeform 6"/>
          <p:cNvSpPr/>
          <p:nvPr/>
        </p:nvSpPr>
        <p:spPr bwMode="ltGray">
          <a:xfrm>
            <a:off x="1519238" y="3006725"/>
            <a:ext cx="1206500" cy="3009900"/>
          </a:xfrm>
          <a:custGeom>
            <a:avLst/>
            <a:gdLst>
              <a:gd name="T0" fmla="*/ 0 w 760"/>
              <a:gd name="T1" fmla="*/ 1544 h 1896"/>
              <a:gd name="T2" fmla="*/ 115 w 760"/>
              <a:gd name="T3" fmla="*/ 1828 h 1896"/>
              <a:gd name="T4" fmla="*/ 487 w 760"/>
              <a:gd name="T5" fmla="*/ 1810 h 1896"/>
              <a:gd name="T6" fmla="*/ 727 w 760"/>
              <a:gd name="T7" fmla="*/ 1314 h 1896"/>
              <a:gd name="T8" fmla="*/ 686 w 760"/>
              <a:gd name="T9" fmla="*/ 541 h 1896"/>
              <a:gd name="T10" fmla="*/ 367 w 760"/>
              <a:gd name="T11" fmla="*/ 62 h 1896"/>
              <a:gd name="T12" fmla="*/ 78 w 760"/>
              <a:gd name="T13" fmla="*/ 170 h 1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0" h="1896">
                <a:moveTo>
                  <a:pt x="0" y="1544"/>
                </a:moveTo>
                <a:cubicBezTo>
                  <a:pt x="19" y="1591"/>
                  <a:pt x="34" y="1784"/>
                  <a:pt x="115" y="1828"/>
                </a:cubicBezTo>
                <a:cubicBezTo>
                  <a:pt x="196" y="1872"/>
                  <a:pt x="385" y="1896"/>
                  <a:pt x="487" y="1810"/>
                </a:cubicBezTo>
                <a:cubicBezTo>
                  <a:pt x="589" y="1724"/>
                  <a:pt x="694" y="1525"/>
                  <a:pt x="727" y="1314"/>
                </a:cubicBezTo>
                <a:cubicBezTo>
                  <a:pt x="760" y="1103"/>
                  <a:pt x="746" y="750"/>
                  <a:pt x="686" y="541"/>
                </a:cubicBezTo>
                <a:cubicBezTo>
                  <a:pt x="626" y="332"/>
                  <a:pt x="468" y="124"/>
                  <a:pt x="367" y="62"/>
                </a:cubicBezTo>
                <a:cubicBezTo>
                  <a:pt x="266" y="0"/>
                  <a:pt x="138" y="148"/>
                  <a:pt x="78" y="17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8376" name="Rectangle 8"/>
          <p:cNvSpPr>
            <a:spLocks noChangeArrowheads="1"/>
          </p:cNvSpPr>
          <p:nvPr/>
        </p:nvSpPr>
        <p:spPr bwMode="auto">
          <a:xfrm>
            <a:off x="5181600" y="2438400"/>
            <a:ext cx="39624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</a:pPr>
            <a:r>
              <a:rPr lang="zh-CN" altLang="en-US" sz="2800" baseline="0" dirty="0"/>
              <a:t>直接支配者，</a:t>
            </a:r>
            <a:br>
              <a:rPr lang="zh-CN" altLang="en-US" sz="2800" baseline="0" dirty="0"/>
            </a:br>
            <a:r>
              <a:rPr lang="en-US" altLang="zh-CN" sz="2800" baseline="0" dirty="0">
                <a:solidFill>
                  <a:srgbClr val="FF3300"/>
                </a:solidFill>
              </a:rPr>
              <a:t>immediate dominator</a:t>
            </a:r>
            <a:br>
              <a:rPr lang="en-US" altLang="zh-CN" sz="2800" baseline="0" dirty="0"/>
            </a:br>
            <a:r>
              <a:rPr lang="zh-CN" altLang="en-US" sz="2800" baseline="0" dirty="0"/>
              <a:t>任何路径上都是最后一个支配者</a:t>
            </a:r>
            <a:endParaRPr lang="zh-CN" altLang="en-US" sz="2800" baseline="0" dirty="0"/>
          </a:p>
        </p:txBody>
      </p:sp>
      <p:sp>
        <p:nvSpPr>
          <p:cNvPr id="9" name="文本框 8"/>
          <p:cNvSpPr txBox="1"/>
          <p:nvPr/>
        </p:nvSpPr>
        <p:spPr>
          <a:xfrm>
            <a:off x="3004720" y="5502573"/>
            <a:ext cx="51676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aseline="0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计算支配关系、直接支配关系、构建支配树的算法见实验教学指导书中引用的文献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10.4.2  </a:t>
            </a:r>
            <a:r>
              <a:rPr lang="zh-CN" altLang="en-US"/>
              <a:t>循环的判定</a:t>
            </a:r>
            <a:endParaRPr lang="zh-CN" altLang="en-US"/>
          </a:p>
        </p:txBody>
      </p:sp>
      <p:sp>
        <p:nvSpPr>
          <p:cNvPr id="69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6096000" cy="4267200"/>
          </a:xfrm>
        </p:spPr>
        <p:txBody>
          <a:bodyPr/>
          <a:lstStyle/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400" dirty="0"/>
              <a:t>具有唯一入口点，首节点</a:t>
            </a:r>
            <a:r>
              <a:rPr lang="zh-CN" altLang="en-US" sz="2400" dirty="0">
                <a:solidFill>
                  <a:srgbClr val="FF3300"/>
                </a:solidFill>
              </a:rPr>
              <a:t>“</a:t>
            </a:r>
            <a:r>
              <a:rPr lang="en-US" altLang="zh-CN" sz="2400" dirty="0">
                <a:solidFill>
                  <a:srgbClr val="FF3300"/>
                </a:solidFill>
              </a:rPr>
              <a:t>header</a:t>
            </a:r>
            <a:r>
              <a:rPr lang="zh-CN" altLang="en-US" sz="2400" dirty="0">
                <a:solidFill>
                  <a:srgbClr val="FF3300"/>
                </a:solidFill>
              </a:rPr>
              <a:t>”</a:t>
            </a:r>
            <a:r>
              <a:rPr lang="zh-CN" altLang="en-US" sz="2400" dirty="0"/>
              <a:t>，它应支配循环中所有节点，否则就不是唯一入口点</a:t>
            </a:r>
            <a:endParaRPr lang="zh-CN" altLang="en-US" sz="2400" dirty="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400" dirty="0"/>
              <a:t>至少有一条路径返回首节点</a:t>
            </a:r>
            <a:endParaRPr lang="zh-CN" altLang="en-US" sz="2400" dirty="0"/>
          </a:p>
          <a:p>
            <a:pPr marL="609600" indent="-609600"/>
            <a:r>
              <a:rPr lang="zh-CN" altLang="en-US" sz="2400" dirty="0"/>
              <a:t>找出回边</a:t>
            </a:r>
            <a:r>
              <a:rPr lang="en-US" altLang="zh-CN" sz="2400" dirty="0"/>
              <a:t>——</a:t>
            </a:r>
            <a:r>
              <a:rPr lang="en-US" altLang="zh-CN" sz="2400" dirty="0">
                <a:solidFill>
                  <a:srgbClr val="FF3300"/>
                </a:solidFill>
              </a:rPr>
              <a:t>back edge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r>
              <a:rPr lang="zh-CN" altLang="en-US" sz="2400" dirty="0"/>
              <a:t>边</a:t>
            </a:r>
            <a:r>
              <a:rPr lang="en-US" altLang="zh-CN" sz="2400" dirty="0" err="1"/>
              <a:t>a→b</a:t>
            </a:r>
            <a:r>
              <a:rPr lang="zh-CN" altLang="en-US" sz="2400" dirty="0"/>
              <a:t>，</a:t>
            </a:r>
            <a:r>
              <a:rPr lang="en-US" altLang="zh-CN" sz="2400" dirty="0"/>
              <a:t>b</a:t>
            </a:r>
            <a:r>
              <a:rPr lang="zh-CN" altLang="en-US" sz="2400" dirty="0"/>
              <a:t>支配</a:t>
            </a:r>
            <a:r>
              <a:rPr lang="en-US" altLang="zh-CN" sz="2400" dirty="0"/>
              <a:t>a</a:t>
            </a:r>
            <a:endParaRPr lang="en-US" altLang="zh-CN" sz="2400" dirty="0">
              <a:solidFill>
                <a:srgbClr val="FF3300"/>
              </a:solidFill>
            </a:endParaRPr>
          </a:p>
          <a:p>
            <a:pPr marL="609600" indent="-609600"/>
            <a:r>
              <a:rPr lang="zh-CN" altLang="en-US" sz="2400" dirty="0"/>
              <a:t>例</a:t>
            </a:r>
            <a:r>
              <a:rPr lang="en-US" altLang="zh-CN" sz="2400" dirty="0"/>
              <a:t>10.7</a:t>
            </a:r>
            <a:r>
              <a:rPr lang="zh-CN" altLang="en-US" sz="2400" dirty="0"/>
              <a:t>：上例流图中的回边</a:t>
            </a:r>
            <a:endParaRPr lang="zh-CN" altLang="en-US" sz="2400" dirty="0"/>
          </a:p>
          <a:p>
            <a:pPr marL="990600" lvl="1" indent="-533400">
              <a:buFont typeface="Wingdings" panose="05000000000000000000" pitchFamily="2" charset="2"/>
              <a:buNone/>
            </a:pPr>
            <a:r>
              <a:rPr lang="en-US" altLang="zh-CN" sz="2000" dirty="0"/>
              <a:t>7→4</a:t>
            </a:r>
            <a:r>
              <a:rPr lang="zh-CN" altLang="en-US" sz="2000" dirty="0"/>
              <a:t>，</a:t>
            </a:r>
            <a:r>
              <a:rPr lang="en-US" altLang="zh-CN" sz="2000" dirty="0"/>
              <a:t>10→7</a:t>
            </a:r>
            <a:r>
              <a:rPr lang="zh-CN" altLang="en-US" sz="2000" dirty="0"/>
              <a:t>，</a:t>
            </a:r>
            <a:r>
              <a:rPr lang="en-US" altLang="zh-CN" sz="2000" dirty="0"/>
              <a:t>4→3</a:t>
            </a:r>
            <a:r>
              <a:rPr lang="zh-CN" altLang="en-US" sz="2000" dirty="0"/>
              <a:t>，</a:t>
            </a:r>
            <a:r>
              <a:rPr lang="en-US" altLang="zh-CN" sz="2000" dirty="0"/>
              <a:t>8→3</a:t>
            </a:r>
            <a:r>
              <a:rPr lang="zh-CN" altLang="en-US" sz="2000" dirty="0"/>
              <a:t>，</a:t>
            </a:r>
            <a:r>
              <a:rPr lang="en-US" altLang="zh-CN" sz="2000" dirty="0"/>
              <a:t>9→1</a:t>
            </a:r>
            <a:endParaRPr lang="en-US" altLang="zh-CN" sz="2000" dirty="0"/>
          </a:p>
        </p:txBody>
      </p:sp>
      <p:pic>
        <p:nvPicPr>
          <p:cNvPr id="699400" name="Picture 8" descr="C:\Documents and Settings\Administrator\My Documents\wg\编译原理\jiangyi\figures\10\reduce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552575"/>
            <a:ext cx="19939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9401" name="Freeform 9"/>
          <p:cNvSpPr/>
          <p:nvPr/>
        </p:nvSpPr>
        <p:spPr bwMode="ltGray">
          <a:xfrm>
            <a:off x="6067425" y="1524000"/>
            <a:ext cx="1387475" cy="4313238"/>
          </a:xfrm>
          <a:custGeom>
            <a:avLst/>
            <a:gdLst>
              <a:gd name="T0" fmla="*/ 450 w 874"/>
              <a:gd name="T1" fmla="*/ 2649 h 2717"/>
              <a:gd name="T2" fmla="*/ 175 w 874"/>
              <a:gd name="T3" fmla="*/ 2551 h 2717"/>
              <a:gd name="T4" fmla="*/ 10 w 874"/>
              <a:gd name="T5" fmla="*/ 1652 h 2717"/>
              <a:gd name="T6" fmla="*/ 237 w 874"/>
              <a:gd name="T7" fmla="*/ 256 h 2717"/>
              <a:gd name="T8" fmla="*/ 874 w 874"/>
              <a:gd name="T9" fmla="*/ 116 h 2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4" h="2717">
                <a:moveTo>
                  <a:pt x="450" y="2649"/>
                </a:moveTo>
                <a:cubicBezTo>
                  <a:pt x="404" y="2633"/>
                  <a:pt x="248" y="2717"/>
                  <a:pt x="175" y="2551"/>
                </a:cubicBezTo>
                <a:cubicBezTo>
                  <a:pt x="102" y="2385"/>
                  <a:pt x="0" y="2034"/>
                  <a:pt x="10" y="1652"/>
                </a:cubicBezTo>
                <a:cubicBezTo>
                  <a:pt x="20" y="1270"/>
                  <a:pt x="93" y="512"/>
                  <a:pt x="237" y="256"/>
                </a:cubicBezTo>
                <a:cubicBezTo>
                  <a:pt x="381" y="0"/>
                  <a:pt x="741" y="145"/>
                  <a:pt x="874" y="11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9402" name="Freeform 10"/>
          <p:cNvSpPr/>
          <p:nvPr/>
        </p:nvSpPr>
        <p:spPr bwMode="ltGray">
          <a:xfrm>
            <a:off x="7716838" y="2352675"/>
            <a:ext cx="1254125" cy="3622675"/>
          </a:xfrm>
          <a:custGeom>
            <a:avLst/>
            <a:gdLst>
              <a:gd name="T0" fmla="*/ 27 w 790"/>
              <a:gd name="T1" fmla="*/ 1898 h 2282"/>
              <a:gd name="T2" fmla="*/ 67 w 790"/>
              <a:gd name="T3" fmla="*/ 2145 h 2282"/>
              <a:gd name="T4" fmla="*/ 430 w 790"/>
              <a:gd name="T5" fmla="*/ 2251 h 2282"/>
              <a:gd name="T6" fmla="*/ 740 w 790"/>
              <a:gd name="T7" fmla="*/ 1959 h 2282"/>
              <a:gd name="T8" fmla="*/ 731 w 790"/>
              <a:gd name="T9" fmla="*/ 541 h 2282"/>
              <a:gd name="T10" fmla="*/ 412 w 790"/>
              <a:gd name="T11" fmla="*/ 62 h 2282"/>
              <a:gd name="T12" fmla="*/ 123 w 790"/>
              <a:gd name="T13" fmla="*/ 170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0" h="2282">
                <a:moveTo>
                  <a:pt x="27" y="1898"/>
                </a:moveTo>
                <a:cubicBezTo>
                  <a:pt x="34" y="1939"/>
                  <a:pt x="0" y="2086"/>
                  <a:pt x="67" y="2145"/>
                </a:cubicBezTo>
                <a:cubicBezTo>
                  <a:pt x="134" y="2204"/>
                  <a:pt x="318" y="2282"/>
                  <a:pt x="430" y="2251"/>
                </a:cubicBezTo>
                <a:cubicBezTo>
                  <a:pt x="542" y="2220"/>
                  <a:pt x="690" y="2244"/>
                  <a:pt x="740" y="1959"/>
                </a:cubicBezTo>
                <a:cubicBezTo>
                  <a:pt x="790" y="1674"/>
                  <a:pt x="786" y="857"/>
                  <a:pt x="731" y="541"/>
                </a:cubicBezTo>
                <a:cubicBezTo>
                  <a:pt x="676" y="225"/>
                  <a:pt x="513" y="124"/>
                  <a:pt x="412" y="62"/>
                </a:cubicBezTo>
                <a:cubicBezTo>
                  <a:pt x="311" y="0"/>
                  <a:pt x="183" y="148"/>
                  <a:pt x="123" y="17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循环的判定（续）</a:t>
            </a:r>
            <a:endParaRPr lang="zh-CN" altLang="en-US"/>
          </a:p>
        </p:txBody>
      </p:sp>
      <p:sp>
        <p:nvSpPr>
          <p:cNvPr id="77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5334000" cy="4191000"/>
          </a:xfrm>
        </p:spPr>
        <p:txBody>
          <a:bodyPr/>
          <a:lstStyle/>
          <a:p>
            <a:pPr marL="609600" indent="-609600"/>
            <a:r>
              <a:rPr lang="zh-CN" altLang="en-US" sz="2800" dirty="0"/>
              <a:t>自然循环，</a:t>
            </a:r>
            <a:r>
              <a:rPr lang="en-US" altLang="zh-CN" sz="2800" dirty="0">
                <a:solidFill>
                  <a:srgbClr val="FF3300"/>
                </a:solidFill>
              </a:rPr>
              <a:t>natural loop</a:t>
            </a:r>
            <a:endParaRPr lang="en-US" altLang="zh-CN" sz="2800" dirty="0">
              <a:solidFill>
                <a:srgbClr val="FF3300"/>
              </a:solidFill>
            </a:endParaRPr>
          </a:p>
          <a:p>
            <a:pPr marL="990600" lvl="1" indent="-533400"/>
            <a:r>
              <a:rPr lang="zh-CN" altLang="en-US" sz="2400" dirty="0"/>
              <a:t>回边</a:t>
            </a:r>
            <a:r>
              <a:rPr lang="en-US" altLang="zh-CN" sz="2400" dirty="0" err="1"/>
              <a:t>n→d</a:t>
            </a:r>
            <a:r>
              <a:rPr lang="zh-CN" altLang="en-US" sz="2400" dirty="0"/>
              <a:t>，</a:t>
            </a:r>
            <a:r>
              <a:rPr lang="en-US" altLang="zh-CN" sz="2400" dirty="0"/>
              <a:t>d</a:t>
            </a:r>
            <a:r>
              <a:rPr lang="zh-CN" altLang="en-US" sz="2400" dirty="0"/>
              <a:t>及不经过</a:t>
            </a:r>
            <a:r>
              <a:rPr lang="en-US" altLang="zh-CN" sz="2400" dirty="0"/>
              <a:t>d</a:t>
            </a:r>
            <a:r>
              <a:rPr lang="zh-CN" altLang="en-US" sz="2400" dirty="0"/>
              <a:t>可到达</a:t>
            </a:r>
            <a:r>
              <a:rPr lang="en-US" altLang="zh-CN" sz="2400" dirty="0"/>
              <a:t>n</a:t>
            </a:r>
            <a:r>
              <a:rPr lang="zh-CN" altLang="en-US" sz="2400" dirty="0"/>
              <a:t>的节点集合，</a:t>
            </a:r>
            <a:r>
              <a:rPr lang="en-US" altLang="zh-CN" sz="2400" dirty="0"/>
              <a:t>d——</a:t>
            </a:r>
            <a:r>
              <a:rPr lang="zh-CN" altLang="en-US" sz="2400" dirty="0"/>
              <a:t>首节点</a:t>
            </a:r>
            <a:endParaRPr lang="zh-CN" altLang="en-US" sz="2400" dirty="0"/>
          </a:p>
          <a:p>
            <a:pPr marL="609600" indent="-609600"/>
            <a:r>
              <a:rPr lang="zh-CN" altLang="en-US" sz="2800" dirty="0"/>
              <a:t>例</a:t>
            </a:r>
            <a:r>
              <a:rPr lang="en-US" altLang="zh-CN" sz="2800" dirty="0"/>
              <a:t>10.8</a:t>
            </a:r>
            <a:r>
              <a:rPr lang="zh-CN" altLang="en-US" sz="2800" dirty="0"/>
              <a:t>：</a:t>
            </a:r>
            <a:endParaRPr lang="zh-CN" altLang="en-US" sz="2800" dirty="0"/>
          </a:p>
          <a:p>
            <a:pPr marL="990600" lvl="1" indent="-533400"/>
            <a:r>
              <a:rPr lang="en-US" altLang="zh-CN" sz="2400" dirty="0"/>
              <a:t>10→7</a:t>
            </a:r>
            <a:r>
              <a:rPr lang="zh-CN" altLang="en-US" sz="2400" dirty="0"/>
              <a:t>的自然循环：</a:t>
            </a:r>
            <a:r>
              <a:rPr lang="en-US" altLang="zh-CN" sz="2400" dirty="0"/>
              <a:t>7</a:t>
            </a:r>
            <a:r>
              <a:rPr lang="zh-CN" altLang="en-US" sz="2400" dirty="0"/>
              <a:t>、</a:t>
            </a:r>
            <a:r>
              <a:rPr lang="en-US" altLang="zh-CN" sz="2400" dirty="0"/>
              <a:t>8</a:t>
            </a:r>
            <a:r>
              <a:rPr lang="zh-CN" altLang="en-US" sz="2400" dirty="0"/>
              <a:t>、</a:t>
            </a:r>
            <a:r>
              <a:rPr lang="en-US" altLang="zh-CN" sz="2400" dirty="0"/>
              <a:t>10</a:t>
            </a:r>
            <a:endParaRPr lang="en-US" altLang="zh-CN" sz="2400" dirty="0"/>
          </a:p>
          <a:p>
            <a:pPr marL="990600" lvl="1" indent="-533400"/>
            <a:r>
              <a:rPr lang="en-US" altLang="zh-CN" sz="2400" dirty="0"/>
              <a:t>9→1</a:t>
            </a:r>
            <a:r>
              <a:rPr lang="zh-CN" altLang="en-US" sz="2400" dirty="0"/>
              <a:t>的自然循环：所有节点</a:t>
            </a:r>
            <a:endParaRPr lang="zh-CN" altLang="en-US" sz="2400" dirty="0"/>
          </a:p>
        </p:txBody>
      </p:sp>
      <p:pic>
        <p:nvPicPr>
          <p:cNvPr id="770052" name="Picture 4" descr="C:\Documents and Settings\Administrator\My Documents\wg\编译原理\jiangyi\figures\10\reduce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292225"/>
            <a:ext cx="19939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0053" name="Freeform 5"/>
          <p:cNvSpPr/>
          <p:nvPr/>
        </p:nvSpPr>
        <p:spPr bwMode="ltGray">
          <a:xfrm>
            <a:off x="6067425" y="1263650"/>
            <a:ext cx="1387475" cy="4313238"/>
          </a:xfrm>
          <a:custGeom>
            <a:avLst/>
            <a:gdLst>
              <a:gd name="T0" fmla="*/ 450 w 874"/>
              <a:gd name="T1" fmla="*/ 2649 h 2717"/>
              <a:gd name="T2" fmla="*/ 175 w 874"/>
              <a:gd name="T3" fmla="*/ 2551 h 2717"/>
              <a:gd name="T4" fmla="*/ 10 w 874"/>
              <a:gd name="T5" fmla="*/ 1652 h 2717"/>
              <a:gd name="T6" fmla="*/ 237 w 874"/>
              <a:gd name="T7" fmla="*/ 256 h 2717"/>
              <a:gd name="T8" fmla="*/ 874 w 874"/>
              <a:gd name="T9" fmla="*/ 116 h 2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4" h="2717">
                <a:moveTo>
                  <a:pt x="450" y="2649"/>
                </a:moveTo>
                <a:cubicBezTo>
                  <a:pt x="404" y="2633"/>
                  <a:pt x="248" y="2717"/>
                  <a:pt x="175" y="2551"/>
                </a:cubicBezTo>
                <a:cubicBezTo>
                  <a:pt x="102" y="2385"/>
                  <a:pt x="0" y="2034"/>
                  <a:pt x="10" y="1652"/>
                </a:cubicBezTo>
                <a:cubicBezTo>
                  <a:pt x="20" y="1270"/>
                  <a:pt x="93" y="512"/>
                  <a:pt x="237" y="256"/>
                </a:cubicBezTo>
                <a:cubicBezTo>
                  <a:pt x="381" y="0"/>
                  <a:pt x="741" y="145"/>
                  <a:pt x="874" y="11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0054" name="Freeform 6"/>
          <p:cNvSpPr/>
          <p:nvPr/>
        </p:nvSpPr>
        <p:spPr bwMode="ltGray">
          <a:xfrm>
            <a:off x="7716838" y="2092325"/>
            <a:ext cx="1254125" cy="3622675"/>
          </a:xfrm>
          <a:custGeom>
            <a:avLst/>
            <a:gdLst>
              <a:gd name="T0" fmla="*/ 27 w 790"/>
              <a:gd name="T1" fmla="*/ 1898 h 2282"/>
              <a:gd name="T2" fmla="*/ 67 w 790"/>
              <a:gd name="T3" fmla="*/ 2145 h 2282"/>
              <a:gd name="T4" fmla="*/ 430 w 790"/>
              <a:gd name="T5" fmla="*/ 2251 h 2282"/>
              <a:gd name="T6" fmla="*/ 740 w 790"/>
              <a:gd name="T7" fmla="*/ 1959 h 2282"/>
              <a:gd name="T8" fmla="*/ 731 w 790"/>
              <a:gd name="T9" fmla="*/ 541 h 2282"/>
              <a:gd name="T10" fmla="*/ 412 w 790"/>
              <a:gd name="T11" fmla="*/ 62 h 2282"/>
              <a:gd name="T12" fmla="*/ 123 w 790"/>
              <a:gd name="T13" fmla="*/ 170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0" h="2282">
                <a:moveTo>
                  <a:pt x="27" y="1898"/>
                </a:moveTo>
                <a:cubicBezTo>
                  <a:pt x="34" y="1939"/>
                  <a:pt x="0" y="2086"/>
                  <a:pt x="67" y="2145"/>
                </a:cubicBezTo>
                <a:cubicBezTo>
                  <a:pt x="134" y="2204"/>
                  <a:pt x="318" y="2282"/>
                  <a:pt x="430" y="2251"/>
                </a:cubicBezTo>
                <a:cubicBezTo>
                  <a:pt x="542" y="2220"/>
                  <a:pt x="690" y="2244"/>
                  <a:pt x="740" y="1959"/>
                </a:cubicBezTo>
                <a:cubicBezTo>
                  <a:pt x="790" y="1674"/>
                  <a:pt x="786" y="857"/>
                  <a:pt x="731" y="541"/>
                </a:cubicBezTo>
                <a:cubicBezTo>
                  <a:pt x="676" y="225"/>
                  <a:pt x="513" y="124"/>
                  <a:pt x="412" y="62"/>
                </a:cubicBezTo>
                <a:cubicBezTo>
                  <a:pt x="311" y="0"/>
                  <a:pt x="183" y="148"/>
                  <a:pt x="123" y="17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10.1 </a:t>
            </a:r>
            <a:r>
              <a:rPr lang="zh-CN" altLang="en-US"/>
              <a:t>构造自然循环</a:t>
            </a:r>
            <a:endParaRPr lang="zh-CN" altLang="en-US"/>
          </a:p>
        </p:txBody>
      </p:sp>
      <p:sp>
        <p:nvSpPr>
          <p:cNvPr id="70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11430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输入：流图</a:t>
            </a:r>
            <a:r>
              <a:rPr lang="en-US" altLang="zh-CN" sz="2400"/>
              <a:t>G</a:t>
            </a:r>
            <a:r>
              <a:rPr lang="zh-CN" altLang="en-US" sz="2400"/>
              <a:t>和一条回边 </a:t>
            </a:r>
            <a:r>
              <a:rPr lang="en-US" altLang="zh-CN" sz="2400"/>
              <a:t>n→d</a:t>
            </a:r>
            <a:endParaRPr lang="en-US" altLang="zh-CN" sz="24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输出：</a:t>
            </a:r>
            <a:r>
              <a:rPr lang="en-US" altLang="zh-CN" sz="2400"/>
              <a:t>n→d</a:t>
            </a:r>
            <a:r>
              <a:rPr lang="zh-CN" altLang="en-US" sz="2400"/>
              <a:t>对应的自然循环的节点集合</a:t>
            </a:r>
            <a:endParaRPr lang="zh-CN" altLang="en-US" sz="2400"/>
          </a:p>
          <a:p>
            <a:pPr>
              <a:buFont typeface="Wingdings" panose="05000000000000000000" pitchFamily="2" charset="2"/>
              <a:buNone/>
            </a:pPr>
            <a:endParaRPr lang="en-US" altLang="zh-CN" sz="2000"/>
          </a:p>
        </p:txBody>
      </p:sp>
      <p:sp>
        <p:nvSpPr>
          <p:cNvPr id="700420" name="Rectangle 4"/>
          <p:cNvSpPr>
            <a:spLocks noChangeArrowheads="1"/>
          </p:cNvSpPr>
          <p:nvPr/>
        </p:nvSpPr>
        <p:spPr bwMode="auto">
          <a:xfrm>
            <a:off x="1185863" y="2362200"/>
            <a:ext cx="3233737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void insert(m)</a:t>
            </a:r>
            <a:endParaRPr lang="en-US" altLang="zh-CN" sz="2000" baseline="0"/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{</a:t>
            </a:r>
            <a:endParaRPr lang="en-US" altLang="zh-CN" sz="2000" baseline="0"/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	if (m</a:t>
            </a:r>
            <a:r>
              <a:rPr lang="zh-CN" altLang="en-US" sz="2000" baseline="0"/>
              <a:t>不在</a:t>
            </a:r>
            <a:r>
              <a:rPr lang="en-US" altLang="zh-CN" sz="2000" baseline="0"/>
              <a:t>loop</a:t>
            </a:r>
            <a:r>
              <a:rPr lang="zh-CN" altLang="en-US" sz="2000" baseline="0"/>
              <a:t>中</a:t>
            </a:r>
            <a:r>
              <a:rPr lang="en-US" altLang="zh-CN" sz="2000" baseline="0"/>
              <a:t>)</a:t>
            </a:r>
            <a:endParaRPr lang="en-US" altLang="zh-CN" sz="2000" baseline="0"/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	{</a:t>
            </a:r>
            <a:endParaRPr lang="en-US" altLang="zh-CN" sz="2000" baseline="0"/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		loop = loop </a:t>
            </a:r>
            <a:r>
              <a:rPr lang="en-US" altLang="zh-CN" sz="2000" baseline="0">
                <a:latin typeface="宋体" panose="02010600030101010101" pitchFamily="2" charset="-122"/>
              </a:rPr>
              <a:t>∪</a:t>
            </a:r>
            <a:r>
              <a:rPr lang="en-US" altLang="zh-CN" sz="2000" baseline="0"/>
              <a:t> {m};</a:t>
            </a:r>
            <a:endParaRPr lang="en-US" altLang="zh-CN" sz="2000" baseline="0"/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		m</a:t>
            </a:r>
            <a:r>
              <a:rPr lang="zh-CN" altLang="en-US" sz="2000" baseline="0"/>
              <a:t>压栈到</a:t>
            </a:r>
            <a:r>
              <a:rPr lang="en-US" altLang="zh-CN" sz="2000" baseline="0"/>
              <a:t>stack;</a:t>
            </a:r>
            <a:endParaRPr lang="en-US" altLang="zh-CN" sz="2000" baseline="0"/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	}</a:t>
            </a:r>
            <a:endParaRPr lang="en-US" altLang="zh-CN" sz="2000" baseline="0"/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}</a:t>
            </a:r>
            <a:endParaRPr lang="en-US" altLang="zh-CN" sz="2000" baseline="0"/>
          </a:p>
        </p:txBody>
      </p:sp>
      <p:sp>
        <p:nvSpPr>
          <p:cNvPr id="700421" name="Rectangle 5"/>
          <p:cNvSpPr>
            <a:spLocks noChangeArrowheads="1"/>
          </p:cNvSpPr>
          <p:nvPr/>
        </p:nvSpPr>
        <p:spPr bwMode="auto">
          <a:xfrm>
            <a:off x="4538663" y="2362200"/>
            <a:ext cx="3233737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 baseline="0"/>
              <a:t>主程序</a:t>
            </a:r>
            <a:endParaRPr lang="zh-CN" altLang="en-US" sz="2000" baseline="0"/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stack</a:t>
            </a:r>
            <a:r>
              <a:rPr lang="zh-CN" altLang="en-US" sz="2000" baseline="0"/>
              <a:t>设置为空</a:t>
            </a:r>
            <a:r>
              <a:rPr lang="en-US" altLang="zh-CN" sz="2000" baseline="0"/>
              <a:t>;</a:t>
            </a:r>
            <a:endParaRPr lang="en-US" altLang="zh-CN" sz="2000" baseline="0"/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loop := {d};</a:t>
            </a:r>
            <a:endParaRPr lang="en-US" altLang="zh-CN" sz="2000" baseline="0"/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insert(n);</a:t>
            </a:r>
            <a:endParaRPr lang="en-US" altLang="zh-CN" sz="2000" baseline="0"/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while (stack</a:t>
            </a:r>
            <a:r>
              <a:rPr lang="zh-CN" altLang="en-US" sz="2000" baseline="0"/>
              <a:t>不空</a:t>
            </a:r>
            <a:r>
              <a:rPr lang="en-US" altLang="zh-CN" sz="2000" baseline="0"/>
              <a:t>)</a:t>
            </a:r>
            <a:endParaRPr lang="en-US" altLang="zh-CN" sz="2000" baseline="0"/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{</a:t>
            </a:r>
            <a:endParaRPr lang="en-US" altLang="zh-CN" sz="2000" baseline="0"/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	pop m;</a:t>
            </a:r>
            <a:endParaRPr lang="en-US" altLang="zh-CN" sz="2000" baseline="0"/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	for (m</a:t>
            </a:r>
            <a:r>
              <a:rPr lang="zh-CN" altLang="en-US" sz="2000" baseline="0"/>
              <a:t>的每个前驱</a:t>
            </a:r>
            <a:r>
              <a:rPr lang="en-US" altLang="zh-CN" sz="2000" baseline="0"/>
              <a:t>p)</a:t>
            </a:r>
            <a:endParaRPr lang="en-US" altLang="zh-CN" sz="2000" baseline="0"/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		insert(p);</a:t>
            </a:r>
            <a:endParaRPr lang="en-US" altLang="zh-CN" sz="2000" baseline="0"/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}</a:t>
            </a:r>
            <a:endParaRPr lang="en-US" altLang="zh-CN" sz="2000" baseline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10.4.3  </a:t>
            </a:r>
            <a:r>
              <a:rPr lang="zh-CN" altLang="en-US"/>
              <a:t>内层循环（</a:t>
            </a:r>
            <a:r>
              <a:rPr lang="en-US" altLang="zh-CN">
                <a:solidFill>
                  <a:srgbClr val="FF3300"/>
                </a:solidFill>
              </a:rPr>
              <a:t>inner loop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70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两个循环若无相同首节点，则：或者不相交，或者嵌套</a:t>
            </a:r>
            <a:endParaRPr lang="zh-CN" altLang="en-US" sz="2800"/>
          </a:p>
          <a:p>
            <a:r>
              <a:rPr lang="zh-CN" altLang="en-US" sz="2800"/>
              <a:t>内层循环：不包含其他循环的循环</a:t>
            </a:r>
            <a:endParaRPr lang="zh-CN" altLang="en-US" sz="2800"/>
          </a:p>
          <a:p>
            <a:r>
              <a:rPr lang="zh-CN" altLang="en-US" sz="2800"/>
              <a:t>相同首节点情况：可看作一个循环</a:t>
            </a:r>
            <a:endParaRPr lang="zh-CN" altLang="en-US" sz="2800"/>
          </a:p>
        </p:txBody>
      </p:sp>
      <p:sp>
        <p:nvSpPr>
          <p:cNvPr id="701444" name="Text Box 4"/>
          <p:cNvSpPr txBox="1">
            <a:spLocks noChangeArrowheads="1"/>
          </p:cNvSpPr>
          <p:nvPr/>
        </p:nvSpPr>
        <p:spPr bwMode="ltGray">
          <a:xfrm>
            <a:off x="3725863" y="3660775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aseline="0"/>
              <a:t>B</a:t>
            </a:r>
            <a:r>
              <a:rPr lang="en-US" altLang="zh-CN"/>
              <a:t>0</a:t>
            </a:r>
            <a:endParaRPr lang="en-US" altLang="zh-CN" baseline="0"/>
          </a:p>
        </p:txBody>
      </p:sp>
      <p:sp>
        <p:nvSpPr>
          <p:cNvPr id="701445" name="Text Box 5"/>
          <p:cNvSpPr txBox="1">
            <a:spLocks noChangeArrowheads="1"/>
          </p:cNvSpPr>
          <p:nvPr/>
        </p:nvSpPr>
        <p:spPr bwMode="ltGray">
          <a:xfrm>
            <a:off x="3725863" y="4498975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aseline="0"/>
              <a:t>B</a:t>
            </a:r>
            <a:r>
              <a:rPr lang="en-US" altLang="zh-CN"/>
              <a:t>1</a:t>
            </a:r>
            <a:endParaRPr lang="en-US" altLang="zh-CN" baseline="0"/>
          </a:p>
        </p:txBody>
      </p:sp>
      <p:sp>
        <p:nvSpPr>
          <p:cNvPr id="701446" name="Text Box 6"/>
          <p:cNvSpPr txBox="1">
            <a:spLocks noChangeArrowheads="1"/>
          </p:cNvSpPr>
          <p:nvPr/>
        </p:nvSpPr>
        <p:spPr bwMode="ltGray">
          <a:xfrm>
            <a:off x="4411663" y="5337175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aseline="0"/>
              <a:t>B</a:t>
            </a:r>
            <a:r>
              <a:rPr lang="en-US" altLang="zh-CN"/>
              <a:t>3</a:t>
            </a:r>
            <a:endParaRPr lang="en-US" altLang="zh-CN" baseline="0"/>
          </a:p>
        </p:txBody>
      </p:sp>
      <p:sp>
        <p:nvSpPr>
          <p:cNvPr id="701447" name="Text Box 7"/>
          <p:cNvSpPr txBox="1">
            <a:spLocks noChangeArrowheads="1"/>
          </p:cNvSpPr>
          <p:nvPr/>
        </p:nvSpPr>
        <p:spPr bwMode="ltGray">
          <a:xfrm>
            <a:off x="3040063" y="5337175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aseline="0"/>
              <a:t>B</a:t>
            </a:r>
            <a:r>
              <a:rPr lang="en-US" altLang="zh-CN"/>
              <a:t>2</a:t>
            </a:r>
            <a:endParaRPr lang="en-US" altLang="zh-CN" baseline="0"/>
          </a:p>
        </p:txBody>
      </p:sp>
      <p:sp>
        <p:nvSpPr>
          <p:cNvPr id="701448" name="Line 8"/>
          <p:cNvSpPr>
            <a:spLocks noChangeShapeType="1"/>
          </p:cNvSpPr>
          <p:nvPr/>
        </p:nvSpPr>
        <p:spPr bwMode="ltGray">
          <a:xfrm>
            <a:off x="3954463" y="41179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1449" name="Line 9"/>
          <p:cNvSpPr>
            <a:spLocks noChangeShapeType="1"/>
          </p:cNvSpPr>
          <p:nvPr/>
        </p:nvSpPr>
        <p:spPr bwMode="ltGray">
          <a:xfrm flipH="1">
            <a:off x="3344863" y="4956175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1450" name="Line 10"/>
          <p:cNvSpPr>
            <a:spLocks noChangeShapeType="1"/>
          </p:cNvSpPr>
          <p:nvPr/>
        </p:nvSpPr>
        <p:spPr bwMode="ltGray">
          <a:xfrm>
            <a:off x="4259263" y="4956175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1451" name="Line 11"/>
          <p:cNvSpPr>
            <a:spLocks noChangeShapeType="1"/>
          </p:cNvSpPr>
          <p:nvPr/>
        </p:nvSpPr>
        <p:spPr bwMode="ltGray">
          <a:xfrm flipH="1">
            <a:off x="4106863" y="3279775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1452" name="Line 12"/>
          <p:cNvSpPr>
            <a:spLocks noChangeShapeType="1"/>
          </p:cNvSpPr>
          <p:nvPr/>
        </p:nvSpPr>
        <p:spPr bwMode="ltGray">
          <a:xfrm>
            <a:off x="3649663" y="3279775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1453" name="Freeform 13"/>
          <p:cNvSpPr/>
          <p:nvPr/>
        </p:nvSpPr>
        <p:spPr bwMode="ltGray">
          <a:xfrm>
            <a:off x="2451100" y="3276600"/>
            <a:ext cx="1274763" cy="2747963"/>
          </a:xfrm>
          <a:custGeom>
            <a:avLst/>
            <a:gdLst>
              <a:gd name="T0" fmla="*/ 371 w 803"/>
              <a:gd name="T1" fmla="*/ 1586 h 1731"/>
              <a:gd name="T2" fmla="*/ 103 w 803"/>
              <a:gd name="T3" fmla="*/ 1609 h 1731"/>
              <a:gd name="T4" fmla="*/ 59 w 803"/>
              <a:gd name="T5" fmla="*/ 856 h 1731"/>
              <a:gd name="T6" fmla="*/ 457 w 803"/>
              <a:gd name="T7" fmla="*/ 102 h 1731"/>
              <a:gd name="T8" fmla="*/ 803 w 803"/>
              <a:gd name="T9" fmla="*/ 242 h 17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3" h="1731">
                <a:moveTo>
                  <a:pt x="371" y="1586"/>
                </a:moveTo>
                <a:cubicBezTo>
                  <a:pt x="326" y="1590"/>
                  <a:pt x="155" y="1731"/>
                  <a:pt x="103" y="1609"/>
                </a:cubicBezTo>
                <a:cubicBezTo>
                  <a:pt x="51" y="1487"/>
                  <a:pt x="0" y="1107"/>
                  <a:pt x="59" y="856"/>
                </a:cubicBezTo>
                <a:cubicBezTo>
                  <a:pt x="118" y="605"/>
                  <a:pt x="333" y="204"/>
                  <a:pt x="457" y="102"/>
                </a:cubicBezTo>
                <a:cubicBezTo>
                  <a:pt x="581" y="0"/>
                  <a:pt x="731" y="213"/>
                  <a:pt x="803" y="24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1454" name="Freeform 14"/>
          <p:cNvSpPr/>
          <p:nvPr/>
        </p:nvSpPr>
        <p:spPr bwMode="ltGray">
          <a:xfrm>
            <a:off x="4260850" y="3322638"/>
            <a:ext cx="1225550" cy="2647950"/>
          </a:xfrm>
          <a:custGeom>
            <a:avLst/>
            <a:gdLst>
              <a:gd name="T0" fmla="*/ 434 w 772"/>
              <a:gd name="T1" fmla="*/ 1562 h 1668"/>
              <a:gd name="T2" fmla="*/ 735 w 772"/>
              <a:gd name="T3" fmla="*/ 1500 h 1668"/>
              <a:gd name="T4" fmla="*/ 655 w 772"/>
              <a:gd name="T5" fmla="*/ 552 h 1668"/>
              <a:gd name="T6" fmla="*/ 372 w 772"/>
              <a:gd name="T7" fmla="*/ 56 h 1668"/>
              <a:gd name="T8" fmla="*/ 0 w 772"/>
              <a:gd name="T9" fmla="*/ 215 h 1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2" h="1668">
                <a:moveTo>
                  <a:pt x="434" y="1562"/>
                </a:moveTo>
                <a:cubicBezTo>
                  <a:pt x="484" y="1552"/>
                  <a:pt x="698" y="1668"/>
                  <a:pt x="735" y="1500"/>
                </a:cubicBezTo>
                <a:cubicBezTo>
                  <a:pt x="772" y="1332"/>
                  <a:pt x="715" y="793"/>
                  <a:pt x="655" y="552"/>
                </a:cubicBezTo>
                <a:cubicBezTo>
                  <a:pt x="595" y="311"/>
                  <a:pt x="481" y="112"/>
                  <a:pt x="372" y="56"/>
                </a:cubicBezTo>
                <a:cubicBezTo>
                  <a:pt x="263" y="0"/>
                  <a:pt x="77" y="182"/>
                  <a:pt x="0" y="21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10.4.4  Pre-Header</a:t>
            </a:r>
            <a:endParaRPr lang="en-US" altLang="zh-CN"/>
          </a:p>
        </p:txBody>
      </p:sp>
      <p:sp>
        <p:nvSpPr>
          <p:cNvPr id="70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循环</a:t>
            </a:r>
            <a:r>
              <a:rPr lang="en-US" altLang="zh-CN" sz="2800"/>
              <a:t>L</a:t>
            </a:r>
            <a:r>
              <a:rPr lang="zh-CN" altLang="en-US" sz="2800"/>
              <a:t>，创建前置节点，</a:t>
            </a:r>
            <a:r>
              <a:rPr lang="en-US" altLang="zh-CN" sz="2800">
                <a:solidFill>
                  <a:srgbClr val="FF3300"/>
                </a:solidFill>
              </a:rPr>
              <a:t>preheader</a:t>
            </a:r>
            <a:endParaRPr lang="en-US" altLang="zh-CN" sz="2800">
              <a:solidFill>
                <a:srgbClr val="FF3300"/>
              </a:solidFill>
            </a:endParaRPr>
          </a:p>
          <a:p>
            <a:pPr lvl="1"/>
            <a:r>
              <a:rPr lang="zh-CN" altLang="en-US" sz="2400"/>
              <a:t>只有一个后继</a:t>
            </a:r>
            <a:r>
              <a:rPr lang="en-US" altLang="zh-CN" sz="2400"/>
              <a:t>——L</a:t>
            </a:r>
            <a:r>
              <a:rPr lang="zh-CN" altLang="en-US" sz="2400"/>
              <a:t>的首节点</a:t>
            </a:r>
            <a:endParaRPr lang="zh-CN" altLang="en-US" sz="2400"/>
          </a:p>
          <a:p>
            <a:pPr lvl="1">
              <a:spcBef>
                <a:spcPct val="0"/>
              </a:spcBef>
            </a:pPr>
            <a:r>
              <a:rPr lang="zh-CN" altLang="en-US" sz="2400"/>
              <a:t>所有</a:t>
            </a:r>
            <a:r>
              <a:rPr lang="en-US" altLang="zh-CN" sz="2400"/>
              <a:t>L</a:t>
            </a:r>
            <a:r>
              <a:rPr lang="zh-CN" altLang="en-US" sz="2400"/>
              <a:t>外指向首节点的边</a:t>
            </a:r>
            <a:r>
              <a:rPr lang="zh-CN" altLang="en-US" sz="2400">
                <a:sym typeface="Wingdings" panose="05000000000000000000" pitchFamily="2" charset="2"/>
              </a:rPr>
              <a:t>指向前置节点</a:t>
            </a:r>
            <a:endParaRPr lang="zh-CN" altLang="en-US" sz="2400">
              <a:sym typeface="Wingdings" panose="05000000000000000000" pitchFamily="2" charset="2"/>
            </a:endParaRPr>
          </a:p>
          <a:p>
            <a:pPr lvl="1"/>
            <a:r>
              <a:rPr lang="zh-CN" altLang="en-US" sz="2400">
                <a:sym typeface="Wingdings" panose="05000000000000000000" pitchFamily="2" charset="2"/>
              </a:rPr>
              <a:t>代码外提</a:t>
            </a:r>
            <a:endParaRPr lang="zh-CN" altLang="en-US" sz="2400"/>
          </a:p>
        </p:txBody>
      </p:sp>
      <p:sp>
        <p:nvSpPr>
          <p:cNvPr id="702468" name="Text Box 4"/>
          <p:cNvSpPr txBox="1">
            <a:spLocks noChangeArrowheads="1"/>
          </p:cNvSpPr>
          <p:nvPr/>
        </p:nvSpPr>
        <p:spPr bwMode="ltGray">
          <a:xfrm>
            <a:off x="1905000" y="3584575"/>
            <a:ext cx="12192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aseline="0"/>
              <a:t>header</a:t>
            </a:r>
            <a:endParaRPr lang="en-US" altLang="zh-CN" baseline="0"/>
          </a:p>
        </p:txBody>
      </p:sp>
      <p:sp>
        <p:nvSpPr>
          <p:cNvPr id="702469" name="Text Box 5"/>
          <p:cNvSpPr txBox="1">
            <a:spLocks noChangeArrowheads="1"/>
          </p:cNvSpPr>
          <p:nvPr/>
        </p:nvSpPr>
        <p:spPr bwMode="ltGray">
          <a:xfrm>
            <a:off x="1981200" y="4422775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aseline="0"/>
              <a:t>loop L</a:t>
            </a:r>
            <a:endParaRPr lang="en-US" altLang="zh-CN" baseline="0"/>
          </a:p>
        </p:txBody>
      </p:sp>
      <p:sp>
        <p:nvSpPr>
          <p:cNvPr id="702475" name="Line 11"/>
          <p:cNvSpPr>
            <a:spLocks noChangeShapeType="1"/>
          </p:cNvSpPr>
          <p:nvPr/>
        </p:nvSpPr>
        <p:spPr bwMode="ltGray">
          <a:xfrm flipH="1">
            <a:off x="2646363" y="3203575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2476" name="Line 12"/>
          <p:cNvSpPr>
            <a:spLocks noChangeShapeType="1"/>
          </p:cNvSpPr>
          <p:nvPr/>
        </p:nvSpPr>
        <p:spPr bwMode="ltGray">
          <a:xfrm>
            <a:off x="2187575" y="3200400"/>
            <a:ext cx="230188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2477" name="Freeform 13"/>
          <p:cNvSpPr/>
          <p:nvPr/>
        </p:nvSpPr>
        <p:spPr bwMode="ltGray">
          <a:xfrm>
            <a:off x="1204913" y="3292475"/>
            <a:ext cx="1060450" cy="1817688"/>
          </a:xfrm>
          <a:custGeom>
            <a:avLst/>
            <a:gdLst>
              <a:gd name="T0" fmla="*/ 508 w 668"/>
              <a:gd name="T1" fmla="*/ 1053 h 1145"/>
              <a:gd name="T2" fmla="*/ 198 w 668"/>
              <a:gd name="T3" fmla="*/ 1045 h 1145"/>
              <a:gd name="T4" fmla="*/ 21 w 668"/>
              <a:gd name="T5" fmla="*/ 451 h 1145"/>
              <a:gd name="T6" fmla="*/ 322 w 668"/>
              <a:gd name="T7" fmla="*/ 44 h 1145"/>
              <a:gd name="T8" fmla="*/ 668 w 668"/>
              <a:gd name="T9" fmla="*/ 184 h 1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8" h="1145">
                <a:moveTo>
                  <a:pt x="508" y="1053"/>
                </a:moveTo>
                <a:cubicBezTo>
                  <a:pt x="456" y="1052"/>
                  <a:pt x="279" y="1145"/>
                  <a:pt x="198" y="1045"/>
                </a:cubicBezTo>
                <a:cubicBezTo>
                  <a:pt x="117" y="945"/>
                  <a:pt x="0" y="618"/>
                  <a:pt x="21" y="451"/>
                </a:cubicBezTo>
                <a:cubicBezTo>
                  <a:pt x="42" y="284"/>
                  <a:pt x="214" y="88"/>
                  <a:pt x="322" y="44"/>
                </a:cubicBezTo>
                <a:cubicBezTo>
                  <a:pt x="430" y="0"/>
                  <a:pt x="596" y="155"/>
                  <a:pt x="668" y="18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2478" name="Freeform 14"/>
          <p:cNvSpPr/>
          <p:nvPr/>
        </p:nvSpPr>
        <p:spPr bwMode="ltGray">
          <a:xfrm>
            <a:off x="2800350" y="3246438"/>
            <a:ext cx="1073150" cy="1816100"/>
          </a:xfrm>
          <a:custGeom>
            <a:avLst/>
            <a:gdLst>
              <a:gd name="T0" fmla="*/ 186 w 676"/>
              <a:gd name="T1" fmla="*/ 1082 h 1144"/>
              <a:gd name="T2" fmla="*/ 496 w 676"/>
              <a:gd name="T3" fmla="*/ 1056 h 1144"/>
              <a:gd name="T4" fmla="*/ 655 w 676"/>
              <a:gd name="T5" fmla="*/ 552 h 1144"/>
              <a:gd name="T6" fmla="*/ 372 w 676"/>
              <a:gd name="T7" fmla="*/ 56 h 1144"/>
              <a:gd name="T8" fmla="*/ 0 w 676"/>
              <a:gd name="T9" fmla="*/ 215 h 1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6" h="1144">
                <a:moveTo>
                  <a:pt x="186" y="1082"/>
                </a:moveTo>
                <a:cubicBezTo>
                  <a:pt x="238" y="1078"/>
                  <a:pt x="418" y="1144"/>
                  <a:pt x="496" y="1056"/>
                </a:cubicBezTo>
                <a:cubicBezTo>
                  <a:pt x="574" y="968"/>
                  <a:pt x="676" y="719"/>
                  <a:pt x="655" y="552"/>
                </a:cubicBezTo>
                <a:cubicBezTo>
                  <a:pt x="634" y="385"/>
                  <a:pt x="481" y="112"/>
                  <a:pt x="372" y="56"/>
                </a:cubicBezTo>
                <a:cubicBezTo>
                  <a:pt x="263" y="0"/>
                  <a:pt x="77" y="182"/>
                  <a:pt x="0" y="21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2479" name="Text Box 15"/>
          <p:cNvSpPr txBox="1">
            <a:spLocks noChangeArrowheads="1"/>
          </p:cNvSpPr>
          <p:nvPr/>
        </p:nvSpPr>
        <p:spPr bwMode="ltGray">
          <a:xfrm>
            <a:off x="5715000" y="3276600"/>
            <a:ext cx="2057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aseline="0"/>
              <a:t>preheader</a:t>
            </a:r>
            <a:endParaRPr lang="en-US" altLang="zh-CN" baseline="0"/>
          </a:p>
        </p:txBody>
      </p:sp>
      <p:sp>
        <p:nvSpPr>
          <p:cNvPr id="702483" name="Line 19"/>
          <p:cNvSpPr>
            <a:spLocks noChangeShapeType="1"/>
          </p:cNvSpPr>
          <p:nvPr/>
        </p:nvSpPr>
        <p:spPr bwMode="ltGray">
          <a:xfrm>
            <a:off x="6761163" y="3733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2486" name="Line 22"/>
          <p:cNvSpPr>
            <a:spLocks noChangeShapeType="1"/>
          </p:cNvSpPr>
          <p:nvPr/>
        </p:nvSpPr>
        <p:spPr bwMode="ltGray">
          <a:xfrm flipH="1">
            <a:off x="6913563" y="28956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2487" name="Line 23"/>
          <p:cNvSpPr>
            <a:spLocks noChangeShapeType="1"/>
          </p:cNvSpPr>
          <p:nvPr/>
        </p:nvSpPr>
        <p:spPr bwMode="ltGray">
          <a:xfrm>
            <a:off x="6456363" y="28956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2490" name="Text Box 26"/>
          <p:cNvSpPr txBox="1">
            <a:spLocks noChangeArrowheads="1"/>
          </p:cNvSpPr>
          <p:nvPr/>
        </p:nvSpPr>
        <p:spPr bwMode="ltGray">
          <a:xfrm>
            <a:off x="6172200" y="4111625"/>
            <a:ext cx="12192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aseline="0"/>
              <a:t>header</a:t>
            </a:r>
            <a:endParaRPr lang="en-US" altLang="zh-CN" baseline="0"/>
          </a:p>
        </p:txBody>
      </p:sp>
      <p:sp>
        <p:nvSpPr>
          <p:cNvPr id="702491" name="Text Box 27"/>
          <p:cNvSpPr txBox="1">
            <a:spLocks noChangeArrowheads="1"/>
          </p:cNvSpPr>
          <p:nvPr/>
        </p:nvSpPr>
        <p:spPr bwMode="ltGray">
          <a:xfrm>
            <a:off x="6172200" y="49498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aseline="0"/>
              <a:t>loop L</a:t>
            </a:r>
            <a:endParaRPr lang="en-US" altLang="zh-CN" baseline="0"/>
          </a:p>
        </p:txBody>
      </p:sp>
      <p:sp>
        <p:nvSpPr>
          <p:cNvPr id="702492" name="Freeform 28"/>
          <p:cNvSpPr/>
          <p:nvPr/>
        </p:nvSpPr>
        <p:spPr bwMode="ltGray">
          <a:xfrm>
            <a:off x="5472113" y="3819525"/>
            <a:ext cx="1060450" cy="1817688"/>
          </a:xfrm>
          <a:custGeom>
            <a:avLst/>
            <a:gdLst>
              <a:gd name="T0" fmla="*/ 508 w 668"/>
              <a:gd name="T1" fmla="*/ 1053 h 1145"/>
              <a:gd name="T2" fmla="*/ 198 w 668"/>
              <a:gd name="T3" fmla="*/ 1045 h 1145"/>
              <a:gd name="T4" fmla="*/ 21 w 668"/>
              <a:gd name="T5" fmla="*/ 451 h 1145"/>
              <a:gd name="T6" fmla="*/ 322 w 668"/>
              <a:gd name="T7" fmla="*/ 44 h 1145"/>
              <a:gd name="T8" fmla="*/ 668 w 668"/>
              <a:gd name="T9" fmla="*/ 184 h 1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8" h="1145">
                <a:moveTo>
                  <a:pt x="508" y="1053"/>
                </a:moveTo>
                <a:cubicBezTo>
                  <a:pt x="456" y="1052"/>
                  <a:pt x="279" y="1145"/>
                  <a:pt x="198" y="1045"/>
                </a:cubicBezTo>
                <a:cubicBezTo>
                  <a:pt x="117" y="945"/>
                  <a:pt x="0" y="618"/>
                  <a:pt x="21" y="451"/>
                </a:cubicBezTo>
                <a:cubicBezTo>
                  <a:pt x="42" y="284"/>
                  <a:pt x="214" y="88"/>
                  <a:pt x="322" y="44"/>
                </a:cubicBezTo>
                <a:cubicBezTo>
                  <a:pt x="430" y="0"/>
                  <a:pt x="596" y="155"/>
                  <a:pt x="668" y="18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2493" name="Freeform 29"/>
          <p:cNvSpPr/>
          <p:nvPr/>
        </p:nvSpPr>
        <p:spPr bwMode="ltGray">
          <a:xfrm>
            <a:off x="7067550" y="3773488"/>
            <a:ext cx="1073150" cy="1816100"/>
          </a:xfrm>
          <a:custGeom>
            <a:avLst/>
            <a:gdLst>
              <a:gd name="T0" fmla="*/ 186 w 676"/>
              <a:gd name="T1" fmla="*/ 1082 h 1144"/>
              <a:gd name="T2" fmla="*/ 496 w 676"/>
              <a:gd name="T3" fmla="*/ 1056 h 1144"/>
              <a:gd name="T4" fmla="*/ 655 w 676"/>
              <a:gd name="T5" fmla="*/ 552 h 1144"/>
              <a:gd name="T6" fmla="*/ 372 w 676"/>
              <a:gd name="T7" fmla="*/ 56 h 1144"/>
              <a:gd name="T8" fmla="*/ 0 w 676"/>
              <a:gd name="T9" fmla="*/ 215 h 1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6" h="1144">
                <a:moveTo>
                  <a:pt x="186" y="1082"/>
                </a:moveTo>
                <a:cubicBezTo>
                  <a:pt x="238" y="1078"/>
                  <a:pt x="418" y="1144"/>
                  <a:pt x="496" y="1056"/>
                </a:cubicBezTo>
                <a:cubicBezTo>
                  <a:pt x="574" y="968"/>
                  <a:pt x="676" y="719"/>
                  <a:pt x="655" y="552"/>
                </a:cubicBezTo>
                <a:cubicBezTo>
                  <a:pt x="634" y="385"/>
                  <a:pt x="481" y="112"/>
                  <a:pt x="372" y="56"/>
                </a:cubicBezTo>
                <a:cubicBezTo>
                  <a:pt x="263" y="0"/>
                  <a:pt x="77" y="182"/>
                  <a:pt x="0" y="21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10.4.5  </a:t>
            </a:r>
            <a:r>
              <a:rPr lang="zh-CN" altLang="en-US"/>
              <a:t>可约流图</a:t>
            </a:r>
            <a:endParaRPr lang="zh-CN" altLang="en-US"/>
          </a:p>
        </p:txBody>
      </p:sp>
      <p:sp>
        <p:nvSpPr>
          <p:cNvPr id="70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zh-CN" altLang="en-US"/>
              <a:t>循环外到循环内的转移</a:t>
            </a:r>
            <a:endParaRPr lang="zh-CN" altLang="en-US"/>
          </a:p>
          <a:p>
            <a:pPr marL="609600" indent="-609600"/>
            <a:r>
              <a:rPr lang="zh-CN" altLang="en-US"/>
              <a:t>流图</a:t>
            </a:r>
            <a:r>
              <a:rPr lang="en-US" altLang="zh-CN"/>
              <a:t>G</a:t>
            </a:r>
            <a:r>
              <a:rPr lang="zh-CN" altLang="en-US"/>
              <a:t>可约的充要条件</a:t>
            </a:r>
            <a:br>
              <a:rPr lang="zh-CN" altLang="en-US"/>
            </a:br>
            <a:r>
              <a:rPr lang="zh-CN" altLang="en-US"/>
              <a:t>所有边可划分为两个不相交的集合</a:t>
            </a:r>
            <a:r>
              <a:rPr lang="en-US" altLang="zh-CN"/>
              <a:t>——</a:t>
            </a:r>
            <a:r>
              <a:rPr lang="zh-CN" altLang="en-US"/>
              <a:t>前向边和回边，且满足：</a:t>
            </a:r>
            <a:endParaRPr lang="zh-CN" altLang="en-US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前向边构成一个</a:t>
            </a:r>
            <a:r>
              <a:rPr lang="en-US" altLang="zh-CN"/>
              <a:t>dag</a:t>
            </a:r>
            <a:r>
              <a:rPr lang="zh-CN" altLang="en-US"/>
              <a:t>，且从</a:t>
            </a:r>
            <a:r>
              <a:rPr lang="en-US" altLang="zh-CN"/>
              <a:t>G</a:t>
            </a:r>
            <a:r>
              <a:rPr lang="zh-CN" altLang="en-US"/>
              <a:t>的开始节点，可到达其他任何节点</a:t>
            </a:r>
            <a:endParaRPr lang="zh-CN" altLang="en-US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回边：前面定义</a:t>
            </a:r>
            <a:endParaRPr lang="zh-CN" altLang="en-US"/>
          </a:p>
        </p:txBody>
      </p:sp>
      <p:sp>
        <p:nvSpPr>
          <p:cNvPr id="703492" name="Line 4"/>
          <p:cNvSpPr>
            <a:spLocks noChangeShapeType="1"/>
          </p:cNvSpPr>
          <p:nvPr/>
        </p:nvSpPr>
        <p:spPr bwMode="ltGray">
          <a:xfrm>
            <a:off x="1981200" y="1524000"/>
            <a:ext cx="3962400" cy="3048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3493" name="Line 5"/>
          <p:cNvSpPr>
            <a:spLocks noChangeShapeType="1"/>
          </p:cNvSpPr>
          <p:nvPr/>
        </p:nvSpPr>
        <p:spPr bwMode="ltGray">
          <a:xfrm flipH="1">
            <a:off x="1981200" y="1524000"/>
            <a:ext cx="3962400" cy="3048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10.9</a:t>
            </a:r>
            <a:endParaRPr lang="en-US" altLang="zh-CN"/>
          </a:p>
        </p:txBody>
      </p:sp>
      <p:pic>
        <p:nvPicPr>
          <p:cNvPr id="704516" name="Picture 4" descr="C:\Documents and Settings\Administrator\My Documents\wg\编译原理\jiangyi\figures\10\reduce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866775"/>
            <a:ext cx="19939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4517" name="Freeform 5"/>
          <p:cNvSpPr/>
          <p:nvPr/>
        </p:nvSpPr>
        <p:spPr bwMode="ltGray">
          <a:xfrm>
            <a:off x="2819400" y="838200"/>
            <a:ext cx="1387475" cy="4313238"/>
          </a:xfrm>
          <a:custGeom>
            <a:avLst/>
            <a:gdLst>
              <a:gd name="T0" fmla="*/ 450 w 874"/>
              <a:gd name="T1" fmla="*/ 2649 h 2717"/>
              <a:gd name="T2" fmla="*/ 175 w 874"/>
              <a:gd name="T3" fmla="*/ 2551 h 2717"/>
              <a:gd name="T4" fmla="*/ 10 w 874"/>
              <a:gd name="T5" fmla="*/ 1652 h 2717"/>
              <a:gd name="T6" fmla="*/ 237 w 874"/>
              <a:gd name="T7" fmla="*/ 256 h 2717"/>
              <a:gd name="T8" fmla="*/ 874 w 874"/>
              <a:gd name="T9" fmla="*/ 116 h 2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4" h="2717">
                <a:moveTo>
                  <a:pt x="450" y="2649"/>
                </a:moveTo>
                <a:cubicBezTo>
                  <a:pt x="404" y="2633"/>
                  <a:pt x="248" y="2717"/>
                  <a:pt x="175" y="2551"/>
                </a:cubicBezTo>
                <a:cubicBezTo>
                  <a:pt x="102" y="2385"/>
                  <a:pt x="0" y="2034"/>
                  <a:pt x="10" y="1652"/>
                </a:cubicBezTo>
                <a:cubicBezTo>
                  <a:pt x="20" y="1270"/>
                  <a:pt x="93" y="512"/>
                  <a:pt x="237" y="256"/>
                </a:cubicBezTo>
                <a:cubicBezTo>
                  <a:pt x="381" y="0"/>
                  <a:pt x="741" y="145"/>
                  <a:pt x="874" y="11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4518" name="Freeform 6"/>
          <p:cNvSpPr/>
          <p:nvPr/>
        </p:nvSpPr>
        <p:spPr bwMode="ltGray">
          <a:xfrm>
            <a:off x="4468813" y="1666875"/>
            <a:ext cx="1254125" cy="3622675"/>
          </a:xfrm>
          <a:custGeom>
            <a:avLst/>
            <a:gdLst>
              <a:gd name="T0" fmla="*/ 27 w 790"/>
              <a:gd name="T1" fmla="*/ 1898 h 2282"/>
              <a:gd name="T2" fmla="*/ 67 w 790"/>
              <a:gd name="T3" fmla="*/ 2145 h 2282"/>
              <a:gd name="T4" fmla="*/ 430 w 790"/>
              <a:gd name="T5" fmla="*/ 2251 h 2282"/>
              <a:gd name="T6" fmla="*/ 740 w 790"/>
              <a:gd name="T7" fmla="*/ 1959 h 2282"/>
              <a:gd name="T8" fmla="*/ 731 w 790"/>
              <a:gd name="T9" fmla="*/ 541 h 2282"/>
              <a:gd name="T10" fmla="*/ 412 w 790"/>
              <a:gd name="T11" fmla="*/ 62 h 2282"/>
              <a:gd name="T12" fmla="*/ 123 w 790"/>
              <a:gd name="T13" fmla="*/ 170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0" h="2282">
                <a:moveTo>
                  <a:pt x="27" y="1898"/>
                </a:moveTo>
                <a:cubicBezTo>
                  <a:pt x="34" y="1939"/>
                  <a:pt x="0" y="2086"/>
                  <a:pt x="67" y="2145"/>
                </a:cubicBezTo>
                <a:cubicBezTo>
                  <a:pt x="134" y="2204"/>
                  <a:pt x="318" y="2282"/>
                  <a:pt x="430" y="2251"/>
                </a:cubicBezTo>
                <a:cubicBezTo>
                  <a:pt x="542" y="2220"/>
                  <a:pt x="690" y="2244"/>
                  <a:pt x="740" y="1959"/>
                </a:cubicBezTo>
                <a:cubicBezTo>
                  <a:pt x="790" y="1674"/>
                  <a:pt x="786" y="857"/>
                  <a:pt x="731" y="541"/>
                </a:cubicBezTo>
                <a:cubicBezTo>
                  <a:pt x="676" y="225"/>
                  <a:pt x="513" y="124"/>
                  <a:pt x="412" y="62"/>
                </a:cubicBezTo>
                <a:cubicBezTo>
                  <a:pt x="311" y="0"/>
                  <a:pt x="183" y="148"/>
                  <a:pt x="123" y="17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4519" name="Text Box 7"/>
          <p:cNvSpPr txBox="1">
            <a:spLocks noChangeArrowheads="1"/>
          </p:cNvSpPr>
          <p:nvPr/>
        </p:nvSpPr>
        <p:spPr bwMode="ltGray">
          <a:xfrm>
            <a:off x="5867400" y="1524000"/>
            <a:ext cx="23622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aseline="0">
                <a:solidFill>
                  <a:srgbClr val="FF3300"/>
                </a:solidFill>
              </a:rPr>
              <a:t>虚线：回边</a:t>
            </a:r>
            <a:endParaRPr lang="zh-CN" altLang="en-US" baseline="0">
              <a:solidFill>
                <a:srgbClr val="FF3300"/>
              </a:solidFill>
            </a:endParaRPr>
          </a:p>
          <a:p>
            <a:pPr algn="ctr">
              <a:spcBef>
                <a:spcPct val="50000"/>
              </a:spcBef>
            </a:pPr>
            <a:r>
              <a:rPr lang="zh-CN" altLang="en-US" baseline="0">
                <a:solidFill>
                  <a:srgbClr val="FF3300"/>
                </a:solidFill>
              </a:rPr>
              <a:t>其他：前向边</a:t>
            </a:r>
            <a:endParaRPr lang="zh-CN" altLang="en-US" baseline="0">
              <a:solidFill>
                <a:srgbClr val="FF33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10.10  </a:t>
            </a:r>
            <a:r>
              <a:rPr lang="zh-CN" altLang="en-US"/>
              <a:t>不可约的流图</a:t>
            </a:r>
            <a:endParaRPr lang="zh-CN" altLang="en-US"/>
          </a:p>
        </p:txBody>
      </p:sp>
      <p:pic>
        <p:nvPicPr>
          <p:cNvPr id="705540" name="Picture 4" descr="C:\Documents and Settings\Administrator\My Documents\wg\编译原理\jiangyi\figures\10\noreduce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75" y="2125663"/>
            <a:ext cx="3954463" cy="260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10.11</a:t>
            </a:r>
            <a:endParaRPr lang="en-US" altLang="zh-CN"/>
          </a:p>
        </p:txBody>
      </p:sp>
      <p:pic>
        <p:nvPicPr>
          <p:cNvPr id="706564" name="Picture 4" descr="C:\Documents and Settings\Administrator\My Documents\wg\编译原理\jiangyi\figures\10\reduce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1247775"/>
            <a:ext cx="19939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565" name="Freeform 5"/>
          <p:cNvSpPr/>
          <p:nvPr/>
        </p:nvSpPr>
        <p:spPr bwMode="ltGray">
          <a:xfrm>
            <a:off x="1363663" y="1219200"/>
            <a:ext cx="1387475" cy="4313238"/>
          </a:xfrm>
          <a:custGeom>
            <a:avLst/>
            <a:gdLst>
              <a:gd name="T0" fmla="*/ 450 w 874"/>
              <a:gd name="T1" fmla="*/ 2649 h 2717"/>
              <a:gd name="T2" fmla="*/ 175 w 874"/>
              <a:gd name="T3" fmla="*/ 2551 h 2717"/>
              <a:gd name="T4" fmla="*/ 10 w 874"/>
              <a:gd name="T5" fmla="*/ 1652 h 2717"/>
              <a:gd name="T6" fmla="*/ 237 w 874"/>
              <a:gd name="T7" fmla="*/ 256 h 2717"/>
              <a:gd name="T8" fmla="*/ 874 w 874"/>
              <a:gd name="T9" fmla="*/ 116 h 2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4" h="2717">
                <a:moveTo>
                  <a:pt x="450" y="2649"/>
                </a:moveTo>
                <a:cubicBezTo>
                  <a:pt x="404" y="2633"/>
                  <a:pt x="248" y="2717"/>
                  <a:pt x="175" y="2551"/>
                </a:cubicBezTo>
                <a:cubicBezTo>
                  <a:pt x="102" y="2385"/>
                  <a:pt x="0" y="2034"/>
                  <a:pt x="10" y="1652"/>
                </a:cubicBezTo>
                <a:cubicBezTo>
                  <a:pt x="20" y="1270"/>
                  <a:pt x="93" y="512"/>
                  <a:pt x="237" y="256"/>
                </a:cubicBezTo>
                <a:cubicBezTo>
                  <a:pt x="381" y="0"/>
                  <a:pt x="741" y="145"/>
                  <a:pt x="874" y="11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566" name="Freeform 6"/>
          <p:cNvSpPr/>
          <p:nvPr/>
        </p:nvSpPr>
        <p:spPr bwMode="ltGray">
          <a:xfrm>
            <a:off x="3013075" y="2047875"/>
            <a:ext cx="1254125" cy="3622675"/>
          </a:xfrm>
          <a:custGeom>
            <a:avLst/>
            <a:gdLst>
              <a:gd name="T0" fmla="*/ 27 w 790"/>
              <a:gd name="T1" fmla="*/ 1898 h 2282"/>
              <a:gd name="T2" fmla="*/ 67 w 790"/>
              <a:gd name="T3" fmla="*/ 2145 h 2282"/>
              <a:gd name="T4" fmla="*/ 430 w 790"/>
              <a:gd name="T5" fmla="*/ 2251 h 2282"/>
              <a:gd name="T6" fmla="*/ 740 w 790"/>
              <a:gd name="T7" fmla="*/ 1959 h 2282"/>
              <a:gd name="T8" fmla="*/ 731 w 790"/>
              <a:gd name="T9" fmla="*/ 541 h 2282"/>
              <a:gd name="T10" fmla="*/ 412 w 790"/>
              <a:gd name="T11" fmla="*/ 62 h 2282"/>
              <a:gd name="T12" fmla="*/ 123 w 790"/>
              <a:gd name="T13" fmla="*/ 170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0" h="2282">
                <a:moveTo>
                  <a:pt x="27" y="1898"/>
                </a:moveTo>
                <a:cubicBezTo>
                  <a:pt x="34" y="1939"/>
                  <a:pt x="0" y="2086"/>
                  <a:pt x="67" y="2145"/>
                </a:cubicBezTo>
                <a:cubicBezTo>
                  <a:pt x="134" y="2204"/>
                  <a:pt x="318" y="2282"/>
                  <a:pt x="430" y="2251"/>
                </a:cubicBezTo>
                <a:cubicBezTo>
                  <a:pt x="542" y="2220"/>
                  <a:pt x="690" y="2244"/>
                  <a:pt x="740" y="1959"/>
                </a:cubicBezTo>
                <a:cubicBezTo>
                  <a:pt x="790" y="1674"/>
                  <a:pt x="786" y="857"/>
                  <a:pt x="731" y="541"/>
                </a:cubicBezTo>
                <a:cubicBezTo>
                  <a:pt x="676" y="225"/>
                  <a:pt x="513" y="124"/>
                  <a:pt x="412" y="62"/>
                </a:cubicBezTo>
                <a:cubicBezTo>
                  <a:pt x="311" y="0"/>
                  <a:pt x="183" y="148"/>
                  <a:pt x="123" y="17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567" name="Text Box 7"/>
          <p:cNvSpPr txBox="1">
            <a:spLocks noChangeArrowheads="1"/>
          </p:cNvSpPr>
          <p:nvPr/>
        </p:nvSpPr>
        <p:spPr bwMode="ltGray">
          <a:xfrm>
            <a:off x="4343400" y="1524000"/>
            <a:ext cx="4419600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aseline="0">
                <a:solidFill>
                  <a:srgbClr val="FF3300"/>
                </a:solidFill>
              </a:rPr>
              <a:t>内层循环：</a:t>
            </a:r>
            <a:r>
              <a:rPr lang="en-US" altLang="zh-CN" baseline="0">
                <a:solidFill>
                  <a:srgbClr val="FF3300"/>
                </a:solidFill>
              </a:rPr>
              <a:t>{7, 8, 10}</a:t>
            </a:r>
            <a:br>
              <a:rPr lang="en-US" altLang="zh-CN" baseline="0">
                <a:solidFill>
                  <a:srgbClr val="FF3300"/>
                </a:solidFill>
              </a:rPr>
            </a:br>
            <a:r>
              <a:rPr lang="en-US" altLang="zh-CN" baseline="0">
                <a:solidFill>
                  <a:srgbClr val="FF3300"/>
                </a:solidFill>
              </a:rPr>
              <a:t>{4, 5, 6, 7}</a:t>
            </a:r>
            <a:r>
              <a:rPr lang="zh-CN" altLang="en-US" baseline="0">
                <a:solidFill>
                  <a:srgbClr val="FF3300"/>
                </a:solidFill>
              </a:rPr>
              <a:t>不是循环</a:t>
            </a:r>
            <a:endParaRPr lang="zh-CN" altLang="en-US" baseline="0">
              <a:solidFill>
                <a:srgbClr val="FF3300"/>
              </a:solidFill>
            </a:endParaRPr>
          </a:p>
          <a:p>
            <a:pPr algn="ctr">
              <a:spcBef>
                <a:spcPct val="50000"/>
              </a:spcBef>
            </a:pPr>
            <a:r>
              <a:rPr lang="zh-CN" altLang="en-US" baseline="0">
                <a:solidFill>
                  <a:srgbClr val="FF3300"/>
                </a:solidFill>
              </a:rPr>
              <a:t>外层循环：</a:t>
            </a:r>
            <a:r>
              <a:rPr lang="en-US" altLang="zh-CN" baseline="0">
                <a:solidFill>
                  <a:srgbClr val="FF3300"/>
                </a:solidFill>
              </a:rPr>
              <a:t>{4, 5, 6, 7, 8, 10}</a:t>
            </a:r>
            <a:endParaRPr lang="en-US" altLang="zh-CN" baseline="0">
              <a:solidFill>
                <a:srgbClr val="FF3300"/>
              </a:solidFill>
            </a:endParaRPr>
          </a:p>
          <a:p>
            <a:pPr algn="ctr">
              <a:spcBef>
                <a:spcPct val="50000"/>
              </a:spcBef>
            </a:pPr>
            <a:r>
              <a:rPr lang="zh-CN" altLang="en-US" baseline="0">
                <a:solidFill>
                  <a:srgbClr val="FF3300"/>
                </a:solidFill>
              </a:rPr>
              <a:t>更外层循环：</a:t>
            </a:r>
            <a:r>
              <a:rPr lang="en-US" altLang="zh-CN" baseline="0">
                <a:solidFill>
                  <a:srgbClr val="FF3300"/>
                </a:solidFill>
              </a:rPr>
              <a:t>{3,4,5,6,7,8,10}</a:t>
            </a:r>
            <a:endParaRPr lang="en-US" altLang="zh-CN" baseline="0">
              <a:solidFill>
                <a:srgbClr val="FF3300"/>
              </a:solidFill>
            </a:endParaRPr>
          </a:p>
          <a:p>
            <a:pPr algn="ctr">
              <a:spcBef>
                <a:spcPct val="50000"/>
              </a:spcBef>
            </a:pPr>
            <a:r>
              <a:rPr lang="zh-CN" altLang="en-US" baseline="0">
                <a:solidFill>
                  <a:srgbClr val="FF3300"/>
                </a:solidFill>
              </a:rPr>
              <a:t>更外层循环：整个流图</a:t>
            </a:r>
            <a:endParaRPr lang="zh-CN" altLang="en-US" baseline="0">
              <a:solidFill>
                <a:srgbClr val="FF33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10.1.2  </a:t>
            </a:r>
            <a:r>
              <a:rPr lang="zh-CN" altLang="en-US"/>
              <a:t>获得最佳性能</a:t>
            </a:r>
            <a:endParaRPr lang="zh-CN" altLang="en-US"/>
          </a:p>
        </p:txBody>
      </p:sp>
      <p:pic>
        <p:nvPicPr>
          <p:cNvPr id="876548" name="Picture 4" descr="C:\Documents and Settings\Administrator\My Documents\wg\编译原理\jiangyi\figures\10\better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74838"/>
            <a:ext cx="7791450" cy="22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SSA</a:t>
            </a:r>
            <a:r>
              <a:rPr lang="zh-CN" altLang="en-US" dirty="0"/>
              <a:t>的全局优化</a:t>
            </a:r>
            <a:endParaRPr lang="zh-CN" altLang="en-US" dirty="0"/>
          </a:p>
        </p:txBody>
      </p:sp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传统的基于全局数据流分析的优化（本章的最后两部分），算法复杂、开销大</a:t>
            </a:r>
            <a:endParaRPr lang="en-US" altLang="zh-CN" dirty="0"/>
          </a:p>
          <a:p>
            <a:r>
              <a:rPr lang="zh-CN" altLang="en-US" dirty="0">
                <a:sym typeface="Wingdings" panose="05000000000000000000" pitchFamily="2" charset="2"/>
              </a:rPr>
              <a:t>基于</a:t>
            </a:r>
            <a:r>
              <a:rPr lang="en-US" altLang="zh-CN" dirty="0">
                <a:sym typeface="Wingdings" panose="05000000000000000000" pitchFamily="2" charset="2"/>
              </a:rPr>
              <a:t>SSA</a:t>
            </a:r>
            <a:r>
              <a:rPr lang="zh-CN" altLang="en-US" dirty="0">
                <a:sym typeface="Wingdings" panose="05000000000000000000" pitchFamily="2" charset="2"/>
              </a:rPr>
              <a:t>的优化有更好性能，但一些算法思路理解起来有难度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这部分介绍较复杂的</a:t>
            </a:r>
            <a:r>
              <a:rPr lang="en-US" altLang="zh-CN" dirty="0">
                <a:sym typeface="Wingdings" panose="05000000000000000000" pitchFamily="2" charset="2"/>
              </a:rPr>
              <a:t>SSAPRE</a:t>
            </a:r>
            <a:r>
              <a:rPr lang="zh-CN" altLang="en-US" dirty="0">
                <a:sym typeface="Wingdings" panose="05000000000000000000" pitchFamily="2" charset="2"/>
              </a:rPr>
              <a:t>算法的思想，其他算法参考实验教学指导书以及相关文献</a:t>
            </a:r>
            <a:endParaRPr lang="zh-CN" altLang="en-US" dirty="0"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完整的</a:t>
            </a:r>
            <a:r>
              <a:rPr lang="en-US" altLang="zh-CN" dirty="0"/>
              <a:t>SSA</a:t>
            </a:r>
            <a:r>
              <a:rPr lang="zh-CN" altLang="en-US" dirty="0"/>
              <a:t>构建算法</a:t>
            </a:r>
            <a:endParaRPr lang="zh-CN" altLang="en-US" dirty="0"/>
          </a:p>
        </p:txBody>
      </p:sp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进行</a:t>
            </a:r>
            <a:r>
              <a:rPr lang="en-US" altLang="zh-CN" dirty="0"/>
              <a:t>LVN</a:t>
            </a:r>
            <a:r>
              <a:rPr lang="zh-CN" altLang="en-US" dirty="0"/>
              <a:t>后，定义位于当前基本块前驱，特别是多个前驱的情况还未解决</a:t>
            </a:r>
            <a:endParaRPr lang="zh-CN" altLang="en-US" dirty="0">
              <a:sym typeface="Wingdings" panose="05000000000000000000" pitchFamily="2" charset="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73424" y="6474023"/>
            <a:ext cx="4997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https://blog.csdn.net/qq_29674357/article/details/78731713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861186" name="Picture 2" descr="https://img-blog.csdn.net/20171206210926369?watermark/2/text/aHR0cDovL2Jsb2cuY3Nkbi5uZXQvcXFfMjk2NzQzNTc=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424" y="2492896"/>
            <a:ext cx="19050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1188" name="Picture 4" descr="https://img-blog.csdn.net/20171206211128013?watermark/2/text/aHR0cDovL2Jsb2cuY3Nkbi5uZXQvcXFfMjk2NzQzNTc=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76" y="2492896"/>
            <a:ext cx="19050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292390" y="5402833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sz="2000" kern="0" baseline="0" dirty="0">
                <a:solidFill>
                  <a:srgbClr val="000000"/>
                </a:solidFill>
              </a:rPr>
              <a:t>原程序流图</a:t>
            </a:r>
            <a:endParaRPr lang="zh-CN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6502151" y="5402833"/>
            <a:ext cx="1136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 sz="2000" kern="0" baseline="0" dirty="0">
                <a:solidFill>
                  <a:srgbClr val="000000"/>
                </a:solidFill>
              </a:rPr>
              <a:t>SSA</a:t>
            </a:r>
            <a:r>
              <a:rPr kumimoji="0" lang="zh-CN" altLang="en-US" sz="2000" kern="0" baseline="0" dirty="0">
                <a:solidFill>
                  <a:srgbClr val="000000"/>
                </a:solidFill>
              </a:rPr>
              <a:t>形式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07586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dirty="0"/>
                  <a:t>函数</a:t>
                </a:r>
                <a:endParaRPr lang="zh-CN" altLang="en-US" dirty="0"/>
              </a:p>
            </p:txBody>
          </p:sp>
        </mc:Choice>
        <mc:Fallback>
          <p:sp>
            <p:nvSpPr>
              <p:cNvPr id="707586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l="-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根据程序运行路径选择定义的版本</a:t>
            </a:r>
            <a:br>
              <a:rPr lang="en-US" altLang="zh-CN" dirty="0"/>
            </a:br>
            <a:r>
              <a:rPr lang="zh-CN" altLang="en-US" dirty="0"/>
              <a:t>参数：不同路径上的定义版本</a:t>
            </a:r>
            <a:endParaRPr lang="en-US" altLang="zh-CN" dirty="0"/>
          </a:p>
          <a:p>
            <a:r>
              <a:rPr lang="zh-CN" altLang="en-US" dirty="0">
                <a:sym typeface="Wingdings" panose="05000000000000000000" pitchFamily="2" charset="2"/>
              </a:rPr>
              <a:t>实际目标平台并不存在这样的指令，需代码生成模块特殊处理</a:t>
            </a:r>
            <a:endParaRPr lang="zh-CN" altLang="en-US" dirty="0">
              <a:sym typeface="Wingdings" panose="05000000000000000000" pitchFamily="2" charset="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73424" y="6474023"/>
            <a:ext cx="4997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https://blog.csdn.net/qq_29674357/article/details/78731713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91187" y="6051572"/>
            <a:ext cx="13933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sz="2000" kern="0" baseline="0" dirty="0">
                <a:solidFill>
                  <a:srgbClr val="000000"/>
                </a:solidFill>
              </a:rPr>
              <a:t>最终的</a:t>
            </a:r>
            <a:r>
              <a:rPr kumimoji="0" lang="en-US" altLang="zh-CN" sz="2000" kern="0" baseline="0" dirty="0">
                <a:solidFill>
                  <a:srgbClr val="000000"/>
                </a:solidFill>
              </a:rPr>
              <a:t>SSA</a:t>
            </a:r>
            <a:endParaRPr lang="zh-CN" altLang="en-US" sz="2000" dirty="0"/>
          </a:p>
        </p:txBody>
      </p:sp>
      <p:pic>
        <p:nvPicPr>
          <p:cNvPr id="862210" name="Picture 2" descr="https://img-blog.csdn.net/20171206213430288?watermark/2/text/aHR0cDovL2Jsb2cuY3Nkbi5uZXQvcXFfMjk2NzQzNTc=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352" y="3068960"/>
            <a:ext cx="19050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07586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如何插入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dirty="0"/>
                  <a:t>函数</a:t>
                </a:r>
                <a:endParaRPr lang="zh-CN" altLang="en-US" dirty="0"/>
              </a:p>
            </p:txBody>
          </p:sp>
        </mc:Choice>
        <mc:Fallback>
          <p:sp>
            <p:nvSpPr>
              <p:cNvPr id="707586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l="-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758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ym typeface="Wingdings" panose="05000000000000000000" pitchFamily="2" charset="2"/>
                  </a:rPr>
                  <a:t> A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  <a:sym typeface="Wingdings" panose="05000000000000000000" pitchFamily="2" charset="2"/>
                  </a:rPr>
                  <a:t>严格支配</a:t>
                </a:r>
                <a:r>
                  <a:rPr lang="zh-CN" altLang="en-US" dirty="0">
                    <a:sym typeface="Wingdings" panose="05000000000000000000" pitchFamily="2" charset="2"/>
                  </a:rPr>
                  <a:t>（</a:t>
                </a:r>
                <a:r>
                  <a:rPr lang="en-US" altLang="zh-CN" dirty="0">
                    <a:sym typeface="Wingdings" panose="05000000000000000000" pitchFamily="2" charset="2"/>
                  </a:rPr>
                  <a:t>strictly dominate</a:t>
                </a:r>
                <a:r>
                  <a:rPr lang="zh-CN" altLang="en-US" dirty="0">
                    <a:sym typeface="Wingdings" panose="05000000000000000000" pitchFamily="2" charset="2"/>
                  </a:rPr>
                  <a:t>）</a:t>
                </a:r>
                <a:r>
                  <a:rPr lang="en-US" altLang="zh-CN" dirty="0">
                    <a:sym typeface="Wingdings" panose="05000000000000000000" pitchFamily="2" charset="2"/>
                  </a:rPr>
                  <a:t>B</a:t>
                </a:r>
                <a:r>
                  <a:rPr lang="zh-CN" altLang="en-US" dirty="0">
                    <a:sym typeface="Wingdings" panose="05000000000000000000" pitchFamily="2" charset="2"/>
                  </a:rPr>
                  <a:t>：当且仅当</a:t>
                </a:r>
                <a:r>
                  <a:rPr lang="en-US" altLang="zh-CN" dirty="0">
                    <a:sym typeface="Wingdings" panose="05000000000000000000" pitchFamily="2" charset="2"/>
                  </a:rPr>
                  <a:t>A</a:t>
                </a:r>
                <a:r>
                  <a:rPr lang="zh-CN" altLang="en-US" dirty="0">
                    <a:sym typeface="Wingdings" panose="05000000000000000000" pitchFamily="2" charset="2"/>
                  </a:rPr>
                  <a:t>和</a:t>
                </a:r>
                <a:r>
                  <a:rPr lang="en-US" altLang="zh-CN" dirty="0">
                    <a:sym typeface="Wingdings" panose="05000000000000000000" pitchFamily="2" charset="2"/>
                  </a:rPr>
                  <a:t>B</a:t>
                </a:r>
                <a:r>
                  <a:rPr lang="zh-CN" altLang="en-US" dirty="0">
                    <a:sym typeface="Wingdings" panose="05000000000000000000" pitchFamily="2" charset="2"/>
                  </a:rPr>
                  <a:t>不是同一节点，</a:t>
                </a:r>
                <a:r>
                  <a:rPr lang="zh-CN" altLang="en-US" dirty="0"/>
                  <a:t>并且到达</a:t>
                </a:r>
                <a:r>
                  <a:rPr lang="zh-CN" altLang="en-US" dirty="0">
                    <a:sym typeface="Wingdings" panose="05000000000000000000" pitchFamily="2" charset="2"/>
                  </a:rPr>
                  <a:t>节点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的所有路径都包含</a:t>
                </a:r>
                <a:r>
                  <a:rPr lang="zh-CN" altLang="en-US" dirty="0">
                    <a:sym typeface="Wingdings" panose="05000000000000000000" pitchFamily="2" charset="2"/>
                  </a:rPr>
                  <a:t>节点</a:t>
                </a:r>
                <a:r>
                  <a:rPr lang="en-US" altLang="zh-CN" dirty="0"/>
                  <a:t>A</a:t>
                </a:r>
                <a:endParaRPr lang="en-US" altLang="zh-CN" dirty="0"/>
              </a:p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  <a:sym typeface="Wingdings" panose="05000000000000000000" pitchFamily="2" charset="2"/>
                  </a:rPr>
                  <a:t>支配边界</a:t>
                </a:r>
                <a:r>
                  <a:rPr lang="zh-CN" altLang="en-US" dirty="0">
                    <a:sym typeface="Wingdings" panose="05000000000000000000" pitchFamily="2" charset="2"/>
                  </a:rPr>
                  <a:t>（</a:t>
                </a:r>
                <a:r>
                  <a:rPr lang="en-US" altLang="zh-CN" dirty="0">
                    <a:sym typeface="Wingdings" panose="05000000000000000000" pitchFamily="2" charset="2"/>
                  </a:rPr>
                  <a:t>dominance frontiers</a:t>
                </a:r>
                <a:r>
                  <a:rPr lang="zh-CN" altLang="en-US" dirty="0">
                    <a:sym typeface="Wingdings" panose="05000000000000000000" pitchFamily="2" charset="2"/>
                  </a:rPr>
                  <a:t>）：</a:t>
                </a:r>
                <a:r>
                  <a:rPr lang="zh-CN" altLang="en-US" dirty="0"/>
                  <a:t>如果</a:t>
                </a:r>
                <a:r>
                  <a:rPr lang="zh-CN" altLang="en-US" dirty="0">
                    <a:sym typeface="Wingdings" panose="05000000000000000000" pitchFamily="2" charset="2"/>
                  </a:rPr>
                  <a:t>节点</a:t>
                </a:r>
                <a:r>
                  <a:rPr lang="en-US" altLang="zh-CN" dirty="0"/>
                  <a:t>A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不严格支配</a:t>
                </a:r>
                <a:r>
                  <a:rPr lang="zh-CN" altLang="en-US" dirty="0">
                    <a:sym typeface="Wingdings" panose="05000000000000000000" pitchFamily="2" charset="2"/>
                  </a:rPr>
                  <a:t>节点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，而是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支配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的直接前驱，那么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就在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的支配边界中</a:t>
                </a:r>
                <a:endParaRPr lang="en-US" altLang="zh-CN" dirty="0"/>
              </a:p>
              <a:p>
                <a:pPr lvl="1"/>
                <a:r>
                  <a:rPr lang="en-US" altLang="zh-CN" dirty="0">
                    <a:sym typeface="Wingdings" panose="05000000000000000000" pitchFamily="2" charset="2"/>
                  </a:rPr>
                  <a:t>A</a:t>
                </a:r>
                <a:r>
                  <a:rPr lang="zh-CN" altLang="en-US" dirty="0">
                    <a:sym typeface="Wingdings" panose="05000000000000000000" pitchFamily="2" charset="2"/>
                  </a:rPr>
                  <a:t>的支配关系终止的地方</a:t>
                </a:r>
                <a:r>
                  <a:rPr lang="en-US" altLang="zh-CN" dirty="0">
                    <a:sym typeface="Wingdings" panose="05000000000000000000" pitchFamily="2" charset="2"/>
                  </a:rPr>
                  <a:t>——</a:t>
                </a:r>
                <a:r>
                  <a:rPr lang="zh-CN" altLang="en-US" dirty="0">
                    <a:sym typeface="Wingdings" panose="05000000000000000000" pitchFamily="2" charset="2"/>
                  </a:rPr>
                  <a:t>有其他控制流</a:t>
                </a:r>
                <a:endParaRPr lang="en-US" altLang="zh-CN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zh-CN" dirty="0">
                    <a:sym typeface="Wingdings" panose="05000000000000000000" pitchFamily="2" charset="2"/>
                  </a:rPr>
                  <a:t>A</a:t>
                </a:r>
                <a:r>
                  <a:rPr lang="zh-CN" altLang="en-US" dirty="0">
                    <a:sym typeface="Wingdings" panose="05000000000000000000" pitchFamily="2" charset="2"/>
                  </a:rPr>
                  <a:t>不严格支配</a:t>
                </a:r>
                <a:r>
                  <a:rPr lang="en-US" altLang="zh-CN" dirty="0">
                    <a:sym typeface="Wingdings" panose="05000000000000000000" pitchFamily="2" charset="2"/>
                  </a:rPr>
                  <a:t>B</a:t>
                </a:r>
                <a:r>
                  <a:rPr lang="zh-CN" altLang="en-US" dirty="0">
                    <a:sym typeface="Wingdings" panose="05000000000000000000" pitchFamily="2" charset="2"/>
                  </a:rPr>
                  <a:t>，且是</a:t>
                </a:r>
                <a:r>
                  <a:rPr lang="en-US" altLang="zh-CN" dirty="0">
                    <a:sym typeface="Wingdings" panose="05000000000000000000" pitchFamily="2" charset="2"/>
                  </a:rPr>
                  <a:t>B</a:t>
                </a:r>
                <a:r>
                  <a:rPr lang="zh-CN" altLang="en-US" dirty="0">
                    <a:sym typeface="Wingdings" panose="05000000000000000000" pitchFamily="2" charset="2"/>
                  </a:rPr>
                  <a:t>的直接前驱，也满足（因为</a:t>
                </a:r>
                <a:r>
                  <a:rPr lang="en-US" altLang="zh-CN" dirty="0">
                    <a:sym typeface="Wingdings" panose="05000000000000000000" pitchFamily="2" charset="2"/>
                  </a:rPr>
                  <a:t>A</a:t>
                </a:r>
                <a:r>
                  <a:rPr lang="zh-CN" altLang="en-US" dirty="0">
                    <a:sym typeface="Wingdings" panose="05000000000000000000" pitchFamily="2" charset="2"/>
                  </a:rPr>
                  <a:t>支配自身）</a:t>
                </a:r>
                <a:endParaRPr lang="en-US" altLang="zh-CN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zh-CN" dirty="0">
                    <a:sym typeface="Wingdings" panose="05000000000000000000" pitchFamily="2" charset="2"/>
                  </a:rPr>
                  <a:t>A</a:t>
                </a:r>
                <a:r>
                  <a:rPr lang="zh-CN" altLang="en-US" dirty="0">
                    <a:sym typeface="Wingdings" panose="05000000000000000000" pitchFamily="2" charset="2"/>
                  </a:rPr>
                  <a:t>中有变量定义</a:t>
                </a:r>
                <a:r>
                  <a:rPr lang="en-US" altLang="zh-CN" dirty="0">
                    <a:sym typeface="Wingdings" panose="05000000000000000000" pitchFamily="2" charset="2"/>
                  </a:rPr>
                  <a:t></a:t>
                </a:r>
                <a:r>
                  <a:rPr lang="zh-CN" altLang="en-US" dirty="0">
                    <a:sym typeface="Wingdings" panose="05000000000000000000" pitchFamily="2" charset="2"/>
                  </a:rPr>
                  <a:t>在支配边界中插入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dirty="0"/>
                  <a:t>函数</a:t>
                </a:r>
                <a:endParaRPr lang="zh-CN" altLang="en-US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70758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l="-4" r="4" b="-6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2073424" y="6474023"/>
            <a:ext cx="4997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https://blog.csdn.net/qq_29674357/article/details/78731713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计算支配边界的算法</a:t>
            </a:r>
            <a:endParaRPr lang="zh-CN" altLang="en-US" dirty="0"/>
          </a:p>
        </p:txBody>
      </p:sp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latin typeface="Arial Unicode MS" pitchFamily="34" charset="-122"/>
                <a:ea typeface="Arial Unicode MS" pitchFamily="34" charset="-122"/>
              </a:rPr>
              <a:t>for</a:t>
            </a: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 </a:t>
            </a:r>
            <a:r>
              <a:rPr lang="zh-CN" altLang="en-US" sz="1800" dirty="0">
                <a:latin typeface="Arial Unicode MS" pitchFamily="34" charset="-122"/>
                <a:ea typeface="Arial Unicode MS" pitchFamily="34" charset="-122"/>
              </a:rPr>
              <a:t>每个节点</a:t>
            </a: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b</a:t>
            </a:r>
            <a:endParaRPr lang="en-US" altLang="zh-CN" sz="18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1800" b="1" dirty="0">
                <a:latin typeface="Arial Unicode MS" pitchFamily="34" charset="-122"/>
                <a:ea typeface="Arial Unicode MS" pitchFamily="34" charset="-122"/>
              </a:rPr>
              <a:t>if</a:t>
            </a: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 b</a:t>
            </a:r>
            <a:r>
              <a:rPr lang="zh-CN" altLang="en-US" sz="1800" dirty="0">
                <a:latin typeface="Arial Unicode MS" pitchFamily="34" charset="-122"/>
                <a:ea typeface="Arial Unicode MS" pitchFamily="34" charset="-122"/>
              </a:rPr>
              <a:t>的直接前驱数</a:t>
            </a: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 ≥ 2</a:t>
            </a:r>
            <a:endParaRPr lang="en-US" altLang="zh-CN" sz="18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    </a:t>
            </a:r>
            <a:r>
              <a:rPr lang="en-US" altLang="zh-CN" sz="1800" b="1" dirty="0">
                <a:latin typeface="Arial Unicode MS" pitchFamily="34" charset="-122"/>
                <a:ea typeface="Arial Unicode MS" pitchFamily="34" charset="-122"/>
              </a:rPr>
              <a:t>for</a:t>
            </a: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 b</a:t>
            </a:r>
            <a:r>
              <a:rPr lang="zh-CN" altLang="en-US" sz="1800" dirty="0">
                <a:latin typeface="Arial Unicode MS" pitchFamily="34" charset="-122"/>
                <a:ea typeface="Arial Unicode MS" pitchFamily="34" charset="-122"/>
              </a:rPr>
              <a:t>的每个直接前驱</a:t>
            </a: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p</a:t>
            </a:r>
            <a:endParaRPr lang="en-US" altLang="zh-CN" sz="18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      runner := p</a:t>
            </a:r>
            <a:endParaRPr lang="en-US" altLang="zh-CN" sz="18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        </a:t>
            </a:r>
            <a:r>
              <a:rPr lang="en-US" altLang="zh-CN" sz="1800" b="1" dirty="0">
                <a:latin typeface="Arial Unicode MS" pitchFamily="34" charset="-122"/>
                <a:ea typeface="Arial Unicode MS" pitchFamily="34" charset="-122"/>
              </a:rPr>
              <a:t>while</a:t>
            </a: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 runner ≠ </a:t>
            </a:r>
            <a:r>
              <a:rPr lang="en-US" altLang="zh-CN" sz="1800" dirty="0" err="1">
                <a:latin typeface="Arial Unicode MS" pitchFamily="34" charset="-122"/>
                <a:ea typeface="Arial Unicode MS" pitchFamily="34" charset="-122"/>
              </a:rPr>
              <a:t>idom</a:t>
            </a: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(b)</a:t>
            </a:r>
            <a:endParaRPr lang="en-US" altLang="zh-CN" sz="18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          </a:t>
            </a:r>
            <a:r>
              <a:rPr lang="zh-CN" altLang="en-US" sz="1800" dirty="0">
                <a:latin typeface="Arial Unicode MS" pitchFamily="34" charset="-122"/>
                <a:ea typeface="Arial Unicode MS" pitchFamily="34" charset="-122"/>
              </a:rPr>
              <a:t>将</a:t>
            </a: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b</a:t>
            </a:r>
            <a:r>
              <a:rPr lang="zh-CN" altLang="en-US" sz="1800" dirty="0">
                <a:latin typeface="Arial Unicode MS" pitchFamily="34" charset="-122"/>
                <a:ea typeface="Arial Unicode MS" pitchFamily="34" charset="-122"/>
              </a:rPr>
              <a:t>加入</a:t>
            </a: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runner</a:t>
            </a:r>
            <a:r>
              <a:rPr lang="zh-CN" altLang="en-US" sz="1800" dirty="0">
                <a:latin typeface="Arial Unicode MS" pitchFamily="34" charset="-122"/>
                <a:ea typeface="Arial Unicode MS" pitchFamily="34" charset="-122"/>
              </a:rPr>
              <a:t>的支配边界集合</a:t>
            </a:r>
            <a:endParaRPr lang="en-US" altLang="zh-CN" sz="18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          runner := </a:t>
            </a:r>
            <a:r>
              <a:rPr lang="en-US" altLang="zh-CN" sz="1800" dirty="0" err="1">
                <a:latin typeface="Arial Unicode MS" pitchFamily="34" charset="-122"/>
                <a:ea typeface="Arial Unicode MS" pitchFamily="34" charset="-122"/>
              </a:rPr>
              <a:t>idom</a:t>
            </a: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(runner) </a:t>
            </a:r>
            <a:endParaRPr lang="en-US" altLang="zh-CN" sz="1800" dirty="0">
              <a:latin typeface="Arial Unicode MS" pitchFamily="34" charset="-122"/>
              <a:ea typeface="Arial Unicode MS" pitchFamily="34" charset="-122"/>
            </a:endParaRPr>
          </a:p>
          <a:p>
            <a:r>
              <a:rPr lang="en-US" altLang="zh-CN" dirty="0" err="1">
                <a:sym typeface="Wingdings" panose="05000000000000000000" pitchFamily="2" charset="2"/>
              </a:rPr>
              <a:t>idom</a:t>
            </a:r>
            <a:r>
              <a:rPr lang="en-US" altLang="zh-CN" dirty="0">
                <a:sym typeface="Wingdings" panose="05000000000000000000" pitchFamily="2" charset="2"/>
              </a:rPr>
              <a:t>(b)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r>
              <a:rPr lang="en-US" altLang="zh-CN" dirty="0">
                <a:sym typeface="Wingdings" panose="05000000000000000000" pitchFamily="2" charset="2"/>
              </a:rPr>
              <a:t>b</a:t>
            </a:r>
            <a:r>
              <a:rPr lang="zh-CN" altLang="en-US" dirty="0">
                <a:sym typeface="Wingdings" panose="05000000000000000000" pitchFamily="2" charset="2"/>
              </a:rPr>
              <a:t>的直接支配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如果</a:t>
            </a:r>
            <a:r>
              <a:rPr lang="en-US" altLang="zh-CN" dirty="0">
                <a:sym typeface="Wingdings" panose="05000000000000000000" pitchFamily="2" charset="2"/>
              </a:rPr>
              <a:t>b</a:t>
            </a:r>
            <a:r>
              <a:rPr lang="zh-CN" altLang="en-US" dirty="0">
                <a:sym typeface="Wingdings" panose="05000000000000000000" pitchFamily="2" charset="2"/>
              </a:rPr>
              <a:t>只有一个直接前驱</a:t>
            </a:r>
            <a:r>
              <a:rPr lang="en-US" altLang="zh-CN" dirty="0">
                <a:sym typeface="Wingdings" panose="05000000000000000000" pitchFamily="2" charset="2"/>
              </a:rPr>
              <a:t>a</a:t>
            </a:r>
            <a:r>
              <a:rPr lang="zh-CN" altLang="en-US" dirty="0">
                <a:sym typeface="Wingdings" panose="05000000000000000000" pitchFamily="2" charset="2"/>
              </a:rPr>
              <a:t>，则</a:t>
            </a:r>
            <a:r>
              <a:rPr lang="en-US" altLang="zh-CN" dirty="0">
                <a:sym typeface="Wingdings" panose="05000000000000000000" pitchFamily="2" charset="2"/>
              </a:rPr>
              <a:t>a</a:t>
            </a:r>
            <a:r>
              <a:rPr lang="zh-CN" altLang="en-US" dirty="0">
                <a:sym typeface="Wingdings" panose="05000000000000000000" pitchFamily="2" charset="2"/>
              </a:rPr>
              <a:t>必然是</a:t>
            </a:r>
            <a:r>
              <a:rPr lang="en-US" altLang="zh-CN" dirty="0">
                <a:sym typeface="Wingdings" panose="05000000000000000000" pitchFamily="2" charset="2"/>
              </a:rPr>
              <a:t>b</a:t>
            </a:r>
            <a:r>
              <a:rPr lang="zh-CN" altLang="en-US" dirty="0">
                <a:sym typeface="Wingdings" panose="05000000000000000000" pitchFamily="2" charset="2"/>
              </a:rPr>
              <a:t>的直接支配者，因此算法第</a:t>
            </a:r>
            <a:r>
              <a:rPr lang="en-US" altLang="zh-CN" dirty="0">
                <a:sym typeface="Wingdings" panose="05000000000000000000" pitchFamily="2" charset="2"/>
              </a:rPr>
              <a:t>5</a:t>
            </a:r>
            <a:r>
              <a:rPr lang="zh-CN" altLang="en-US" dirty="0">
                <a:sym typeface="Wingdings" panose="05000000000000000000" pitchFamily="2" charset="2"/>
              </a:rPr>
              <a:t>行必然不成立，无需检查这种情况</a:t>
            </a:r>
            <a:endParaRPr lang="zh-CN" altLang="en-US" dirty="0">
              <a:sym typeface="Wingdings" panose="05000000000000000000" pitchFamily="2" charset="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73424" y="6474023"/>
            <a:ext cx="4997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https://blog.csdn.net/qq_29674357/article/details/78731713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07586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插入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dirty="0"/>
                  <a:t>函数的算法</a:t>
                </a:r>
                <a:endParaRPr lang="zh-CN" altLang="en-US" dirty="0"/>
              </a:p>
            </p:txBody>
          </p:sp>
        </mc:Choice>
        <mc:Fallback>
          <p:sp>
            <p:nvSpPr>
              <p:cNvPr id="707586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l="-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758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has-phi(B)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为真：当已将一个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插入到基本块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B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中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processed(B)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为真：当对于变量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v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，已经处理了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B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一次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Assignment-nodes(v)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：包含对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v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的赋值语句的节点的集合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W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：待处理的包含赋值语句的基本块的工作队列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DF(B)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：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B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的支配边界节点集合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function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Place-phi-function(v)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for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</a:t>
                </a:r>
                <a:r>
                  <a:rPr lang="zh-CN" altLang="en-US" sz="1600" dirty="0">
                    <a:latin typeface="Arial Unicode MS" pitchFamily="34" charset="-122"/>
                    <a:ea typeface="Arial Unicode MS" pitchFamily="34" charset="-122"/>
                  </a:rPr>
                  <a:t>流图中所有节点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B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do</a:t>
                </a:r>
                <a:endParaRPr lang="en-US" altLang="zh-CN" sz="1600" b="1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has-phi(B) = false;  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processed(B) = false;  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end for</a:t>
                </a:r>
                <a:endParaRPr lang="en-US" altLang="zh-CN" sz="1600" b="1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W = ∅;               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for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</a:t>
                </a:r>
                <a:r>
                  <a:rPr lang="zh-CN" altLang="en-US" sz="1600" dirty="0">
                    <a:latin typeface="Arial Unicode MS" pitchFamily="34" charset="-122"/>
                    <a:ea typeface="Arial Unicode MS" pitchFamily="34" charset="-122"/>
                  </a:rPr>
                  <a:t>所有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B ∈ Assignment-nodes(v)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do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processed(B) = true; 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Add(W, B);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  end for</a:t>
                </a:r>
                <a:endParaRPr lang="en-US" altLang="zh-CN" sz="1600" b="1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>
          <p:sp>
            <p:nvSpPr>
              <p:cNvPr id="70758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l="-4" r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2073424" y="6474023"/>
            <a:ext cx="4997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https://blog.csdn.net/qq_29674357/article/details/78731713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07586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插入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dirty="0"/>
                  <a:t>函数的算法（续）</a:t>
                </a:r>
                <a:endParaRPr lang="zh-CN" altLang="en-US" dirty="0"/>
              </a:p>
            </p:txBody>
          </p:sp>
        </mc:Choice>
        <mc:Fallback>
          <p:sp>
            <p:nvSpPr>
              <p:cNvPr id="707586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l="-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758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while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W != ∅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do</a:t>
                </a:r>
                <a:endParaRPr lang="en-US" altLang="zh-CN" sz="1600" b="1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begin</a:t>
                </a:r>
                <a:endParaRPr lang="en-US" altLang="zh-CN" sz="1600" b="1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B = Remove(W);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for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</a:t>
                </a:r>
                <a:r>
                  <a:rPr lang="zh-CN" altLang="en-US" sz="1600" dirty="0">
                    <a:latin typeface="Arial Unicode MS" pitchFamily="34" charset="-122"/>
                    <a:ea typeface="Arial Unicode MS" pitchFamily="34" charset="-122"/>
                  </a:rPr>
                  <a:t>所有节点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y ∈ DF(B)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do</a:t>
                </a:r>
                <a:endParaRPr lang="en-US" altLang="zh-CN" sz="1600" b="1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if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(not has-phi(y))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then</a:t>
                </a:r>
                <a:endParaRPr lang="en-US" altLang="zh-CN" sz="1600" b="1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begin</a:t>
                </a:r>
                <a:endParaRPr lang="en-US" altLang="zh-CN" sz="1600" b="1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</a:t>
                </a:r>
                <a:r>
                  <a:rPr lang="zh-CN" altLang="en-US" sz="1600" dirty="0">
                    <a:latin typeface="Arial Unicode MS" pitchFamily="34" charset="-122"/>
                    <a:ea typeface="Arial Unicode MS" pitchFamily="34" charset="-122"/>
                  </a:rPr>
                  <a:t>将指令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&lt;v =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(v, v, ..., v)&gt;</a:t>
                </a:r>
                <a:r>
                  <a:rPr lang="zh-CN" altLang="en-US" sz="1600" dirty="0">
                    <a:latin typeface="Arial Unicode MS" pitchFamily="34" charset="-122"/>
                    <a:ea typeface="Arial Unicode MS" pitchFamily="34" charset="-122"/>
                  </a:rPr>
                  <a:t>加入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y;	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 // v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的个数等于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y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的前驱数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has-phi(y) = true;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if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(not processed(y))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then</a:t>
                </a:r>
                <a:endParaRPr lang="en-US" altLang="zh-CN" sz="1600" b="1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begin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processed(y) = true;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Add(W, y);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end</a:t>
                </a:r>
                <a:endParaRPr lang="en-US" altLang="zh-CN" sz="1600" b="1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end</a:t>
                </a:r>
                <a:endParaRPr lang="en-US" altLang="zh-CN" sz="1600" b="1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end for</a:t>
                </a:r>
                <a:endParaRPr lang="en-US" altLang="zh-CN" sz="1600" b="1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end</a:t>
                </a:r>
                <a:endParaRPr lang="en-US" altLang="zh-CN" sz="1600" b="1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end</a:t>
                </a:r>
                <a:endParaRPr lang="en-US" altLang="zh-CN" sz="1600" b="1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>
          <p:sp>
            <p:nvSpPr>
              <p:cNvPr id="70758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l="-4" r="4" b="-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2073424" y="6474023"/>
            <a:ext cx="4997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https://blog.csdn.net/qq_29674357/article/details/78731713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重命名算法</a:t>
            </a:r>
            <a:endParaRPr lang="zh-CN" altLang="en-US" dirty="0"/>
          </a:p>
        </p:txBody>
      </p:sp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begin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调用程序</a:t>
            </a:r>
            <a:endParaRPr lang="en-US" altLang="zh-CN" sz="200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for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流图中所有变量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x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do</a:t>
            </a:r>
            <a:endParaRPr lang="en-US" altLang="zh-CN" sz="2000" b="1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V = ∅; 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v = 1; 			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 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变量的下一个版本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将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0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压入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V;		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 	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变量的第一个版本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Rename-variables(x, Start);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end for</a:t>
            </a:r>
            <a:endParaRPr lang="en-US" altLang="zh-CN" sz="2000" b="1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end</a:t>
            </a:r>
            <a:endParaRPr lang="en-US" altLang="zh-CN" sz="1600" b="1" dirty="0"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73424" y="6474023"/>
            <a:ext cx="4997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https://blog.csdn.net/qq_29674357/article/details/78731713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重命名算法（续）</a:t>
            </a:r>
            <a:endParaRPr lang="zh-CN" altLang="en-US" dirty="0"/>
          </a:p>
        </p:txBody>
      </p:sp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function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Rename-variables(x, B)  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x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是一个变量，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B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是一个基本块</a:t>
            </a:r>
            <a:endParaRPr lang="en-US" altLang="zh-CN" sz="200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begin</a:t>
            </a:r>
            <a:endParaRPr lang="en-US" altLang="zh-CN" sz="2000" b="1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ve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= Top(V);  		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从栈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V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中获取进入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B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时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x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的上一定义版本</a:t>
            </a:r>
            <a:endParaRPr lang="en-US" altLang="zh-CN" sz="200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for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所有语句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s ∈ B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do</a:t>
            </a:r>
            <a:endParaRPr lang="en-US" altLang="zh-CN" sz="2000" b="1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if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s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不是一条𝜙语句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then</a:t>
            </a:r>
            <a:endParaRPr lang="en-US" altLang="zh-CN" sz="2000" b="1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  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将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s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右侧中所有对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x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的引用替换为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x</a:t>
            </a:r>
            <a:r>
              <a:rPr lang="en-US" altLang="zh-CN" sz="2000" baseline="-25000" dirty="0" err="1">
                <a:latin typeface="Arial Unicode MS" pitchFamily="34" charset="-122"/>
                <a:ea typeface="Arial Unicode MS" pitchFamily="34" charset="-122"/>
              </a:rPr>
              <a:t>Top</a:t>
            </a:r>
            <a:r>
              <a:rPr lang="en-US" altLang="zh-CN" sz="2000" baseline="-25000" dirty="0">
                <a:latin typeface="Arial Unicode MS" pitchFamily="34" charset="-122"/>
                <a:ea typeface="Arial Unicode MS" pitchFamily="34" charset="-122"/>
              </a:rPr>
              <a:t>(V)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;   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引用上一定义的版本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if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s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定义了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x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then</a:t>
            </a:r>
            <a:endParaRPr lang="en-US" altLang="zh-CN" sz="2000" b="1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begin</a:t>
            </a:r>
            <a:endParaRPr lang="en-US" altLang="zh-CN" sz="2000" b="1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  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在定义中将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x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替换为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x</a:t>
            </a:r>
            <a:r>
              <a:rPr lang="en-US" altLang="zh-CN" sz="2000" baseline="-25000" dirty="0">
                <a:latin typeface="Arial Unicode MS" pitchFamily="34" charset="-122"/>
                <a:ea typeface="Arial Unicode MS" pitchFamily="34" charset="-122"/>
              </a:rPr>
              <a:t>v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; 	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 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重命名为下一定义的版本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  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将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v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压入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V;			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后续引用将使用新定义版本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v</a:t>
            </a:r>
            <a:endParaRPr lang="en-US" altLang="zh-CN" sz="200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  v = v + 1;			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定义的版本号递增</a:t>
            </a:r>
            <a:endParaRPr lang="en-US" altLang="zh-CN" sz="200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end</a:t>
            </a:r>
            <a:endParaRPr lang="en-US" altLang="zh-CN" sz="2000" b="1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  end for</a:t>
            </a:r>
            <a:endParaRPr lang="en-US" altLang="zh-CN" sz="1600" b="1" dirty="0"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73424" y="6474023"/>
            <a:ext cx="4997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https://blog.csdn.net/qq_29674357/article/details/78731713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重命名算法（续）</a:t>
            </a:r>
            <a:endParaRPr lang="zh-CN" altLang="en-US" dirty="0"/>
          </a:p>
        </p:txBody>
      </p:sp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for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流图中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B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的所有后继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s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do</a:t>
            </a:r>
            <a:endParaRPr lang="en-US" altLang="zh-CN" sz="2000" b="1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j = B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是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s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的第几个前驱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for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s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中所有定义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x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的𝜙函数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do</a:t>
            </a:r>
            <a:endParaRPr lang="en-US" altLang="zh-CN" sz="2000" b="1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  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将𝜙的第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j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个参数替换为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x</a:t>
            </a:r>
            <a:r>
              <a:rPr lang="en-US" altLang="zh-CN" sz="2000" baseline="-25000" dirty="0" err="1">
                <a:latin typeface="Arial Unicode MS" pitchFamily="34" charset="-122"/>
                <a:ea typeface="Arial Unicode MS" pitchFamily="34" charset="-122"/>
              </a:rPr>
              <a:t>Top</a:t>
            </a:r>
            <a:r>
              <a:rPr lang="en-US" altLang="zh-CN" sz="2000" baseline="-25000" dirty="0">
                <a:latin typeface="Arial Unicode MS" pitchFamily="34" charset="-122"/>
                <a:ea typeface="Arial Unicode MS" pitchFamily="34" charset="-122"/>
              </a:rPr>
              <a:t>(V)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;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end for</a:t>
            </a:r>
            <a:endParaRPr lang="en-US" altLang="zh-CN" sz="2000" b="1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  end for</a:t>
            </a:r>
            <a:endParaRPr lang="en-US" altLang="zh-CN" sz="2000" b="1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for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支配树中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B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的所有孩子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c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do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深度优先遍历</a:t>
            </a:r>
            <a:endParaRPr lang="en-US" altLang="zh-CN" sz="200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Rename-variables(x, c);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end for</a:t>
            </a:r>
            <a:endParaRPr lang="en-US" altLang="zh-CN" sz="2000" b="1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处理完所有孩子返回此基本块时，栈顶也恢复到原版本号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repeat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Pop(V); 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until 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(Top(V) == 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ve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);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end</a:t>
            </a:r>
            <a:endParaRPr lang="en-US" altLang="zh-CN" sz="2000" b="1" dirty="0"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73424" y="6474023"/>
            <a:ext cx="4997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https://blog.csdn.net/qq_29674357/article/details/78731713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贯穿本章的例子</a:t>
            </a:r>
            <a:endParaRPr lang="zh-CN" altLang="en-US"/>
          </a:p>
        </p:txBody>
      </p:sp>
      <p:sp>
        <p:nvSpPr>
          <p:cNvPr id="68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void quicksort(int m, int n)</a:t>
            </a:r>
            <a:endParaRPr lang="en-US" altLang="zh-CN" sz="20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{</a:t>
            </a:r>
            <a:endParaRPr lang="en-US" altLang="zh-CN" sz="20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int i, j;</a:t>
            </a:r>
            <a:endParaRPr lang="en-US" altLang="zh-CN" sz="20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int v, x;</a:t>
            </a:r>
            <a:endParaRPr lang="en-US" altLang="zh-CN" sz="20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if (n &lt;= m) return;</a:t>
            </a:r>
            <a:endParaRPr lang="en-US" altLang="zh-CN" sz="20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i = m – 1; j = n; v = a[n];</a:t>
            </a:r>
            <a:endParaRPr lang="en-US" altLang="zh-CN" sz="20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while (1) {</a:t>
            </a:r>
            <a:endParaRPr lang="en-US" altLang="zh-CN" sz="20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	do i = i + 1; while (a[i] &lt; v);</a:t>
            </a:r>
            <a:endParaRPr lang="en-US" altLang="zh-CN" sz="20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	do j = j – 1; while (a[j] &gt; v);</a:t>
            </a:r>
            <a:endParaRPr lang="en-US" altLang="zh-CN" sz="20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	if (i &gt;= j) break;</a:t>
            </a:r>
            <a:endParaRPr lang="en-US" altLang="zh-CN" sz="20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	x = a[i]; a[i] = a[j]; a[j] = x;</a:t>
            </a:r>
            <a:endParaRPr lang="en-US" altLang="zh-CN" sz="20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}</a:t>
            </a:r>
            <a:endParaRPr lang="en-US" altLang="zh-CN" sz="20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x = a[i]; a[i] = a[n]; a[n] = x;</a:t>
            </a:r>
            <a:endParaRPr lang="en-US" altLang="zh-CN" sz="20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quicksort(m, j); quicksort(i + 1, n);</a:t>
            </a:r>
            <a:endParaRPr lang="en-US" altLang="zh-CN" sz="20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}</a:t>
            </a:r>
            <a:endParaRPr lang="en-US" altLang="zh-CN" sz="2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07586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dirty="0"/>
                  <a:t>函数的实现</a:t>
                </a:r>
                <a:endParaRPr lang="zh-CN" altLang="en-US" dirty="0"/>
              </a:p>
            </p:txBody>
          </p:sp>
        </mc:Choice>
        <mc:Fallback>
          <p:sp>
            <p:nvSpPr>
              <p:cNvPr id="707586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l="-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758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2800" dirty="0"/>
                  <a:t>目标指令集通常不支持这种指令</a:t>
                </a:r>
                <a:endParaRPr lang="en-US" altLang="zh-CN" sz="2800" dirty="0"/>
              </a:p>
              <a:p>
                <a:r>
                  <a:rPr lang="zh-CN" altLang="en-US" sz="2800" dirty="0">
                    <a:sym typeface="Wingdings" panose="05000000000000000000" pitchFamily="2" charset="2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CN" sz="2800" dirty="0">
                    <a:sym typeface="Wingdings" panose="05000000000000000000" pitchFamily="2" charset="2"/>
                  </a:rPr>
                  <a:t> resolution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”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pass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，将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2800" dirty="0"/>
                  <a:t>函数转换为</a:t>
                </a:r>
                <a:r>
                  <a:rPr lang="en-US" altLang="zh-CN" sz="2800" dirty="0"/>
                  <a:t>move</a:t>
                </a:r>
                <a:r>
                  <a:rPr lang="zh-CN" altLang="en-US" sz="2800" dirty="0"/>
                  <a:t>（</a:t>
                </a:r>
                <a:r>
                  <a:rPr lang="en-US" altLang="zh-CN" sz="2800" dirty="0"/>
                  <a:t>copy insertion</a:t>
                </a:r>
                <a:r>
                  <a:rPr lang="zh-CN" altLang="en-US" sz="2800" dirty="0"/>
                  <a:t>）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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中间代码退出了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SSA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形式</a:t>
                </a:r>
                <a:br>
                  <a:rPr lang="en-US" altLang="zh-CN" sz="2800" dirty="0">
                    <a:sym typeface="Wingdings" panose="05000000000000000000" pitchFamily="2" charset="2"/>
                  </a:rPr>
                </a:br>
                <a:r>
                  <a:rPr lang="zh-CN" altLang="en-US" sz="2800" dirty="0">
                    <a:sym typeface="Wingdings" panose="05000000000000000000" pitchFamily="2" charset="2"/>
                  </a:rPr>
                  <a:t>这一步骤也被称为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SSA destruction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（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de-SSA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）</a:t>
                </a:r>
                <a:endParaRPr lang="zh-CN" altLang="en-US" sz="28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sz="2400" dirty="0">
                    <a:sym typeface="Wingdings" panose="05000000000000000000" pitchFamily="2" charset="2"/>
                  </a:rPr>
                  <a:t>基本块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B2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开头有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的定义在基本块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B0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的定义在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B1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中</a:t>
                </a:r>
                <a:endParaRPr lang="en-US" altLang="zh-CN" sz="24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sz="2400" dirty="0"/>
                  <a:t>三个变量版本分别分配了寄存器</a:t>
                </a:r>
                <a:r>
                  <a:rPr lang="en-US" altLang="zh-CN" sz="2400" dirty="0"/>
                  <a:t>R1</a:t>
                </a:r>
                <a:r>
                  <a:rPr lang="zh-CN" altLang="en-US" sz="2400" dirty="0"/>
                  <a:t>、</a:t>
                </a:r>
                <a:r>
                  <a:rPr lang="en-US" altLang="zh-CN" sz="2400" dirty="0"/>
                  <a:t>R2</a:t>
                </a:r>
                <a:r>
                  <a:rPr lang="zh-CN" altLang="en-US" sz="2400" dirty="0"/>
                  <a:t>、</a:t>
                </a:r>
                <a:r>
                  <a:rPr lang="en-US" altLang="zh-CN" sz="2400" dirty="0"/>
                  <a:t>R3</a:t>
                </a:r>
                <a:endParaRPr lang="en-US" altLang="zh-CN" sz="2400" dirty="0"/>
              </a:p>
              <a:p>
                <a:pPr lvl="1"/>
                <a:r>
                  <a:rPr lang="zh-CN" altLang="en-US" sz="2400" dirty="0"/>
                  <a:t>则在</a:t>
                </a:r>
                <a:r>
                  <a:rPr lang="en-US" altLang="zh-CN" sz="2400" dirty="0"/>
                  <a:t>B0</a:t>
                </a:r>
                <a:r>
                  <a:rPr lang="zh-CN" altLang="en-US" sz="2400" dirty="0"/>
                  <a:t>末尾生成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move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/>
                  <a:t>在</a:t>
                </a:r>
                <a:r>
                  <a:rPr lang="en-US" altLang="zh-CN" sz="2400" dirty="0"/>
                  <a:t>B1</a:t>
                </a:r>
                <a:r>
                  <a:rPr lang="zh-CN" altLang="en-US" sz="2400" dirty="0"/>
                  <a:t>末尾生成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move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CN" sz="2400" dirty="0"/>
              </a:p>
              <a:p>
                <a:pPr lvl="1"/>
                <a:r>
                  <a:rPr lang="zh-CN" altLang="en-US" sz="2400" dirty="0"/>
                  <a:t>浪费寄存器，如果</a:t>
                </a:r>
                <a:r>
                  <a:rPr lang="en-US" altLang="zh-CN" sz="2400" dirty="0"/>
                  <a:t>resolution pass</a:t>
                </a:r>
                <a:r>
                  <a:rPr lang="zh-CN" altLang="en-US" sz="2400" dirty="0"/>
                  <a:t>在寄存器分配之前，则寄存器分配阶段会合并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2400" dirty="0"/>
                  <a:t>引发的</a:t>
                </a:r>
                <a:r>
                  <a:rPr lang="en-US" altLang="zh-CN" sz="2400" dirty="0"/>
                  <a:t>move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70758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l="-4" r="-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710644" y="6505599"/>
            <a:ext cx="372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https://www.zhihu.com/question/24992774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LLVM</a:t>
            </a:r>
            <a:r>
              <a:rPr lang="zh-CN" altLang="en-US" dirty="0"/>
              <a:t>中“完全</a:t>
            </a:r>
            <a:r>
              <a:rPr lang="en-US" altLang="zh-CN" dirty="0"/>
              <a:t>SSA</a:t>
            </a:r>
            <a:r>
              <a:rPr lang="zh-CN" altLang="en-US" dirty="0"/>
              <a:t>”的构造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758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mem2reg</a:t>
                </a:r>
                <a:endParaRPr lang="zh-CN" altLang="en-US" dirty="0"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dirty="0">
                    <a:sym typeface="Wingdings" panose="05000000000000000000" pitchFamily="2" charset="2"/>
                  </a:rPr>
                  <a:t>简单情况</a:t>
                </a:r>
                <a:endParaRPr lang="en-US" altLang="zh-CN" dirty="0">
                  <a:sym typeface="Wingdings" panose="05000000000000000000" pitchFamily="2" charset="2"/>
                </a:endParaRPr>
              </a:p>
              <a:p>
                <a:pPr lvl="2"/>
                <a:r>
                  <a:rPr lang="zh-CN" altLang="en-US" dirty="0">
                    <a:sym typeface="Wingdings" panose="05000000000000000000" pitchFamily="2" charset="2"/>
                  </a:rPr>
                  <a:t>内存变量的定义无引用：</a:t>
                </a:r>
                <a:r>
                  <a:rPr lang="en-US" altLang="zh-CN" dirty="0" err="1">
                    <a:sym typeface="Wingdings" panose="05000000000000000000" pitchFamily="2" charset="2"/>
                  </a:rPr>
                  <a:t>alloca</a:t>
                </a:r>
                <a:r>
                  <a:rPr lang="zh-CN" altLang="en-US" dirty="0">
                    <a:sym typeface="Wingdings" panose="05000000000000000000" pitchFamily="2" charset="2"/>
                  </a:rPr>
                  <a:t>和</a:t>
                </a:r>
                <a:r>
                  <a:rPr lang="en-US" altLang="zh-CN" dirty="0">
                    <a:sym typeface="Wingdings" panose="05000000000000000000" pitchFamily="2" charset="2"/>
                  </a:rPr>
                  <a:t>store</a:t>
                </a:r>
                <a:r>
                  <a:rPr lang="zh-CN" altLang="en-US" dirty="0">
                    <a:sym typeface="Wingdings" panose="05000000000000000000" pitchFamily="2" charset="2"/>
                  </a:rPr>
                  <a:t>都删除</a:t>
                </a:r>
                <a:endParaRPr lang="en-US" altLang="zh-CN" dirty="0">
                  <a:sym typeface="Wingdings" panose="05000000000000000000" pitchFamily="2" charset="2"/>
                </a:endParaRPr>
              </a:p>
              <a:p>
                <a:pPr lvl="2"/>
                <a:r>
                  <a:rPr lang="zh-CN" altLang="en-US" dirty="0">
                    <a:sym typeface="Wingdings" panose="05000000000000000000" pitchFamily="2" charset="2"/>
                  </a:rPr>
                  <a:t>内存变量的定义和引用在同一个基本块中：尽量使用寄存器，删除不必要的</a:t>
                </a:r>
                <a:r>
                  <a:rPr lang="en-US" altLang="zh-CN" dirty="0" err="1">
                    <a:sym typeface="Wingdings" panose="05000000000000000000" pitchFamily="2" charset="2"/>
                  </a:rPr>
                  <a:t>alloca</a:t>
                </a:r>
                <a:r>
                  <a:rPr lang="en-US" altLang="zh-CN" dirty="0">
                    <a:sym typeface="Wingdings" panose="05000000000000000000" pitchFamily="2" charset="2"/>
                  </a:rPr>
                  <a:t>/store/load</a:t>
                </a:r>
                <a:endParaRPr lang="zh-CN" altLang="en-US" dirty="0"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dirty="0">
                    <a:sym typeface="Wingdings" panose="05000000000000000000" pitchFamily="2" charset="2"/>
                  </a:rPr>
                  <a:t>复杂情况：类似上述算法思路，插入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dirty="0"/>
                  <a:t>函数、进行重命名，但细节调整</a:t>
                </a:r>
                <a:r>
                  <a:rPr lang="en-US" altLang="zh-CN" dirty="0"/>
                  <a:t>——</a:t>
                </a:r>
                <a:r>
                  <a:rPr lang="zh-CN" altLang="en-US" dirty="0"/>
                  <a:t>将</a:t>
                </a:r>
                <a:r>
                  <a:rPr lang="en-US" altLang="zh-CN" dirty="0" err="1"/>
                  <a:t>alloca</a:t>
                </a:r>
                <a:r>
                  <a:rPr lang="en-US" altLang="zh-CN" dirty="0"/>
                  <a:t>/store</a:t>
                </a:r>
                <a:br>
                  <a:rPr lang="en-US" altLang="zh-CN" dirty="0"/>
                </a:br>
                <a:r>
                  <a:rPr lang="en-US" altLang="zh-CN" dirty="0"/>
                  <a:t>/load</a:t>
                </a:r>
                <a:r>
                  <a:rPr lang="zh-CN" altLang="en-US" dirty="0"/>
                  <a:t>指令提升到寄存器，这会丢失多个版本属于同一变量的信息，影响后续优化</a:t>
                </a:r>
                <a:endParaRPr lang="en-US" altLang="zh-CN" dirty="0"/>
              </a:p>
              <a:p>
                <a:r>
                  <a:rPr lang="zh-CN" altLang="en-US" dirty="0">
                    <a:sym typeface="Wingdings" panose="05000000000000000000" pitchFamily="2" charset="2"/>
                  </a:rPr>
                  <a:t>详见实验指导书</a:t>
                </a:r>
                <a:endParaRPr lang="zh-CN" altLang="en-US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70758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4" r="-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部分冗余消除（</a:t>
            </a:r>
            <a:r>
              <a:rPr lang="en-US" altLang="zh-CN" dirty="0"/>
              <a:t>PRE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68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r>
              <a:rPr lang="zh-CN" altLang="en-US" dirty="0"/>
              <a:t>并不是所有路径上都有前驱</a:t>
            </a:r>
            <a:r>
              <a:rPr lang="en-US" altLang="zh-CN" dirty="0"/>
              <a:t>—</a:t>
            </a:r>
            <a:r>
              <a:rPr lang="zh-CN" altLang="en-US" dirty="0"/>
              <a:t>后继关系</a:t>
            </a:r>
            <a:endParaRPr lang="en-US" altLang="zh-CN" dirty="0"/>
          </a:p>
          <a:p>
            <a:r>
              <a:rPr lang="zh-CN" altLang="en-US" dirty="0"/>
              <a:t>直接进行全局值编号会得到错误结果：违反</a:t>
            </a:r>
            <a:r>
              <a:rPr lang="en-US" altLang="zh-CN" dirty="0"/>
              <a:t>SSA</a:t>
            </a:r>
            <a:r>
              <a:rPr lang="zh-CN" altLang="en-US" dirty="0"/>
              <a:t>性质，基本块</a:t>
            </a:r>
            <a:r>
              <a:rPr lang="en-US" altLang="zh-CN" dirty="0"/>
              <a:t>2</a:t>
            </a:r>
            <a:r>
              <a:rPr lang="zh-CN" altLang="en-US" dirty="0"/>
              <a:t>不支配基本块</a:t>
            </a:r>
            <a:r>
              <a:rPr lang="en-US" altLang="zh-CN" dirty="0"/>
              <a:t>4</a:t>
            </a:r>
            <a:br>
              <a:rPr lang="en-US" altLang="zh-CN" dirty="0"/>
            </a:br>
            <a:r>
              <a:rPr lang="en-US" altLang="zh-CN" dirty="0"/>
              <a:t>——</a:t>
            </a:r>
            <a:r>
              <a:rPr lang="zh-CN" altLang="en-US" dirty="0"/>
              <a:t>引用</a:t>
            </a:r>
            <a:r>
              <a:rPr lang="en-US" altLang="zh-CN" dirty="0"/>
              <a:t>t1</a:t>
            </a:r>
            <a:r>
              <a:rPr lang="zh-CN" altLang="en-US" dirty="0"/>
              <a:t>前可能没有定义它</a:t>
            </a:r>
            <a:endParaRPr lang="en-US" altLang="zh-CN" dirty="0"/>
          </a:p>
        </p:txBody>
      </p:sp>
      <p:sp>
        <p:nvSpPr>
          <p:cNvPr id="687108" name="Text Box 4"/>
          <p:cNvSpPr txBox="1">
            <a:spLocks noChangeArrowheads="1"/>
          </p:cNvSpPr>
          <p:nvPr/>
        </p:nvSpPr>
        <p:spPr bwMode="ltGray">
          <a:xfrm>
            <a:off x="659160" y="4883786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c := a + b</a:t>
            </a:r>
            <a:endParaRPr lang="en-US" altLang="zh-CN" sz="2000" baseline="0" dirty="0">
              <a:latin typeface="Times New Roman" panose="02020603050405020304" pitchFamily="18" charset="0"/>
            </a:endParaRPr>
          </a:p>
        </p:txBody>
      </p:sp>
      <p:sp>
        <p:nvSpPr>
          <p:cNvPr id="687109" name="Text Box 5"/>
          <p:cNvSpPr txBox="1">
            <a:spLocks noChangeArrowheads="1"/>
          </p:cNvSpPr>
          <p:nvPr/>
        </p:nvSpPr>
        <p:spPr bwMode="ltGray">
          <a:xfrm>
            <a:off x="2411760" y="4883786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…</a:t>
            </a:r>
            <a:endParaRPr lang="en-US" altLang="zh-CN" sz="2000" baseline="0" dirty="0">
              <a:latin typeface="Times New Roman" panose="02020603050405020304" pitchFamily="18" charset="0"/>
            </a:endParaRPr>
          </a:p>
        </p:txBody>
      </p:sp>
      <p:sp>
        <p:nvSpPr>
          <p:cNvPr id="687110" name="Text Box 6"/>
          <p:cNvSpPr txBox="1">
            <a:spLocks noChangeArrowheads="1"/>
          </p:cNvSpPr>
          <p:nvPr/>
        </p:nvSpPr>
        <p:spPr bwMode="ltGray">
          <a:xfrm>
            <a:off x="1573560" y="5758904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c := a + b</a:t>
            </a:r>
            <a:endParaRPr lang="en-US" altLang="zh-CN" sz="2000" baseline="0" dirty="0">
              <a:latin typeface="Times New Roman" panose="02020603050405020304" pitchFamily="18" charset="0"/>
            </a:endParaRPr>
          </a:p>
        </p:txBody>
      </p:sp>
      <p:sp>
        <p:nvSpPr>
          <p:cNvPr id="687111" name="Line 7"/>
          <p:cNvSpPr>
            <a:spLocks noChangeShapeType="1"/>
          </p:cNvSpPr>
          <p:nvPr/>
        </p:nvSpPr>
        <p:spPr bwMode="ltGray">
          <a:xfrm>
            <a:off x="1497360" y="5301704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7112" name="Line 8"/>
          <p:cNvSpPr>
            <a:spLocks noChangeShapeType="1"/>
          </p:cNvSpPr>
          <p:nvPr/>
        </p:nvSpPr>
        <p:spPr bwMode="ltGray">
          <a:xfrm flipH="1">
            <a:off x="2487960" y="5301704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7118" name="AutoShape 14"/>
          <p:cNvSpPr>
            <a:spLocks noChangeArrowheads="1"/>
          </p:cNvSpPr>
          <p:nvPr/>
        </p:nvSpPr>
        <p:spPr bwMode="ltGray">
          <a:xfrm>
            <a:off x="4422304" y="4934586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ltGray">
          <a:xfrm>
            <a:off x="1576198" y="4014732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a&gt;10?</a:t>
            </a:r>
            <a:endParaRPr lang="en-US" altLang="zh-CN" sz="2000" baseline="0" dirty="0">
              <a:latin typeface="Times New Roman" panose="02020603050405020304" pitchFamily="18" charset="0"/>
            </a:endParaRPr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ltGray">
          <a:xfrm flipH="1">
            <a:off x="1475656" y="4425108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ltGray">
          <a:xfrm>
            <a:off x="2474032" y="4421132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ltGray">
          <a:xfrm>
            <a:off x="5255840" y="4878332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t1 := a1 + b1</a:t>
            </a:r>
            <a:endParaRPr lang="en-US" altLang="zh-CN" sz="2000" baseline="0" dirty="0">
              <a:latin typeface="Times New Roman" panose="02020603050405020304" pitchFamily="18" charset="0"/>
            </a:endParaRPr>
          </a:p>
        </p:txBody>
      </p:sp>
      <p:sp>
        <p:nvSpPr>
          <p:cNvPr id="24" name="Text Box 5"/>
          <p:cNvSpPr txBox="1">
            <a:spLocks noChangeArrowheads="1"/>
          </p:cNvSpPr>
          <p:nvPr/>
        </p:nvSpPr>
        <p:spPr bwMode="ltGray">
          <a:xfrm>
            <a:off x="7008440" y="4878332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…</a:t>
            </a:r>
            <a:endParaRPr lang="en-US" altLang="zh-CN" sz="2000" baseline="0" dirty="0">
              <a:latin typeface="Times New Roman" panose="02020603050405020304" pitchFamily="18" charset="0"/>
            </a:endParaRP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ltGray">
          <a:xfrm>
            <a:off x="6170240" y="5753450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c := t1</a:t>
            </a:r>
            <a:endParaRPr lang="en-US" altLang="zh-CN" sz="2000" baseline="0" dirty="0">
              <a:latin typeface="Times New Roman" panose="02020603050405020304" pitchFamily="18" charset="0"/>
            </a:endParaRPr>
          </a:p>
        </p:txBody>
      </p:sp>
      <p:sp>
        <p:nvSpPr>
          <p:cNvPr id="26" name="Line 7"/>
          <p:cNvSpPr>
            <a:spLocks noChangeShapeType="1"/>
          </p:cNvSpPr>
          <p:nvPr/>
        </p:nvSpPr>
        <p:spPr bwMode="ltGray">
          <a:xfrm>
            <a:off x="6094040" y="529625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8"/>
          <p:cNvSpPr>
            <a:spLocks noChangeShapeType="1"/>
          </p:cNvSpPr>
          <p:nvPr/>
        </p:nvSpPr>
        <p:spPr bwMode="ltGray">
          <a:xfrm flipH="1">
            <a:off x="7084640" y="529625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Text Box 6"/>
          <p:cNvSpPr txBox="1">
            <a:spLocks noChangeArrowheads="1"/>
          </p:cNvSpPr>
          <p:nvPr/>
        </p:nvSpPr>
        <p:spPr bwMode="ltGray">
          <a:xfrm>
            <a:off x="6172878" y="4009278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a1&gt;10?</a:t>
            </a:r>
            <a:endParaRPr lang="en-US" altLang="zh-CN" sz="2000" baseline="0" dirty="0">
              <a:latin typeface="Times New Roman" panose="02020603050405020304" pitchFamily="18" charset="0"/>
            </a:endParaRPr>
          </a:p>
        </p:txBody>
      </p:sp>
      <p:sp>
        <p:nvSpPr>
          <p:cNvPr id="29" name="Line 8"/>
          <p:cNvSpPr>
            <a:spLocks noChangeShapeType="1"/>
          </p:cNvSpPr>
          <p:nvPr/>
        </p:nvSpPr>
        <p:spPr bwMode="ltGray">
          <a:xfrm flipH="1">
            <a:off x="6072336" y="4419654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Line 7"/>
          <p:cNvSpPr>
            <a:spLocks noChangeShapeType="1"/>
          </p:cNvSpPr>
          <p:nvPr/>
        </p:nvSpPr>
        <p:spPr bwMode="ltGray">
          <a:xfrm>
            <a:off x="7070712" y="4415678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304764" y="3723909"/>
            <a:ext cx="341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aseline="0" dirty="0">
                <a:latin typeface="Times New Roman" panose="02020603050405020304" pitchFamily="18" charset="0"/>
              </a:rPr>
              <a:t>1</a:t>
            </a:r>
            <a:endParaRPr lang="zh-CN" altLang="en-US" sz="16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85512" y="4596032"/>
            <a:ext cx="341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aseline="0" dirty="0">
                <a:latin typeface="Times New Roman" panose="02020603050405020304" pitchFamily="18" charset="0"/>
              </a:rPr>
              <a:t>2</a:t>
            </a:r>
            <a:endParaRPr lang="zh-CN" altLang="en-US" sz="1600" dirty="0"/>
          </a:p>
        </p:txBody>
      </p:sp>
      <p:sp>
        <p:nvSpPr>
          <p:cNvPr id="33" name="文本框 32"/>
          <p:cNvSpPr txBox="1"/>
          <p:nvPr/>
        </p:nvSpPr>
        <p:spPr>
          <a:xfrm>
            <a:off x="3886774" y="4596032"/>
            <a:ext cx="341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aseline="0" dirty="0">
                <a:latin typeface="Times New Roman" panose="02020603050405020304" pitchFamily="18" charset="0"/>
              </a:rPr>
              <a:t>3</a:t>
            </a:r>
            <a:endParaRPr lang="zh-CN" altLang="en-US" sz="1600" dirty="0"/>
          </a:p>
        </p:txBody>
      </p:sp>
      <p:sp>
        <p:nvSpPr>
          <p:cNvPr id="34" name="文本框 33"/>
          <p:cNvSpPr txBox="1"/>
          <p:nvPr/>
        </p:nvSpPr>
        <p:spPr>
          <a:xfrm>
            <a:off x="1321908" y="5524850"/>
            <a:ext cx="341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aseline="0" dirty="0">
                <a:latin typeface="Times New Roman" panose="02020603050405020304" pitchFamily="18" charset="0"/>
              </a:rPr>
              <a:t>4</a:t>
            </a:r>
            <a:endParaRPr lang="zh-CN" altLang="en-US" sz="1600" dirty="0"/>
          </a:p>
        </p:txBody>
      </p:sp>
      <p:sp>
        <p:nvSpPr>
          <p:cNvPr id="35" name="文本框 34"/>
          <p:cNvSpPr txBox="1"/>
          <p:nvPr/>
        </p:nvSpPr>
        <p:spPr>
          <a:xfrm>
            <a:off x="5902830" y="3723909"/>
            <a:ext cx="341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aseline="0" dirty="0">
                <a:latin typeface="Times New Roman" panose="02020603050405020304" pitchFamily="18" charset="0"/>
              </a:rPr>
              <a:t>1</a:t>
            </a:r>
            <a:endParaRPr lang="zh-CN" altLang="en-US" sz="1600" dirty="0"/>
          </a:p>
        </p:txBody>
      </p:sp>
      <p:sp>
        <p:nvSpPr>
          <p:cNvPr id="36" name="文本框 35"/>
          <p:cNvSpPr txBox="1"/>
          <p:nvPr/>
        </p:nvSpPr>
        <p:spPr>
          <a:xfrm>
            <a:off x="4983578" y="4596032"/>
            <a:ext cx="341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aseline="0" dirty="0">
                <a:latin typeface="Times New Roman" panose="02020603050405020304" pitchFamily="18" charset="0"/>
              </a:rPr>
              <a:t>2</a:t>
            </a:r>
            <a:endParaRPr lang="zh-CN" altLang="en-US" sz="1600" dirty="0"/>
          </a:p>
        </p:txBody>
      </p:sp>
      <p:sp>
        <p:nvSpPr>
          <p:cNvPr id="37" name="文本框 36"/>
          <p:cNvSpPr txBox="1"/>
          <p:nvPr/>
        </p:nvSpPr>
        <p:spPr>
          <a:xfrm>
            <a:off x="8484840" y="4596032"/>
            <a:ext cx="341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aseline="0" dirty="0">
                <a:latin typeface="Times New Roman" panose="02020603050405020304" pitchFamily="18" charset="0"/>
              </a:rPr>
              <a:t>3</a:t>
            </a:r>
            <a:endParaRPr lang="zh-CN" altLang="en-US" sz="1600" dirty="0"/>
          </a:p>
        </p:txBody>
      </p:sp>
      <p:sp>
        <p:nvSpPr>
          <p:cNvPr id="38" name="文本框 37"/>
          <p:cNvSpPr txBox="1"/>
          <p:nvPr/>
        </p:nvSpPr>
        <p:spPr>
          <a:xfrm>
            <a:off x="5919974" y="5524850"/>
            <a:ext cx="341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aseline="0" dirty="0">
                <a:latin typeface="Times New Roman" panose="02020603050405020304" pitchFamily="18" charset="0"/>
              </a:rPr>
              <a:t>4</a:t>
            </a:r>
            <a:endParaRPr lang="zh-CN" altLang="en-US" sz="1600" dirty="0"/>
          </a:p>
        </p:txBody>
      </p:sp>
      <p:sp>
        <p:nvSpPr>
          <p:cNvPr id="39" name="矩形 38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07586" name="Rectangle 2"/>
          <p:cNvSpPr>
            <a:spLocks noGrp="1" noChangeArrowheads="1"/>
          </p:cNvSpPr>
          <p:nvPr/>
        </p:nvSpPr>
        <p:spPr>
          <a:xfrm>
            <a:off x="6392545" y="297180"/>
            <a:ext cx="2551430" cy="9220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sz="6600" b="1" dirty="0">
                <a:solidFill>
                  <a:srgbClr val="FF0000"/>
                </a:solidFill>
              </a:rPr>
              <a:t>后面不考</a:t>
            </a:r>
            <a:endParaRPr lang="zh-CN" sz="6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</a:t>
            </a:r>
            <a:r>
              <a:rPr lang="zh-CN" altLang="en-US" dirty="0"/>
              <a:t>解决思路</a:t>
            </a:r>
            <a:endParaRPr lang="zh-CN" altLang="en-US" dirty="0"/>
          </a:p>
        </p:txBody>
      </p:sp>
      <p:sp>
        <p:nvSpPr>
          <p:cNvPr id="68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 err="1"/>
              <a:t>a+b</a:t>
            </a:r>
            <a:r>
              <a:rPr lang="zh-CN" altLang="en-US" dirty="0"/>
              <a:t>挪到另一条路径的前驱中</a:t>
            </a:r>
            <a:endParaRPr lang="en-US" altLang="zh-CN" dirty="0"/>
          </a:p>
          <a:p>
            <a:r>
              <a:rPr lang="zh-CN" altLang="en-US" dirty="0"/>
              <a:t>也可挪到所有引用的前驱中（</a:t>
            </a:r>
            <a:r>
              <a:rPr lang="en-US" altLang="zh-CN" dirty="0"/>
              <a:t>Global Code Motion</a:t>
            </a:r>
            <a:r>
              <a:rPr lang="zh-CN" altLang="en-US" dirty="0"/>
              <a:t>，</a:t>
            </a:r>
            <a:r>
              <a:rPr lang="en-US" altLang="zh-CN" dirty="0"/>
              <a:t>GVN-GCM</a:t>
            </a:r>
            <a:r>
              <a:rPr lang="zh-CN" altLang="en-US" dirty="0"/>
              <a:t>），但效率低</a:t>
            </a:r>
            <a:endParaRPr lang="en-US" altLang="zh-CN" dirty="0"/>
          </a:p>
        </p:txBody>
      </p:sp>
      <p:sp>
        <p:nvSpPr>
          <p:cNvPr id="687108" name="Text Box 4"/>
          <p:cNvSpPr txBox="1">
            <a:spLocks noChangeArrowheads="1"/>
          </p:cNvSpPr>
          <p:nvPr/>
        </p:nvSpPr>
        <p:spPr bwMode="ltGray">
          <a:xfrm>
            <a:off x="215280" y="3947682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c := a + b</a:t>
            </a:r>
            <a:endParaRPr lang="en-US" altLang="zh-CN" sz="2000" baseline="0" dirty="0">
              <a:latin typeface="Times New Roman" panose="02020603050405020304" pitchFamily="18" charset="0"/>
            </a:endParaRPr>
          </a:p>
        </p:txBody>
      </p:sp>
      <p:sp>
        <p:nvSpPr>
          <p:cNvPr id="687109" name="Text Box 5"/>
          <p:cNvSpPr txBox="1">
            <a:spLocks noChangeArrowheads="1"/>
          </p:cNvSpPr>
          <p:nvPr/>
        </p:nvSpPr>
        <p:spPr bwMode="ltGray">
          <a:xfrm>
            <a:off x="1967880" y="3947682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…</a:t>
            </a:r>
            <a:endParaRPr lang="en-US" altLang="zh-CN" sz="2000" baseline="0" dirty="0">
              <a:latin typeface="Times New Roman" panose="02020603050405020304" pitchFamily="18" charset="0"/>
            </a:endParaRPr>
          </a:p>
        </p:txBody>
      </p:sp>
      <p:sp>
        <p:nvSpPr>
          <p:cNvPr id="687110" name="Text Box 6"/>
          <p:cNvSpPr txBox="1">
            <a:spLocks noChangeArrowheads="1"/>
          </p:cNvSpPr>
          <p:nvPr/>
        </p:nvSpPr>
        <p:spPr bwMode="ltGray">
          <a:xfrm>
            <a:off x="1129680" y="4822800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c := a + b</a:t>
            </a:r>
            <a:endParaRPr lang="en-US" altLang="zh-CN" sz="2000" baseline="0" dirty="0">
              <a:latin typeface="Times New Roman" panose="02020603050405020304" pitchFamily="18" charset="0"/>
            </a:endParaRPr>
          </a:p>
        </p:txBody>
      </p:sp>
      <p:sp>
        <p:nvSpPr>
          <p:cNvPr id="687111" name="Line 7"/>
          <p:cNvSpPr>
            <a:spLocks noChangeShapeType="1"/>
          </p:cNvSpPr>
          <p:nvPr/>
        </p:nvSpPr>
        <p:spPr bwMode="ltGray">
          <a:xfrm>
            <a:off x="1053480" y="436560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7112" name="Line 8"/>
          <p:cNvSpPr>
            <a:spLocks noChangeShapeType="1"/>
          </p:cNvSpPr>
          <p:nvPr/>
        </p:nvSpPr>
        <p:spPr bwMode="ltGray">
          <a:xfrm flipH="1">
            <a:off x="1967880" y="436560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7118" name="AutoShape 14"/>
          <p:cNvSpPr>
            <a:spLocks noChangeArrowheads="1"/>
          </p:cNvSpPr>
          <p:nvPr/>
        </p:nvSpPr>
        <p:spPr bwMode="ltGray">
          <a:xfrm>
            <a:off x="4429472" y="3491060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ltGray">
          <a:xfrm>
            <a:off x="1132318" y="3078628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a&gt;10?</a:t>
            </a:r>
            <a:endParaRPr lang="en-US" altLang="zh-CN" sz="2000" baseline="0" dirty="0">
              <a:latin typeface="Times New Roman" panose="02020603050405020304" pitchFamily="18" charset="0"/>
            </a:endParaRPr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ltGray">
          <a:xfrm flipH="1">
            <a:off x="1031776" y="3489004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ltGray">
          <a:xfrm>
            <a:off x="2030152" y="3485028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ltGray">
          <a:xfrm>
            <a:off x="5687888" y="3942228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t := a + b</a:t>
            </a:r>
            <a:endParaRPr lang="en-US" altLang="zh-CN" sz="2000" baseline="0" dirty="0">
              <a:latin typeface="Times New Roman" panose="02020603050405020304" pitchFamily="18" charset="0"/>
            </a:endParaRPr>
          </a:p>
        </p:txBody>
      </p:sp>
      <p:sp>
        <p:nvSpPr>
          <p:cNvPr id="24" name="Text Box 5"/>
          <p:cNvSpPr txBox="1">
            <a:spLocks noChangeArrowheads="1"/>
          </p:cNvSpPr>
          <p:nvPr/>
        </p:nvSpPr>
        <p:spPr bwMode="ltGray">
          <a:xfrm>
            <a:off x="7440488" y="3942228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t := a + b</a:t>
            </a:r>
            <a:endParaRPr lang="en-US" altLang="zh-CN" sz="2000" baseline="0" dirty="0">
              <a:latin typeface="Times New Roman" panose="02020603050405020304" pitchFamily="18" charset="0"/>
            </a:endParaRP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ltGray">
          <a:xfrm>
            <a:off x="6602288" y="4817346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c := t</a:t>
            </a:r>
            <a:endParaRPr lang="en-US" altLang="zh-CN" sz="2000" baseline="0" dirty="0">
              <a:latin typeface="Times New Roman" panose="02020603050405020304" pitchFamily="18" charset="0"/>
            </a:endParaRPr>
          </a:p>
        </p:txBody>
      </p:sp>
      <p:sp>
        <p:nvSpPr>
          <p:cNvPr id="26" name="Line 7"/>
          <p:cNvSpPr>
            <a:spLocks noChangeShapeType="1"/>
          </p:cNvSpPr>
          <p:nvPr/>
        </p:nvSpPr>
        <p:spPr bwMode="ltGray">
          <a:xfrm>
            <a:off x="6449888" y="4360146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8"/>
          <p:cNvSpPr>
            <a:spLocks noChangeShapeType="1"/>
          </p:cNvSpPr>
          <p:nvPr/>
        </p:nvSpPr>
        <p:spPr bwMode="ltGray">
          <a:xfrm flipH="1">
            <a:off x="7516688" y="4360146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Text Box 6"/>
          <p:cNvSpPr txBox="1">
            <a:spLocks noChangeArrowheads="1"/>
          </p:cNvSpPr>
          <p:nvPr/>
        </p:nvSpPr>
        <p:spPr bwMode="ltGray">
          <a:xfrm>
            <a:off x="6604926" y="3073174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a&gt;10?</a:t>
            </a:r>
            <a:endParaRPr lang="en-US" altLang="zh-CN" sz="2000" baseline="0" dirty="0">
              <a:latin typeface="Times New Roman" panose="02020603050405020304" pitchFamily="18" charset="0"/>
            </a:endParaRPr>
          </a:p>
        </p:txBody>
      </p:sp>
      <p:sp>
        <p:nvSpPr>
          <p:cNvPr id="29" name="Line 8"/>
          <p:cNvSpPr>
            <a:spLocks noChangeShapeType="1"/>
          </p:cNvSpPr>
          <p:nvPr/>
        </p:nvSpPr>
        <p:spPr bwMode="ltGray">
          <a:xfrm flipH="1">
            <a:off x="6504384" y="348355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Line 7"/>
          <p:cNvSpPr>
            <a:spLocks noChangeShapeType="1"/>
          </p:cNvSpPr>
          <p:nvPr/>
        </p:nvSpPr>
        <p:spPr bwMode="ltGray">
          <a:xfrm>
            <a:off x="7502760" y="3479574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Text Box 4"/>
          <p:cNvSpPr txBox="1">
            <a:spLocks noChangeArrowheads="1"/>
          </p:cNvSpPr>
          <p:nvPr/>
        </p:nvSpPr>
        <p:spPr bwMode="ltGray">
          <a:xfrm>
            <a:off x="2771800" y="5543750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…</a:t>
            </a:r>
            <a:endParaRPr lang="en-US" altLang="zh-CN" sz="2000" baseline="0" dirty="0">
              <a:latin typeface="Times New Roman" panose="02020603050405020304" pitchFamily="18" charset="0"/>
            </a:endParaRPr>
          </a:p>
        </p:txBody>
      </p:sp>
      <p:sp>
        <p:nvSpPr>
          <p:cNvPr id="32" name="Text Box 5"/>
          <p:cNvSpPr txBox="1">
            <a:spLocks noChangeArrowheads="1"/>
          </p:cNvSpPr>
          <p:nvPr/>
        </p:nvSpPr>
        <p:spPr bwMode="ltGray">
          <a:xfrm>
            <a:off x="4524400" y="5543750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…</a:t>
            </a:r>
            <a:endParaRPr lang="en-US" altLang="zh-CN" sz="2000" baseline="0" dirty="0">
              <a:latin typeface="Times New Roman" panose="02020603050405020304" pitchFamily="18" charset="0"/>
            </a:endParaRPr>
          </a:p>
        </p:txBody>
      </p:sp>
      <p:sp>
        <p:nvSpPr>
          <p:cNvPr id="33" name="Text Box 6"/>
          <p:cNvSpPr txBox="1">
            <a:spLocks noChangeArrowheads="1"/>
          </p:cNvSpPr>
          <p:nvPr/>
        </p:nvSpPr>
        <p:spPr bwMode="ltGray">
          <a:xfrm>
            <a:off x="3686200" y="6418868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c := t</a:t>
            </a:r>
            <a:endParaRPr lang="en-US" altLang="zh-CN" sz="2000" baseline="0" dirty="0">
              <a:latin typeface="Times New Roman" panose="02020603050405020304" pitchFamily="18" charset="0"/>
            </a:endParaRPr>
          </a:p>
        </p:txBody>
      </p:sp>
      <p:sp>
        <p:nvSpPr>
          <p:cNvPr id="34" name="Line 7"/>
          <p:cNvSpPr>
            <a:spLocks noChangeShapeType="1"/>
          </p:cNvSpPr>
          <p:nvPr/>
        </p:nvSpPr>
        <p:spPr bwMode="ltGray">
          <a:xfrm>
            <a:off x="3610000" y="5961668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Line 8"/>
          <p:cNvSpPr>
            <a:spLocks noChangeShapeType="1"/>
          </p:cNvSpPr>
          <p:nvPr/>
        </p:nvSpPr>
        <p:spPr bwMode="ltGray">
          <a:xfrm flipH="1">
            <a:off x="4600600" y="5961668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Text Box 6"/>
          <p:cNvSpPr txBox="1">
            <a:spLocks noChangeArrowheads="1"/>
          </p:cNvSpPr>
          <p:nvPr/>
        </p:nvSpPr>
        <p:spPr bwMode="ltGray">
          <a:xfrm>
            <a:off x="3688838" y="4365104"/>
            <a:ext cx="1524000" cy="707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t=</a:t>
            </a:r>
            <a:r>
              <a:rPr lang="en-US" altLang="zh-CN" sz="2000" baseline="0" dirty="0" err="1">
                <a:latin typeface="Times New Roman" panose="02020603050405020304" pitchFamily="18" charset="0"/>
              </a:rPr>
              <a:t>a+b</a:t>
            </a:r>
            <a:endParaRPr lang="en-US" altLang="zh-CN" sz="2000" baseline="0" dirty="0">
              <a:latin typeface="Times New Roman" panose="02020603050405020304" pitchFamily="18" charset="0"/>
            </a:endParaRPr>
          </a:p>
          <a:p>
            <a:pPr algn="ctr">
              <a:spcBef>
                <a:spcPts val="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a&gt;10?</a:t>
            </a:r>
            <a:endParaRPr lang="en-US" altLang="zh-CN" sz="2000" baseline="0" dirty="0">
              <a:latin typeface="Times New Roman" panose="02020603050405020304" pitchFamily="18" charset="0"/>
            </a:endParaRPr>
          </a:p>
        </p:txBody>
      </p:sp>
      <p:sp>
        <p:nvSpPr>
          <p:cNvPr id="37" name="Line 8"/>
          <p:cNvSpPr>
            <a:spLocks noChangeShapeType="1"/>
          </p:cNvSpPr>
          <p:nvPr/>
        </p:nvSpPr>
        <p:spPr bwMode="ltGray">
          <a:xfrm flipH="1">
            <a:off x="3588296" y="5085072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Line 7"/>
          <p:cNvSpPr>
            <a:spLocks noChangeShapeType="1"/>
          </p:cNvSpPr>
          <p:nvPr/>
        </p:nvSpPr>
        <p:spPr bwMode="ltGray">
          <a:xfrm>
            <a:off x="4586672" y="5081096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AutoShape 14"/>
          <p:cNvSpPr>
            <a:spLocks noChangeArrowheads="1"/>
          </p:cNvSpPr>
          <p:nvPr/>
        </p:nvSpPr>
        <p:spPr bwMode="ltGray">
          <a:xfrm rot="1870298">
            <a:off x="2997844" y="4762330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5382344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</a:t>
            </a:r>
            <a:r>
              <a:rPr lang="zh-CN" altLang="en-US" dirty="0"/>
              <a:t>算法历史</a:t>
            </a:r>
            <a:endParaRPr lang="zh-CN" altLang="en-US" dirty="0"/>
          </a:p>
        </p:txBody>
      </p:sp>
      <p:sp>
        <p:nvSpPr>
          <p:cNvPr id="68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r>
              <a:rPr lang="zh-CN" altLang="en-US" sz="2800" dirty="0"/>
              <a:t>早期的</a:t>
            </a:r>
            <a:r>
              <a:rPr lang="en-US" altLang="zh-CN" sz="2800" dirty="0"/>
              <a:t>LLVM</a:t>
            </a:r>
            <a:r>
              <a:rPr lang="zh-CN" altLang="en-US" sz="2800" dirty="0"/>
              <a:t>使用了</a:t>
            </a:r>
            <a:r>
              <a:rPr lang="en-US" altLang="zh-CN" sz="2800" dirty="0"/>
              <a:t>GVN-GCM</a:t>
            </a:r>
            <a:r>
              <a:rPr lang="zh-CN" altLang="en-US" sz="2800" dirty="0"/>
              <a:t>算法</a:t>
            </a:r>
            <a:endParaRPr lang="en-US" altLang="zh-CN" sz="2800" dirty="0"/>
          </a:p>
          <a:p>
            <a:r>
              <a:rPr lang="zh-CN" altLang="en-US" sz="2800" dirty="0"/>
              <a:t>后来</a:t>
            </a:r>
            <a:r>
              <a:rPr lang="en-US" altLang="zh-CN" sz="2800" dirty="0"/>
              <a:t>LLVM</a:t>
            </a:r>
            <a:r>
              <a:rPr lang="zh-CN" altLang="en-US" sz="2800" dirty="0"/>
              <a:t>只做完全冗余的消除，对部分冗余，只识别最简单的情况特殊处理</a:t>
            </a:r>
            <a:br>
              <a:rPr lang="en-US" altLang="zh-CN" sz="2800" dirty="0"/>
            </a:br>
            <a:r>
              <a:rPr lang="zh-CN" altLang="en-US" sz="2800" dirty="0"/>
              <a:t>像“基本块是自身的前驱”这种复杂情况处理不了</a:t>
            </a:r>
            <a:r>
              <a:rPr lang="en-US" altLang="zh-CN" sz="2800" dirty="0"/>
              <a:t>——</a:t>
            </a:r>
            <a:r>
              <a:rPr lang="zh-CN" altLang="en-US" sz="2800" dirty="0"/>
              <a:t>循环不变量！</a:t>
            </a:r>
            <a:br>
              <a:rPr lang="en-US" altLang="zh-CN" sz="2800" dirty="0"/>
            </a:br>
            <a:r>
              <a:rPr lang="en-US" altLang="zh-CN" sz="2800" dirty="0"/>
              <a:t>LLVM</a:t>
            </a:r>
            <a:r>
              <a:rPr lang="zh-CN" altLang="en-US" sz="2800" dirty="0"/>
              <a:t>对此采用专门的循环不变量外提（</a:t>
            </a:r>
            <a:r>
              <a:rPr lang="en-US" altLang="zh-CN" sz="2800" dirty="0"/>
              <a:t>LICM</a:t>
            </a:r>
            <a:r>
              <a:rPr lang="zh-CN" altLang="en-US" sz="2800" dirty="0"/>
              <a:t>）</a:t>
            </a:r>
            <a:r>
              <a:rPr lang="en-US" altLang="zh-CN" sz="2800" dirty="0"/>
              <a:t>——LICM</a:t>
            </a:r>
            <a:r>
              <a:rPr lang="zh-CN" altLang="en-US" sz="2800" dirty="0"/>
              <a:t>是</a:t>
            </a:r>
            <a:r>
              <a:rPr lang="en-US" altLang="zh-CN" sz="2800" dirty="0"/>
              <a:t>PRE</a:t>
            </a:r>
            <a:r>
              <a:rPr lang="zh-CN" altLang="en-US" sz="2800" dirty="0"/>
              <a:t>的特殊情况</a:t>
            </a:r>
            <a:endParaRPr lang="en-US" altLang="zh-CN" sz="2800" dirty="0"/>
          </a:p>
          <a:p>
            <a:r>
              <a:rPr lang="zh-CN" altLang="en-US" sz="2800" dirty="0"/>
              <a:t>在三地址码时代，</a:t>
            </a:r>
            <a:r>
              <a:rPr lang="en-US" altLang="zh-CN" sz="2800" dirty="0"/>
              <a:t>Morel</a:t>
            </a:r>
            <a:r>
              <a:rPr lang="zh-CN" altLang="en-US" sz="2800" dirty="0"/>
              <a:t>提出</a:t>
            </a:r>
            <a:r>
              <a:rPr lang="en-US" altLang="zh-CN" sz="2800" dirty="0" err="1"/>
              <a:t>bitvector</a:t>
            </a:r>
            <a:r>
              <a:rPr lang="zh-CN" altLang="en-US" sz="2800" dirty="0"/>
              <a:t>算法，双向数据流分析，非常复杂</a:t>
            </a:r>
            <a:endParaRPr lang="en-US" altLang="zh-CN" sz="2800" dirty="0"/>
          </a:p>
          <a:p>
            <a:r>
              <a:rPr lang="en-US" altLang="zh-CN" sz="2800" dirty="0"/>
              <a:t>Jens Knoop</a:t>
            </a:r>
            <a:r>
              <a:rPr lang="zh-CN" altLang="en-US" sz="2800" dirty="0"/>
              <a:t>改进为若干单向数据流分析</a:t>
            </a:r>
            <a:r>
              <a:rPr lang="en-US" altLang="zh-CN" sz="2800" dirty="0"/>
              <a:t>——Lazy Code Motion</a:t>
            </a:r>
            <a:r>
              <a:rPr lang="zh-CN" altLang="en-US" sz="2800" dirty="0"/>
              <a:t>（</a:t>
            </a:r>
            <a:r>
              <a:rPr lang="en-US" altLang="zh-CN" sz="2800" dirty="0"/>
              <a:t>LCM</a:t>
            </a:r>
            <a:r>
              <a:rPr lang="zh-CN" altLang="en-US" sz="2800" dirty="0"/>
              <a:t>）</a:t>
            </a:r>
            <a:r>
              <a:rPr lang="en-US" altLang="zh-CN" sz="2800" dirty="0">
                <a:sym typeface="Wingdings" panose="05000000000000000000" pitchFamily="2" charset="2"/>
              </a:rPr>
              <a:t>SSA</a:t>
            </a:r>
            <a:r>
              <a:rPr lang="zh-CN" altLang="en-US" sz="2800" dirty="0">
                <a:sym typeface="Wingdings" panose="05000000000000000000" pitchFamily="2" charset="2"/>
              </a:rPr>
              <a:t>上实现</a:t>
            </a:r>
            <a:endParaRPr lang="en-US" altLang="zh-CN" sz="2800" dirty="0"/>
          </a:p>
        </p:txBody>
      </p:sp>
      <p:sp>
        <p:nvSpPr>
          <p:cNvPr id="39" name="矩形 38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SSAPRE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r>
                  <a:rPr lang="zh-CN" altLang="en-US" sz="2000" dirty="0"/>
                  <a:t>输入为</a:t>
                </a:r>
                <a:r>
                  <a:rPr lang="en-US" altLang="zh-CN" sz="2000" dirty="0"/>
                  <a:t>SSA</a:t>
                </a:r>
                <a:r>
                  <a:rPr lang="zh-CN" altLang="en-US" sz="2000" dirty="0"/>
                  <a:t>形式的</a:t>
                </a:r>
                <a:r>
                  <a:rPr lang="en-US" altLang="zh-CN" sz="2000" dirty="0"/>
                  <a:t>IR</a:t>
                </a:r>
                <a:r>
                  <a:rPr lang="zh-CN" altLang="en-US" sz="2000" dirty="0"/>
                  <a:t>，步骤：</a:t>
                </a:r>
                <a:endParaRPr lang="en-US" altLang="zh-CN" sz="2000" dirty="0"/>
              </a:p>
              <a:p>
                <a:pPr marL="914400" lvl="1" indent="-457200"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 sz="1800" dirty="0"/>
                  <a:t>-Insertion</a:t>
                </a:r>
                <a:r>
                  <a:rPr lang="zh-CN" altLang="en-US" sz="1800" dirty="0"/>
                  <a:t>：</a:t>
                </a:r>
                <a:r>
                  <a:rPr lang="en-US" altLang="zh-CN" sz="1800" dirty="0"/>
                  <a:t>SSAPRE</a:t>
                </a:r>
                <a:r>
                  <a:rPr lang="zh-CN" altLang="en-US" sz="1800" dirty="0"/>
                  <a:t>对形式上相等的表达式进行“</a:t>
                </a:r>
                <a:r>
                  <a:rPr lang="en-US" altLang="zh-CN" sz="1800" dirty="0"/>
                  <a:t>SSA</a:t>
                </a:r>
                <a:r>
                  <a:rPr lang="zh-CN" altLang="en-US" sz="1800" dirty="0"/>
                  <a:t>”构造，这里使用“假想临时变量”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ℎ</m:t>
                    </m:r>
                  </m:oMath>
                </a14:m>
                <a:r>
                  <a:rPr lang="zh-CN" altLang="en-US" sz="1800" dirty="0"/>
                  <a:t>保存表达式的结果，“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800" dirty="0"/>
                  <a:t>”类似“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1800" dirty="0"/>
                  <a:t>”，不同之处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1800" dirty="0"/>
                  <a:t>针对普通变量，而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800" dirty="0"/>
                  <a:t>针对的是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ℎ</m:t>
                    </m:r>
                  </m:oMath>
                </a14:m>
                <a:endParaRPr lang="en-US" altLang="zh-CN" sz="1800" dirty="0"/>
              </a:p>
              <a:p>
                <a:pPr marL="914400" lvl="1" indent="-457200">
                  <a:buFont typeface="+mj-ea"/>
                  <a:buAutoNum type="circleNumDbPlain"/>
                </a:pPr>
                <a:r>
                  <a:rPr lang="zh-CN" altLang="en-US" sz="1800" dirty="0"/>
                  <a:t>重命名：对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ℎ</m:t>
                    </m:r>
                  </m:oMath>
                </a14:m>
                <a:r>
                  <a:rPr lang="zh-CN" altLang="en-US" sz="1800" dirty="0"/>
                  <a:t>赋予不同版本号，完成后，对应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ℎ</m:t>
                    </m:r>
                  </m:oMath>
                </a14:m>
                <a:r>
                  <a:rPr lang="zh-CN" altLang="en-US" sz="1800" dirty="0"/>
                  <a:t>的相同版本的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800" dirty="0"/>
                  <a:t>的出现应该计算相同的值。得到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稠密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SSA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图</a:t>
                </a:r>
                <a:br>
                  <a:rPr lang="en-US" altLang="zh-CN" sz="1800" dirty="0"/>
                </a:br>
                <a:r>
                  <a:rPr lang="zh-CN" altLang="en-US" sz="1800" dirty="0"/>
                  <a:t>此时，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ℎ</m:t>
                    </m:r>
                  </m:oMath>
                </a14:m>
                <a:r>
                  <a:rPr lang="zh-CN" altLang="en-US" sz="1800" dirty="0"/>
                  <a:t>的定义点和引用点还未确定，很多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800" dirty="0"/>
                  <a:t>也是不必要的。一些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800" dirty="0"/>
                  <a:t>是未定义的，因为没有可用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800" dirty="0"/>
                  <a:t>计算结果</a:t>
                </a:r>
                <a:r>
                  <a:rPr lang="en-US" altLang="zh-CN" sz="1800" dirty="0"/>
                  <a:t>——</a:t>
                </a:r>
                <a:r>
                  <a:rPr lang="zh-CN" altLang="en-US" sz="1800" dirty="0"/>
                  <a:t>很关键</a:t>
                </a:r>
                <a:endParaRPr lang="en-US" altLang="zh-CN" sz="1800" dirty="0"/>
              </a:p>
              <a:p>
                <a:pPr marL="914400" lvl="1" indent="-457200">
                  <a:buFont typeface="+mj-ea"/>
                  <a:buAutoNum type="circleNumDbPlain"/>
                </a:pPr>
                <a:r>
                  <a:rPr lang="en-US" altLang="zh-CN" sz="1800" dirty="0"/>
                  <a:t>Down-Safety</a:t>
                </a:r>
                <a:r>
                  <a:rPr lang="zh-CN" altLang="en-US" sz="1800" dirty="0"/>
                  <a:t>：反向传播全局数据流分析，确定那些不能完全预料其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800" dirty="0"/>
                  <a:t>值的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altLang="zh-CN" sz="1800" dirty="0"/>
              </a:p>
              <a:p>
                <a:pPr marL="914400" lvl="1" indent="-457200">
                  <a:buFont typeface="+mj-ea"/>
                  <a:buAutoNum type="circleNumDbPlain"/>
                </a:pPr>
                <a:r>
                  <a:rPr lang="en-US" altLang="zh-CN" sz="1800" dirty="0" err="1"/>
                  <a:t>WillBeAvail</a:t>
                </a:r>
                <a:r>
                  <a:rPr lang="zh-CN" altLang="en-US" sz="1800" dirty="0"/>
                  <a:t>：前向传播，确定这样的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 sz="1800" dirty="0"/>
                  <a:t>——</a:t>
                </a:r>
                <a:r>
                  <a:rPr lang="zh-CN" altLang="en-US" sz="1800" dirty="0"/>
                  <a:t>假设已在其恰当的入射边进行了</a:t>
                </a:r>
                <a:r>
                  <a:rPr lang="en-US" altLang="zh-CN" sz="1800" dirty="0"/>
                  <a:t>PRE</a:t>
                </a:r>
                <a:r>
                  <a:rPr lang="zh-CN" altLang="en-US" sz="1800" dirty="0"/>
                  <a:t>插入的前提下，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800" dirty="0"/>
                  <a:t>在这里可用</a:t>
                </a:r>
                <a:endParaRPr lang="en-US" altLang="zh-CN" sz="1800" dirty="0"/>
              </a:p>
              <a:p>
                <a:pPr marL="914400" lvl="1" indent="-457200">
                  <a:buFont typeface="+mj-ea"/>
                  <a:buAutoNum type="circleNumDbPlain"/>
                </a:pPr>
                <a:r>
                  <a:rPr lang="en-US" altLang="zh-CN" sz="1800" dirty="0"/>
                  <a:t>Finalize</a:t>
                </a:r>
                <a:r>
                  <a:rPr lang="zh-CN" altLang="en-US" sz="1800" dirty="0"/>
                  <a:t>：在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800" dirty="0"/>
                  <a:t>的入射边插入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800" dirty="0"/>
                  <a:t>的计算，确保在汇合点可用。对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800" dirty="0"/>
                  <a:t>的每次出现，确定它是否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ℎ</m:t>
                    </m:r>
                  </m:oMath>
                </a14:m>
                <a:r>
                  <a:rPr lang="zh-CN" altLang="en-US" sz="1800" dirty="0"/>
                  <a:t>的一次定义或引用。还会将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ℎ</m:t>
                    </m:r>
                  </m:oMath>
                </a14:m>
                <a:r>
                  <a:rPr lang="zh-CN" altLang="en-US" sz="1800" dirty="0"/>
                  <a:t>的引用与其定义连接起来</a:t>
                </a:r>
                <a:r>
                  <a:rPr lang="en-US" altLang="zh-CN" sz="1800" dirty="0">
                    <a:sym typeface="Wingdings" panose="05000000000000000000" pitchFamily="2" charset="2"/>
                  </a:rPr>
                  <a:t></a:t>
                </a:r>
                <a:r>
                  <a:rPr lang="zh-CN" altLang="en-US" sz="18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精确</a:t>
                </a:r>
                <a:r>
                  <a:rPr lang="en-US" altLang="zh-CN" sz="18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SSA</a:t>
                </a:r>
                <a:r>
                  <a:rPr lang="zh-CN" altLang="en-US" sz="18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图</a:t>
                </a:r>
                <a:r>
                  <a:rPr lang="zh-CN" altLang="en-US" sz="1800" dirty="0">
                    <a:sym typeface="Wingdings" panose="05000000000000000000" pitchFamily="2" charset="2"/>
                  </a:rPr>
                  <a:t>。去掉无连接的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altLang="zh-CN" sz="1800" dirty="0"/>
              </a:p>
              <a:p>
                <a:pPr marL="914400" lvl="1" indent="-457200">
                  <a:buFont typeface="+mj-ea"/>
                  <a:buAutoNum type="circleNumDbPlain"/>
                </a:pPr>
                <a:r>
                  <a:rPr lang="en-US" altLang="zh-CN" sz="1800" dirty="0" err="1"/>
                  <a:t>CodeMotion</a:t>
                </a:r>
                <a:r>
                  <a:rPr lang="zh-CN" altLang="en-US" sz="1800" dirty="0"/>
                  <a:t>：引入真正的临时变量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800" dirty="0"/>
                  <a:t>来消除冗余的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计算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。</m:t>
                    </m:r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遍历</m:t>
                    </m:r>
                  </m:oMath>
                </a14:m>
                <a:r>
                  <a:rPr lang="zh-CN" altLang="en-US" sz="1800" dirty="0">
                    <a:sym typeface="Wingdings" panose="05000000000000000000" pitchFamily="2" charset="2"/>
                  </a:rPr>
                  <a:t>精确</a:t>
                </a:r>
                <a:r>
                  <a:rPr lang="en-US" altLang="zh-CN" sz="1800" dirty="0">
                    <a:sym typeface="Wingdings" panose="05000000000000000000" pitchFamily="2" charset="2"/>
                  </a:rPr>
                  <a:t>SSA</a:t>
                </a:r>
                <a:r>
                  <a:rPr lang="zh-CN" altLang="en-US" sz="1800" dirty="0">
                    <a:sym typeface="Wingdings" panose="05000000000000000000" pitchFamily="2" charset="2"/>
                  </a:rPr>
                  <a:t>图，将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ℎ</m:t>
                    </m:r>
                  </m:oMath>
                </a14:m>
                <a:r>
                  <a:rPr lang="zh-CN" altLang="en-US" sz="1800" dirty="0"/>
                  <a:t>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800" dirty="0"/>
                  <a:t>函数转换为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8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1800" dirty="0"/>
                  <a:t>函数</a:t>
                </a:r>
                <a:endParaRPr lang="en-US" altLang="zh-CN" sz="1800" dirty="0"/>
              </a:p>
            </p:txBody>
          </p:sp>
        </mc:Choice>
        <mc:Fallback>
          <p:sp>
            <p:nvSpPr>
              <p:cNvPr id="6871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 rotWithShape="1">
                <a:blip r:embed="rId1"/>
                <a:stretch>
                  <a:fillRect l="-4" r="4" b="-50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87106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 dirty="0"/>
                  <a:t>-Insertion</a:t>
                </a:r>
                <a:r>
                  <a:rPr lang="zh-CN" altLang="en-US" dirty="0"/>
                  <a:t>步骤</a:t>
                </a:r>
                <a:endParaRPr lang="zh-CN" altLang="en-US" dirty="0"/>
              </a:p>
            </p:txBody>
          </p:sp>
        </mc:Choice>
        <mc:Fallback>
          <p:sp>
            <p:nvSpPr>
              <p:cNvPr id="687106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l="-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r>
                  <a:rPr lang="zh-CN" altLang="en-US" dirty="0"/>
                  <a:t>两种情况下要插入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altLang="zh-CN" dirty="0"/>
              </a:p>
              <a:p>
                <a:pPr marL="971550" lvl="1" indent="-514350">
                  <a:buFont typeface="+mj-ea"/>
                  <a:buAutoNum type="circleNumDbPlain"/>
                </a:pPr>
                <a:r>
                  <a:rPr lang="zh-CN" altLang="en-US" dirty="0"/>
                  <a:t>对表达式的一次出现，在其支配边界中插入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dirty="0"/>
                  <a:t>，因为此次出现可能对应一个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ℎ</m:t>
                    </m:r>
                  </m:oMath>
                </a14:m>
                <a:r>
                  <a:rPr lang="zh-CN" altLang="en-US" dirty="0"/>
                  <a:t>的定义</a:t>
                </a:r>
                <a:endParaRPr lang="en-US" altLang="zh-CN" dirty="0"/>
              </a:p>
              <a:p>
                <a:pPr marL="971550" lvl="1" indent="-514350">
                  <a:buFont typeface="+mj-ea"/>
                  <a:buAutoNum type="circleNumDbPlain"/>
                </a:pPr>
                <a:r>
                  <a:rPr lang="zh-CN" altLang="en-US" dirty="0"/>
                  <a:t>表达式中的某个变量的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dirty="0"/>
                  <a:t>定义处</a:t>
                </a:r>
                <a:r>
                  <a:rPr lang="en-US" altLang="zh-CN" dirty="0"/>
                  <a:t>——</a:t>
                </a:r>
                <a:r>
                  <a:rPr lang="zh-CN" altLang="en-US" dirty="0"/>
                  <a:t>这意味着到达汇合点的表达式可能有变更</a:t>
                </a:r>
                <a:br>
                  <a:rPr lang="en-US" altLang="zh-CN" dirty="0"/>
                </a:br>
                <a:r>
                  <a:rPr lang="zh-CN" altLang="en-US" dirty="0"/>
                  <a:t>注意：仅当之后有表达式出现，才在汇合点处插入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——</m:t>
                    </m:r>
                  </m:oMath>
                </a14:m>
                <a:r>
                  <a:rPr lang="zh-CN" altLang="en-US" dirty="0"/>
                  <a:t>此时才对</a:t>
                </a:r>
                <a:r>
                  <a:rPr lang="en-US" altLang="zh-CN" dirty="0"/>
                  <a:t>PRE</a:t>
                </a:r>
                <a:r>
                  <a:rPr lang="zh-CN" altLang="en-US" dirty="0"/>
                  <a:t>优化有意义</a:t>
                </a:r>
                <a:br>
                  <a:rPr lang="en-US" altLang="zh-CN" dirty="0"/>
                </a:br>
                <a:r>
                  <a:rPr lang="zh-CN" altLang="en-US" dirty="0"/>
                  <a:t>这种情况要递归进行：此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dirty="0"/>
                  <a:t>定义中使用的某个变量也来自于另一个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dirty="0"/>
                  <a:t>定义</a:t>
                </a:r>
                <a:endParaRPr lang="en-US" altLang="zh-CN" dirty="0"/>
              </a:p>
            </p:txBody>
          </p:sp>
        </mc:Choice>
        <mc:Fallback>
          <p:sp>
            <p:nvSpPr>
              <p:cNvPr id="6871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 rotWithShape="1">
                <a:blip r:embed="rId2"/>
                <a:stretch>
                  <a:fillRect l="-4" r="4" b="-39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87106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 dirty="0"/>
                  <a:t>-Insertion</a:t>
                </a:r>
                <a:r>
                  <a:rPr lang="zh-CN" altLang="en-US" dirty="0"/>
                  <a:t>算法描述</a:t>
                </a:r>
                <a:endParaRPr lang="zh-CN" altLang="en-US" dirty="0"/>
              </a:p>
            </p:txBody>
          </p:sp>
        </mc:Choice>
        <mc:Fallback>
          <p:sp>
            <p:nvSpPr>
              <p:cNvPr id="687106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l="-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void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phi_insertion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() {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清空所有集合</a:t>
            </a:r>
            <a:endParaRPr lang="en-US" altLang="zh-CN" sz="1600" dirty="0">
              <a:solidFill>
                <a:srgbClr val="00B05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for (const auto &amp;e : E) {	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 	// 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枚举所有表达式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	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DF_phis_set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[e] = {};		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1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集合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	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en-US" altLang="zh-CN" sz="1600" dirty="0" err="1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e.size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()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为表达式中运算对象数目</a:t>
            </a:r>
            <a:endParaRPr lang="en-US" altLang="zh-CN" sz="1600" dirty="0">
              <a:solidFill>
                <a:srgbClr val="00B05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	for (u64 j = 0; j &lt;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e.size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();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j++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) {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		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Var_phis_set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[e][j] = {};	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 // 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2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集合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	}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}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87106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 dirty="0"/>
                  <a:t>-Insertion</a:t>
                </a:r>
                <a:r>
                  <a:rPr lang="zh-CN" altLang="en-US" dirty="0"/>
                  <a:t>算法描述（续）</a:t>
                </a:r>
                <a:endParaRPr lang="zh-CN" altLang="en-US" dirty="0"/>
              </a:p>
            </p:txBody>
          </p:sp>
        </mc:Choice>
        <mc:Fallback>
          <p:sp>
            <p:nvSpPr>
              <p:cNvPr id="687106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l="-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for (auto &amp;occur :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E_occurence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) {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枚举表达式的每次出现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1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在支配边界插入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DF_phis_set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[e].Union(DF(occur));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2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		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递归地插入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altLang="zh-CN" sz="1600" i="1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——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如果此次出现中的运算对象是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定义的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for (u64 j = 0; j &lt;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occur.size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();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j++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)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	SSA v = occur[j];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第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j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个运算对象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	if 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v.is_phi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		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Set_var_phi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(v, e, j);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>
          <p:sp>
            <p:nvSpPr>
              <p:cNvPr id="6871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 rotWithShape="1">
                <a:blip r:embed="rId2"/>
                <a:stretch>
                  <a:fillRect l="-4" r="4" b="-368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87106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 dirty="0"/>
                  <a:t>-Insertion</a:t>
                </a:r>
                <a:r>
                  <a:rPr lang="zh-CN" altLang="en-US" dirty="0"/>
                  <a:t>算法描述（续）</a:t>
                </a:r>
                <a:endParaRPr lang="zh-CN" altLang="en-US" dirty="0"/>
              </a:p>
            </p:txBody>
          </p:sp>
        </mc:Choice>
        <mc:Fallback>
          <p:sp>
            <p:nvSpPr>
              <p:cNvPr id="687106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l="-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根据</a:t>
                </a:r>
                <a:r>
                  <a:rPr lang="en-US" altLang="zh-CN" sz="1600" dirty="0" err="1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DF_phis_set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和</a:t>
                </a:r>
                <a:r>
                  <a:rPr lang="en-US" altLang="zh-CN" sz="1600" dirty="0" err="1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Var_phis_set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插入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函数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for (u64 j = 0; j &lt;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e.size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();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j++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)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DF_phis_set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[e].Union(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Var_phis_set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[e][j]);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for (auto &amp;BB :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DF_phis_set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[e])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Insert_phi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(BB);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>
          <p:sp>
            <p:nvSpPr>
              <p:cNvPr id="6871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 rotWithShape="1">
                <a:blip r:embed="rId2"/>
                <a:stretch>
                  <a:fillRect l="-4" r="4" b="-170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10.1.3  </a:t>
            </a:r>
            <a:r>
              <a:rPr lang="zh-CN" altLang="en-US"/>
              <a:t>优化编译器的组织结构</a:t>
            </a:r>
            <a:endParaRPr lang="zh-CN" altLang="en-US"/>
          </a:p>
        </p:txBody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3733800"/>
            <a:ext cx="7772400" cy="2362200"/>
          </a:xfrm>
        </p:spPr>
        <p:txBody>
          <a:bodyPr/>
          <a:lstStyle/>
          <a:p>
            <a:pPr marL="609600" indent="-609600"/>
            <a:r>
              <a:rPr lang="zh-CN" altLang="en-US" dirty="0"/>
              <a:t>优点</a:t>
            </a:r>
            <a:endParaRPr lang="zh-CN" altLang="en-US" dirty="0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 dirty="0"/>
              <a:t>中间代码展现细节，便于优化</a:t>
            </a:r>
            <a:endParaRPr lang="zh-CN" altLang="en-US" dirty="0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 dirty="0"/>
              <a:t>与目的机器无关</a:t>
            </a:r>
            <a:endParaRPr lang="zh-CN" altLang="en-US" dirty="0"/>
          </a:p>
        </p:txBody>
      </p:sp>
      <p:pic>
        <p:nvPicPr>
          <p:cNvPr id="681990" name="Picture 6" descr="C:\Documents and Settings\Administrator\My Documents\wg\编译原理\jiangyi\figures\10\orga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400"/>
            <a:ext cx="6842125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87106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 dirty="0"/>
                  <a:t>-Insertion</a:t>
                </a:r>
                <a:r>
                  <a:rPr lang="zh-CN" altLang="en-US" dirty="0"/>
                  <a:t>算法描述（续）</a:t>
                </a:r>
                <a:endParaRPr lang="zh-CN" altLang="en-US" dirty="0"/>
              </a:p>
            </p:txBody>
          </p:sp>
        </mc:Choice>
        <mc:Fallback>
          <p:sp>
            <p:nvSpPr>
              <p:cNvPr id="687106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l="-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void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Set_var_phi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(SSA v, SSA e, u64 j)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BasicBlock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BB =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v.get_block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();      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第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j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个运算对象的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定义所在基本块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if 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Var_phis_set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[e][j].count(BB) == 0)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Var_phis_set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[e][j].Union(BB);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将此基本块加入情况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2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集合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递归地检查运算对象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for (auto &amp;operand : v)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	if 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operand.is_phi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定义中的运算对象还是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定义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		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Set_var_phi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(operand, e, j);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>
          <p:sp>
            <p:nvSpPr>
              <p:cNvPr id="6871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 rotWithShape="1">
                <a:blip r:embed="rId2"/>
                <a:stretch>
                  <a:fillRect l="-4" r="4" b="-368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87106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 dirty="0"/>
                  <a:t>-Insertion</a:t>
                </a:r>
                <a:r>
                  <a:rPr lang="zh-CN" altLang="en-US" dirty="0"/>
                  <a:t>示例</a:t>
                </a:r>
                <a:endParaRPr lang="zh-CN" altLang="en-US" dirty="0"/>
              </a:p>
            </p:txBody>
          </p:sp>
        </mc:Choice>
        <mc:Fallback>
          <p:sp>
            <p:nvSpPr>
              <p:cNvPr id="687106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l="-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3543300" cy="4674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628800"/>
            <a:ext cx="3566160" cy="46577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660232" y="2127841"/>
            <a:ext cx="20938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sz="1400" kern="0" baseline="0" dirty="0">
                <a:solidFill>
                  <a:srgbClr val="FF0000"/>
                </a:solidFill>
              </a:rPr>
              <a:t>情况</a:t>
            </a:r>
            <a:r>
              <a:rPr kumimoji="0" lang="en-US" altLang="zh-CN" sz="1400" kern="0" baseline="0" dirty="0">
                <a:solidFill>
                  <a:srgbClr val="FF0000"/>
                </a:solidFill>
              </a:rPr>
              <a:t>1</a:t>
            </a:r>
            <a:r>
              <a:rPr kumimoji="0" lang="zh-CN" altLang="en-US" sz="1400" kern="0" baseline="0" dirty="0">
                <a:solidFill>
                  <a:srgbClr val="FF0000"/>
                </a:solidFill>
              </a:rPr>
              <a:t>：</a:t>
            </a:r>
            <a:r>
              <a:rPr kumimoji="0" lang="en-US" altLang="zh-CN" sz="1400" kern="0" baseline="0" dirty="0">
                <a:solidFill>
                  <a:srgbClr val="FF0000"/>
                </a:solidFill>
              </a:rPr>
              <a:t>3</a:t>
            </a:r>
            <a:r>
              <a:rPr kumimoji="0" lang="zh-CN" altLang="en-US" sz="1400" kern="0" baseline="0" dirty="0">
                <a:solidFill>
                  <a:srgbClr val="FF0000"/>
                </a:solidFill>
              </a:rPr>
              <a:t>是</a:t>
            </a:r>
            <a:r>
              <a:rPr kumimoji="0" lang="en-US" altLang="zh-CN" sz="1400" kern="0" baseline="0" dirty="0">
                <a:solidFill>
                  <a:srgbClr val="FF0000"/>
                </a:solidFill>
              </a:rPr>
              <a:t>1</a:t>
            </a:r>
            <a:r>
              <a:rPr kumimoji="0" lang="zh-CN" altLang="en-US" sz="1400" kern="0" baseline="0" dirty="0">
                <a:solidFill>
                  <a:srgbClr val="FF0000"/>
                </a:solidFill>
              </a:rPr>
              <a:t>的支配边界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5940152" y="4705399"/>
                <a:ext cx="324036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0" lang="zh-CN" altLang="en-US" sz="1400" kern="0" baseline="0" dirty="0">
                    <a:solidFill>
                      <a:srgbClr val="FF0000"/>
                    </a:solidFill>
                  </a:rPr>
                  <a:t>情况</a:t>
                </a:r>
                <a:r>
                  <a:rPr kumimoji="0" lang="en-US" altLang="zh-CN" sz="1400" kern="0" baseline="0" dirty="0">
                    <a:solidFill>
                      <a:srgbClr val="FF0000"/>
                    </a:solidFill>
                  </a:rPr>
                  <a:t>2</a:t>
                </a:r>
                <a:r>
                  <a:rPr kumimoji="0" lang="zh-CN" altLang="en-US" sz="1400" kern="0" baseline="0" dirty="0">
                    <a:solidFill>
                      <a:srgbClr val="FF0000"/>
                    </a:solidFill>
                  </a:rPr>
                  <a:t>：后面表达式出现中的</a:t>
                </a:r>
                <a:r>
                  <a:rPr kumimoji="0" lang="en-US" altLang="zh-CN" sz="1400" kern="0" baseline="0" dirty="0">
                    <a:solidFill>
                      <a:srgbClr val="FF0000"/>
                    </a:solidFill>
                  </a:rPr>
                  <a:t>a</a:t>
                </a:r>
                <a:r>
                  <a:rPr kumimoji="0" lang="en-US" altLang="zh-CN" sz="1400" kern="0" dirty="0">
                    <a:solidFill>
                      <a:srgbClr val="FF0000"/>
                    </a:solidFill>
                  </a:rPr>
                  <a:t>4</a:t>
                </a:r>
                <a:r>
                  <a:rPr kumimoji="0" lang="zh-CN" altLang="en-US" sz="1400" kern="0" baseline="0" dirty="0">
                    <a:solidFill>
                      <a:srgbClr val="FF0000"/>
                    </a:solidFill>
                  </a:rPr>
                  <a:t>是</a:t>
                </a:r>
                <a14:m>
                  <m:oMath xmlns:m="http://schemas.openxmlformats.org/officeDocument/2006/math">
                    <m:r>
                      <a:rPr kumimoji="0" lang="en-US" altLang="zh-CN" sz="1400" kern="0" baseline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kumimoji="0" lang="zh-CN" altLang="en-US" sz="1400" kern="0" baseline="0" dirty="0">
                    <a:solidFill>
                      <a:srgbClr val="FF0000"/>
                    </a:solidFill>
                  </a:rPr>
                  <a:t>定义</a:t>
                </a:r>
                <a:endParaRPr kumimoji="0" lang="zh-CN" altLang="en-US" sz="1400" kern="0" baseline="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705399"/>
                <a:ext cx="3240360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11" t="-16" r="10" b="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5903640" y="3335092"/>
                <a:ext cx="334888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0" lang="zh-CN" altLang="en-US" sz="1400" kern="0" baseline="0" dirty="0">
                    <a:solidFill>
                      <a:srgbClr val="FF0000"/>
                    </a:solidFill>
                  </a:rPr>
                  <a:t>情况</a:t>
                </a:r>
                <a:r>
                  <a:rPr kumimoji="0" lang="en-US" altLang="zh-CN" sz="1400" kern="0" baseline="0" dirty="0">
                    <a:solidFill>
                      <a:srgbClr val="FF0000"/>
                    </a:solidFill>
                  </a:rPr>
                  <a:t>2</a:t>
                </a:r>
                <a:r>
                  <a:rPr kumimoji="0" lang="zh-CN" altLang="en-US" sz="1400" kern="0" baseline="0" dirty="0">
                    <a:solidFill>
                      <a:srgbClr val="FF0000"/>
                    </a:solidFill>
                  </a:rPr>
                  <a:t>递归：</a:t>
                </a:r>
                <a:r>
                  <a:rPr kumimoji="0" lang="en-US" altLang="zh-CN" sz="1400" kern="0" baseline="0" dirty="0">
                    <a:solidFill>
                      <a:srgbClr val="FF0000"/>
                    </a:solidFill>
                  </a:rPr>
                  <a:t>a</a:t>
                </a:r>
                <a:r>
                  <a:rPr kumimoji="0" lang="en-US" altLang="zh-CN" sz="1400" kern="0" dirty="0">
                    <a:solidFill>
                      <a:srgbClr val="FF0000"/>
                    </a:solidFill>
                  </a:rPr>
                  <a:t>4</a:t>
                </a:r>
                <a:r>
                  <a:rPr kumimoji="0" lang="zh-CN" altLang="en-US" sz="1400" kern="0" baseline="0" dirty="0">
                    <a:solidFill>
                      <a:srgbClr val="FF0000"/>
                    </a:solidFill>
                  </a:rPr>
                  <a:t>的</a:t>
                </a:r>
                <a14:m>
                  <m:oMath xmlns:m="http://schemas.openxmlformats.org/officeDocument/2006/math">
                    <m:r>
                      <a:rPr kumimoji="0" lang="en-US" altLang="zh-CN" sz="1400" kern="0" baseline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kumimoji="0" lang="zh-CN" altLang="en-US" sz="1400" kern="0" baseline="0" dirty="0">
                    <a:solidFill>
                      <a:srgbClr val="FF0000"/>
                    </a:solidFill>
                  </a:rPr>
                  <a:t>定义中的</a:t>
                </a:r>
                <a:r>
                  <a:rPr kumimoji="0" lang="en-US" altLang="zh-CN" sz="1400" kern="0" baseline="0" dirty="0">
                    <a:solidFill>
                      <a:srgbClr val="FF0000"/>
                    </a:solidFill>
                  </a:rPr>
                  <a:t>a</a:t>
                </a:r>
                <a:r>
                  <a:rPr kumimoji="0" lang="en-US" altLang="zh-CN" sz="1400" kern="0" dirty="0">
                    <a:solidFill>
                      <a:srgbClr val="FF0000"/>
                    </a:solidFill>
                  </a:rPr>
                  <a:t>2</a:t>
                </a:r>
                <a:r>
                  <a:rPr kumimoji="0" lang="zh-CN" altLang="en-US" sz="1400" kern="0" baseline="0" dirty="0">
                    <a:solidFill>
                      <a:srgbClr val="FF0000"/>
                    </a:solidFill>
                  </a:rPr>
                  <a:t>还是</a:t>
                </a:r>
                <a14:m>
                  <m:oMath xmlns:m="http://schemas.openxmlformats.org/officeDocument/2006/math">
                    <m:r>
                      <a:rPr kumimoji="0" lang="en-US" altLang="zh-CN" sz="1400" kern="0" baseline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kumimoji="0" lang="zh-CN" altLang="en-US" sz="1400" kern="0" baseline="0" dirty="0">
                    <a:solidFill>
                      <a:srgbClr val="FF0000"/>
                    </a:solidFill>
                  </a:rPr>
                  <a:t>定义</a:t>
                </a:r>
                <a:endParaRPr kumimoji="0" lang="zh-CN" altLang="en-US" sz="1400" kern="0" baseline="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640" y="3335092"/>
                <a:ext cx="3348880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1" t="-23" r="17" b="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Rename</a:t>
            </a:r>
            <a:r>
              <a:rPr lang="zh-CN" altLang="en-US" dirty="0"/>
              <a:t>步骤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ℎ</m:t>
                    </m:r>
                  </m:oMath>
                </a14:m>
                <a:r>
                  <a:rPr lang="zh-CN" altLang="en-US" dirty="0"/>
                  <a:t>赋予</a:t>
                </a:r>
                <a:r>
                  <a:rPr lang="en-US" altLang="zh-CN" dirty="0"/>
                  <a:t>SSA</a:t>
                </a:r>
                <a:r>
                  <a:rPr lang="zh-CN" altLang="en-US" dirty="0"/>
                  <a:t>版本号，两个性质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具有相同的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ℎ</m:t>
                    </m:r>
                  </m:oMath>
                </a14:m>
                <a:r>
                  <a:rPr lang="zh-CN" altLang="en-US" dirty="0"/>
                  <a:t>版本号，就具有相同表达式值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任何包含两个不同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ℎ</m:t>
                    </m:r>
                  </m:oMath>
                </a14:m>
                <a:r>
                  <a:rPr lang="zh-CN" altLang="en-US" dirty="0"/>
                  <a:t>版本号的路径，必然经过对表达式中变量的赋值语句或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dirty="0"/>
                  <a:t>语句</a:t>
                </a:r>
                <a:endParaRPr lang="en-US" altLang="zh-CN" dirty="0"/>
              </a:p>
              <a:p>
                <a:r>
                  <a:rPr lang="zh-CN" altLang="en-US" dirty="0"/>
                  <a:t>具体算法类似前述</a:t>
                </a:r>
                <a:r>
                  <a:rPr lang="en-US" altLang="zh-CN" dirty="0"/>
                  <a:t>SSA</a:t>
                </a:r>
                <a:r>
                  <a:rPr lang="zh-CN" altLang="en-US" dirty="0"/>
                  <a:t>重命名算法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还是先序遍历支配树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除了为每个变量维护一个重命名栈，对每个表达式也维护一个重命名栈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这样可快速判定表达式的两次出现是否应赋予相同的版本号</a:t>
                </a:r>
                <a:endParaRPr lang="en-US" altLang="zh-CN" dirty="0"/>
              </a:p>
            </p:txBody>
          </p:sp>
        </mc:Choice>
        <mc:Fallback>
          <p:sp>
            <p:nvSpPr>
              <p:cNvPr id="6871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 rotWithShape="1">
                <a:blip r:embed="rId1"/>
                <a:stretch>
                  <a:fillRect l="-4" r="4" b="-491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算法细节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4937720"/>
              </a:xfrm>
            </p:spPr>
            <p:txBody>
              <a:bodyPr/>
              <a:lstStyle/>
              <a:p>
                <a:r>
                  <a:rPr lang="zh-CN" altLang="en-US" sz="2400" dirty="0"/>
                  <a:t>表达式的一次出现有三种情况</a:t>
                </a:r>
                <a:endParaRPr lang="en-US" altLang="zh-CN" sz="2400" dirty="0"/>
              </a:p>
              <a:p>
                <a:pPr lvl="1"/>
                <a:r>
                  <a:rPr lang="zh-CN" altLang="en-US" sz="2000" dirty="0"/>
                  <a:t>原始程序中的表达式</a:t>
                </a:r>
                <a:r>
                  <a:rPr lang="en-US" altLang="zh-CN" sz="2000" dirty="0"/>
                  <a:t>——</a:t>
                </a:r>
                <a:r>
                  <a:rPr lang="zh-CN" altLang="en-US" sz="2000" dirty="0"/>
                  <a:t>“真”出现</a:t>
                </a:r>
                <a:endParaRPr lang="en-US" altLang="zh-CN" sz="20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 sz="2000" dirty="0"/>
                  <a:t>-Insertion</a:t>
                </a:r>
                <a:r>
                  <a:rPr lang="zh-CN" altLang="en-US" sz="2000" dirty="0"/>
                  <a:t>步骤中插入的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函数</a:t>
                </a:r>
                <a:endParaRPr lang="en-US" altLang="zh-CN" sz="20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运算对象，被认为出现在相应边的前驱节点的出口</a:t>
                </a:r>
                <a:endParaRPr lang="en-US" altLang="zh-CN" sz="2000" dirty="0"/>
              </a:p>
              <a:p>
                <a:r>
                  <a:rPr lang="zh-CN" altLang="en-US" sz="2400" dirty="0"/>
                  <a:t>对于表达式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400" dirty="0"/>
                  <a:t>一次出现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400" dirty="0"/>
                  <a:t>，处理策略如下</a:t>
                </a:r>
                <a:endParaRPr lang="en-US" altLang="zh-CN" sz="2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sz="2000" dirty="0"/>
                  <a:t>如果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2000" dirty="0"/>
                  <a:t>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函数，赋予它一个新的版本号</a:t>
                </a:r>
                <a:endParaRPr lang="en-US" altLang="zh-CN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sz="2000" dirty="0"/>
                  <a:t>否则，检查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/>
                  <a:t>中每个变量的当前版本（变量栈的栈顶版本）与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/>
                  <a:t>栈的栈顶版本中的对应变量的版本号是否相同</a:t>
                </a:r>
                <a:endParaRPr lang="en-US" altLang="zh-CN" sz="2000" dirty="0"/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zh-CN" altLang="en-US" sz="1600" dirty="0"/>
                  <a:t>如果所有变量的版本都匹配，则将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/>
                  <a:t>的栈顶版本号赋予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zh-CN" sz="1600" dirty="0"/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zh-CN" altLang="en-US" sz="1600" dirty="0"/>
                  <a:t>如果有任何变量的版本不匹配，则存在两种情况</a:t>
                </a:r>
                <a:endParaRPr lang="en-US" altLang="zh-CN" sz="1600" dirty="0"/>
              </a:p>
              <a:p>
                <a:pPr marL="1657350" lvl="3" indent="-285750">
                  <a:buFont typeface="+mj-lt"/>
                  <a:buAutoNum type="romanUcPeriod"/>
                </a:pPr>
                <a:r>
                  <a:rPr lang="zh-CN" altLang="en-US" sz="1200" dirty="0"/>
                  <a:t>如果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1200" dirty="0"/>
                  <a:t>是一个真出现，则赋予它一个新的版本号</a:t>
                </a:r>
                <a:endParaRPr lang="en-US" altLang="zh-CN" sz="1200" dirty="0"/>
              </a:p>
              <a:p>
                <a:pPr marL="1657350" lvl="3" indent="-285750">
                  <a:buFont typeface="+mj-lt"/>
                  <a:buAutoNum type="romanUcPeriod"/>
                </a:pPr>
                <a:r>
                  <a:rPr lang="zh-CN" altLang="en-US" sz="1200" dirty="0"/>
                  <a:t>如果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1200" dirty="0"/>
                  <a:t>是一个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200" dirty="0"/>
                  <a:t>运算对象，则赋予它一个特殊版本号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zh-CN" altLang="en-US" sz="1200" dirty="0"/>
                  <a:t> ，表示此处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200" dirty="0"/>
                  <a:t>的值不可用</a:t>
                </a:r>
                <a:endParaRPr lang="en-US" altLang="zh-CN" sz="1200" dirty="0"/>
              </a:p>
              <a:p>
                <a:pPr lvl="1"/>
                <a:r>
                  <a:rPr lang="zh-CN" altLang="en-US" sz="2000" dirty="0"/>
                  <a:t>最后，将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/>
                  <a:t>（的版本）压入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/>
                  <a:t>的重命名栈</a:t>
                </a:r>
                <a:endParaRPr lang="en-US" altLang="zh-CN" sz="2000" dirty="0"/>
              </a:p>
              <a:p>
                <a:pPr lvl="1"/>
                <a:r>
                  <a:rPr lang="zh-CN" altLang="en-US" sz="2000" dirty="0"/>
                  <a:t>此算法保证只在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部分</m:t>
                    </m:r>
                  </m:oMath>
                </a14:m>
                <a:r>
                  <a:rPr lang="zh-CN" altLang="en-US" sz="2000" dirty="0"/>
                  <a:t>冗余的地方插入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 sz="2000" dirty="0"/>
                  <a:t>——</a:t>
                </a:r>
                <a:r>
                  <a:rPr lang="zh-CN" altLang="en-US" sz="2000" dirty="0"/>
                  <a:t>没有死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6871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4937720"/>
              </a:xfrm>
              <a:blipFill rotWithShape="1">
                <a:blip r:embed="rId1"/>
                <a:stretch>
                  <a:fillRect l="-4" r="4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Rename</a:t>
            </a:r>
            <a:r>
              <a:rPr lang="zh-CN" altLang="en-US" dirty="0"/>
              <a:t>算法描述</a:t>
            </a:r>
            <a:endParaRPr lang="zh-CN" altLang="en-US" dirty="0"/>
          </a:p>
        </p:txBody>
      </p:sp>
      <p:sp>
        <p:nvSpPr>
          <p:cNvPr id="68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void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RenameInit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(const Function &amp;F) {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EStack.clear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();		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 // 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表达式栈清空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for (const auto &amp;v : E) {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	stacks[v].clear();	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 // 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所有变量栈清空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}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dom_tree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=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DomTree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(F);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en-US" altLang="zh-CN" sz="1600" dirty="0" err="1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DownSafe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初始化：</a:t>
            </a:r>
            <a:r>
              <a:rPr lang="en-US" altLang="zh-CN" sz="1600" dirty="0" err="1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down_safe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标记默认为真，</a:t>
            </a:r>
            <a:r>
              <a:rPr lang="en-US" altLang="zh-CN" sz="1600" dirty="0" err="1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has_real_use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默认为假</a:t>
            </a:r>
            <a:endParaRPr lang="en-US" altLang="zh-CN" sz="1600" dirty="0">
              <a:solidFill>
                <a:srgbClr val="00B05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for (auto &amp;phi :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DF_phis_set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[E]) {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	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phi.set_down_safe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(true);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	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phi.set_has_real_use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(false);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}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}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Rename</a:t>
            </a:r>
            <a:r>
              <a:rPr lang="zh-CN" altLang="en-US" dirty="0"/>
              <a:t>算法描述（续）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void Rename(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BasicBlock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&amp;BB)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for (const auto &amp;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inst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: BB)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定义一个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lambda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函数</a:t>
                </a:r>
                <a:r>
                  <a:rPr lang="en-US" altLang="zh-CN" sz="1600" dirty="0" err="1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clear_down_safe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()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，检查表达式栈的栈顶是否一个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是的话，将其</a:t>
                </a:r>
                <a:r>
                  <a:rPr lang="en-US" altLang="zh-CN" sz="1600" dirty="0" err="1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set_down_safe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标记为假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auto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clear_down_safe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= [&amp;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EStack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]()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auto top =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EStack.top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if (top-&gt;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is_phi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top-&gt;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set_down_safe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(false);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  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遇到了出口，意味着表达式栈顶的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没有后续引用，清除其</a:t>
                </a:r>
                <a:r>
                  <a:rPr lang="en-US" altLang="zh-CN" sz="1600" dirty="0" err="1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down_safety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标记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if 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BB.is_exit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clear_down_safe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>
          <p:sp>
            <p:nvSpPr>
              <p:cNvPr id="6871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 rotWithShape="1">
                <a:blip r:embed="rId1"/>
                <a:stretch>
                  <a:fillRect l="-4" r="4" b="-4020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Rename</a:t>
            </a:r>
            <a:r>
              <a:rPr lang="zh-CN" altLang="en-US" dirty="0"/>
              <a:t>算法描述（续）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if (auto occur =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TryToGetOccur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inst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)) {	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此语句是表达式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1.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表达式的此次出现是一个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函数，赋予一个新版本号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if (occur-&gt;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is_phi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set_version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new_version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} else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      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2.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否则，比较每个变量的最新版本与最新版本表达式中每个变量的版本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bool same = true;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for (v : E) {	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枚举表达式中所有变量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const auto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E_top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=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EStack.top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if (stacks[v].top().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ver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 !=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E_top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[v]-&gt;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ver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 {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版本比较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  same = false;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  break;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>
          <p:sp>
            <p:nvSpPr>
              <p:cNvPr id="6871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 rotWithShape="1">
                <a:blip r:embed="rId1"/>
                <a:stretch>
                  <a:fillRect l="-4" r="4" b="-468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Rename</a:t>
            </a:r>
            <a:r>
              <a:rPr lang="zh-CN" altLang="en-US" dirty="0"/>
              <a:t>算法描述（续）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a.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每个变量的最新版本都与最新版本表达式中每个变量的版本相同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if (same)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set_version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E_top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ver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());	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赋予（旧）版本号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        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如果为一个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运算对象赋予（旧）版本号，而表达式栈顶是一个真出现，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         //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意味着此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运算对象反向传播时会被真出现阻断，则设置</a:t>
                </a:r>
                <a:r>
                  <a:rPr lang="en-US" altLang="zh-CN" sz="1600" dirty="0" err="1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has_real_use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标志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auto top =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EStack.top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if (occur-&gt;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is_phi_operand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 &amp;&amp; top-&gt;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is_real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  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set_has_real_use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(true);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>
          <p:sp>
            <p:nvSpPr>
              <p:cNvPr id="6871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 rotWithShape="1">
                <a:blip r:embed="rId1"/>
                <a:stretch>
                  <a:fillRect l="-4" r="-1262" b="-30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Rename</a:t>
            </a:r>
            <a:r>
              <a:rPr lang="zh-CN" altLang="en-US" dirty="0"/>
              <a:t>算法描述（续）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else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b.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存在变量的版本不匹配，则有两种情况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if (occur-&gt;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is_real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          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I.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此次出现是一个真出现，赋予它一个新版本号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  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set_version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new_version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          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意味着表达式栈顶的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在后续路径上未被引用，则清除</a:t>
                </a:r>
                <a:r>
                  <a:rPr lang="en-US" altLang="zh-CN" sz="1600" dirty="0" err="1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downsafe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标志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clear_down_safe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} else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         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II.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此次出现是一个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运算对象，表明在此处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E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的值不可用，赋予版本号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⊥</m:t>
                    </m:r>
                  </m:oMath>
                </a14:m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  ASSERT(occur-&gt;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is_phi_operand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  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set_version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(Bottom());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EStack.push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(occur);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表达式最新版本压栈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>
          <p:sp>
            <p:nvSpPr>
              <p:cNvPr id="6871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 rotWithShape="1">
                <a:blip r:embed="rId1"/>
                <a:stretch>
                  <a:fillRect l="-4" r="4" b="-501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Rename</a:t>
            </a:r>
            <a:r>
              <a:rPr lang="zh-CN" altLang="en-US" dirty="0"/>
              <a:t>算法描述（续）</a:t>
            </a:r>
            <a:endParaRPr lang="zh-CN" altLang="en-US" dirty="0"/>
          </a:p>
        </p:txBody>
      </p:sp>
      <p:sp>
        <p:nvSpPr>
          <p:cNvPr id="68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  } else {		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 // 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此语句不是表达式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      // 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维护表达式中每个变量的栈</a:t>
            </a:r>
            <a:endParaRPr lang="en-US" altLang="zh-CN" sz="1600" dirty="0">
              <a:solidFill>
                <a:srgbClr val="00B05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    for (const auto &amp;v : E) {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      if (v ==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inst.symbol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())	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 // 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此语句对应此变量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        stacks[v].push();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    }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  }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9.4 </a:t>
            </a:r>
            <a:r>
              <a:rPr lang="zh-CN" altLang="en-US" dirty="0"/>
              <a:t>基本块和流图</a:t>
            </a:r>
            <a:endParaRPr lang="zh-CN" altLang="en-US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/>
              <a:t>9.4.1  </a:t>
            </a:r>
            <a:r>
              <a:rPr lang="zh-CN" altLang="en-US" sz="2800" dirty="0"/>
              <a:t>基本块，</a:t>
            </a:r>
            <a:r>
              <a:rPr lang="en-US" altLang="zh-CN" sz="2800" dirty="0">
                <a:solidFill>
                  <a:srgbClr val="FF3300"/>
                </a:solidFill>
              </a:rPr>
              <a:t>basic block</a:t>
            </a:r>
            <a:endParaRPr lang="en-US" altLang="zh-CN" sz="2800" dirty="0">
              <a:solidFill>
                <a:srgbClr val="FF3300"/>
              </a:solidFill>
            </a:endParaRPr>
          </a:p>
          <a:p>
            <a:pPr lvl="1" eaLnBrk="1" hangingPunct="1"/>
            <a:r>
              <a:rPr lang="zh-CN" altLang="en-US" sz="2400" dirty="0"/>
              <a:t>连续语句序列，执行过程中没有分支</a:t>
            </a:r>
            <a:endParaRPr lang="zh-CN" altLang="en-US" sz="2400" dirty="0"/>
          </a:p>
          <a:p>
            <a:pPr lvl="1" eaLnBrk="1" hangingPunct="1"/>
            <a:r>
              <a:rPr lang="en-US" altLang="zh-CN" sz="2400" dirty="0"/>
              <a:t>t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 := a * a</a:t>
            </a:r>
            <a:br>
              <a:rPr lang="en-US" altLang="zh-CN" sz="2400" dirty="0"/>
            </a:br>
            <a:r>
              <a:rPr lang="en-US" altLang="zh-CN" sz="2400" dirty="0"/>
              <a:t>t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 := a * b</a:t>
            </a:r>
            <a:br>
              <a:rPr lang="en-US" altLang="zh-CN" sz="2400" dirty="0"/>
            </a:br>
            <a:r>
              <a:rPr lang="en-US" altLang="zh-CN" sz="2400" dirty="0"/>
              <a:t>t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 := 2 * t</a:t>
            </a:r>
            <a:r>
              <a:rPr lang="en-US" altLang="zh-CN" sz="2400" baseline="-25000" dirty="0"/>
              <a:t>2</a:t>
            </a:r>
            <a:br>
              <a:rPr lang="en-US" altLang="zh-CN" sz="2400" dirty="0"/>
            </a:br>
            <a:r>
              <a:rPr lang="en-US" altLang="zh-CN" sz="2400" dirty="0"/>
              <a:t>t</a:t>
            </a:r>
            <a:r>
              <a:rPr lang="en-US" altLang="zh-CN" sz="2400" baseline="-25000" dirty="0"/>
              <a:t>4</a:t>
            </a:r>
            <a:r>
              <a:rPr lang="en-US" altLang="zh-CN" sz="2400" dirty="0"/>
              <a:t> := t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 + t</a:t>
            </a:r>
            <a:r>
              <a:rPr lang="en-US" altLang="zh-CN" sz="2400" baseline="-25000" dirty="0"/>
              <a:t>3</a:t>
            </a:r>
            <a:br>
              <a:rPr lang="en-US" altLang="zh-CN" sz="2400" dirty="0"/>
            </a:br>
            <a:r>
              <a:rPr lang="en-US" altLang="zh-CN" sz="2400" dirty="0"/>
              <a:t>t</a:t>
            </a:r>
            <a:r>
              <a:rPr lang="en-US" altLang="zh-CN" sz="2400" baseline="-25000" dirty="0"/>
              <a:t>5</a:t>
            </a:r>
            <a:r>
              <a:rPr lang="en-US" altLang="zh-CN" sz="2400" dirty="0"/>
              <a:t> := b * b</a:t>
            </a:r>
            <a:br>
              <a:rPr lang="en-US" altLang="zh-CN" sz="2400" dirty="0"/>
            </a:br>
            <a:r>
              <a:rPr lang="en-US" altLang="zh-CN" sz="2400" dirty="0"/>
              <a:t>t</a:t>
            </a:r>
            <a:r>
              <a:rPr lang="en-US" altLang="zh-CN" sz="2400" baseline="-25000" dirty="0"/>
              <a:t>6</a:t>
            </a:r>
            <a:r>
              <a:rPr lang="en-US" altLang="zh-CN" sz="2400" dirty="0"/>
              <a:t> := t</a:t>
            </a:r>
            <a:r>
              <a:rPr lang="en-US" altLang="zh-CN" sz="2400" baseline="-25000" dirty="0"/>
              <a:t>4</a:t>
            </a:r>
            <a:r>
              <a:rPr lang="en-US" altLang="zh-CN" sz="2400" dirty="0"/>
              <a:t> + t</a:t>
            </a:r>
            <a:r>
              <a:rPr lang="en-US" altLang="zh-CN" sz="2400" baseline="-25000" dirty="0"/>
              <a:t>5</a:t>
            </a:r>
            <a:endParaRPr lang="en-US" altLang="zh-CN" sz="2400" dirty="0"/>
          </a:p>
          <a:p>
            <a:pPr lvl="1" eaLnBrk="1" hangingPunct="1"/>
            <a:r>
              <a:rPr lang="en-US" altLang="zh-CN" sz="2400" dirty="0"/>
              <a:t>x := y + z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rgbClr val="FF3300"/>
                </a:solidFill>
              </a:rPr>
              <a:t>定义</a:t>
            </a:r>
            <a:r>
              <a:rPr lang="en-US" altLang="zh-CN" sz="2400" dirty="0"/>
              <a:t>x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3300"/>
                </a:solidFill>
              </a:rPr>
              <a:t>使用</a:t>
            </a:r>
            <a:r>
              <a:rPr lang="zh-CN" altLang="en-US" sz="2400" dirty="0"/>
              <a:t>（</a:t>
            </a:r>
            <a:r>
              <a:rPr lang="zh-CN" altLang="en-US" sz="2400" dirty="0">
                <a:solidFill>
                  <a:srgbClr val="FF3300"/>
                </a:solidFill>
              </a:rPr>
              <a:t>引用</a:t>
            </a:r>
            <a:r>
              <a:rPr lang="zh-CN" altLang="en-US" sz="2400" dirty="0"/>
              <a:t>）</a:t>
            </a:r>
            <a:r>
              <a:rPr lang="en-US" altLang="zh-CN" sz="2400" dirty="0"/>
              <a:t>y</a:t>
            </a:r>
            <a:r>
              <a:rPr lang="zh-CN" altLang="en-US" sz="2400" dirty="0"/>
              <a:t>、</a:t>
            </a:r>
            <a:r>
              <a:rPr lang="en-US" altLang="zh-CN" sz="2400" dirty="0"/>
              <a:t>z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Rename</a:t>
            </a:r>
            <a:r>
              <a:rPr lang="zh-CN" altLang="en-US" dirty="0"/>
              <a:t>算法描述（续）</a:t>
            </a:r>
            <a:endParaRPr lang="zh-CN" altLang="en-US" dirty="0"/>
          </a:p>
        </p:txBody>
      </p:sp>
      <p:sp>
        <p:nvSpPr>
          <p:cNvPr id="68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递归访问支配树中的孩子基本块，进行重命名</a:t>
            </a:r>
            <a:endParaRPr lang="en-US" altLang="zh-CN" sz="1600" dirty="0">
              <a:solidFill>
                <a:srgbClr val="00B05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for (const auto &amp;child :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dom_tree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[BB].children())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  Rename(BB);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将当前基本块中所有定义弹出栈</a:t>
            </a:r>
            <a:endParaRPr lang="en-US" altLang="zh-CN" sz="1600" dirty="0">
              <a:solidFill>
                <a:srgbClr val="00B05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if (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EStack.top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()-&gt;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get_block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() == BB)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 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EStack.pop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();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for (const auto &amp;v : E) {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  if (stacks[v].top().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get_block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() == BB)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    stacks[v].pop();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}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}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Rename</a:t>
            </a:r>
            <a:r>
              <a:rPr lang="zh-CN" altLang="en-US" dirty="0"/>
              <a:t>示例</a:t>
            </a:r>
            <a:endParaRPr lang="zh-CN" altLang="en-US" dirty="0"/>
          </a:p>
        </p:txBody>
      </p:sp>
      <p:sp>
        <p:nvSpPr>
          <p:cNvPr id="68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36" y="1628800"/>
            <a:ext cx="3566160" cy="46577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436096" y="1336769"/>
            <a:ext cx="38731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sz="1400" kern="0" baseline="0" dirty="0">
                <a:solidFill>
                  <a:srgbClr val="FF0000"/>
                </a:solidFill>
              </a:rPr>
              <a:t>情况</a:t>
            </a:r>
            <a:r>
              <a:rPr kumimoji="0" lang="en-US" altLang="zh-CN" sz="1400" kern="0" baseline="0" dirty="0">
                <a:solidFill>
                  <a:srgbClr val="FF0000"/>
                </a:solidFill>
              </a:rPr>
              <a:t>2</a:t>
            </a:r>
            <a:r>
              <a:rPr kumimoji="0" lang="zh-CN" altLang="en-US" sz="1400" kern="0" baseline="0" dirty="0">
                <a:solidFill>
                  <a:srgbClr val="FF0000"/>
                </a:solidFill>
              </a:rPr>
              <a:t>：变量版本不一致，真出现赋予新版本号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847" y="1628800"/>
            <a:ext cx="3537585" cy="466344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 bwMode="auto">
          <a:xfrm flipH="1">
            <a:off x="5436096" y="1596576"/>
            <a:ext cx="216024" cy="194124"/>
          </a:xfrm>
          <a:prstGeom prst="straightConnector1">
            <a:avLst/>
          </a:prstGeom>
          <a:solidFill>
            <a:srgbClr val="FFCF0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矩形 12"/>
          <p:cNvSpPr/>
          <p:nvPr/>
        </p:nvSpPr>
        <p:spPr>
          <a:xfrm>
            <a:off x="7035119" y="1747857"/>
            <a:ext cx="22894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sz="1400" kern="0" baseline="0" dirty="0">
                <a:solidFill>
                  <a:srgbClr val="FF0000"/>
                </a:solidFill>
              </a:rPr>
              <a:t>情况</a:t>
            </a:r>
            <a:r>
              <a:rPr kumimoji="0" lang="en-US" altLang="zh-CN" sz="1400" kern="0" baseline="0" dirty="0">
                <a:solidFill>
                  <a:srgbClr val="FF0000"/>
                </a:solidFill>
              </a:rPr>
              <a:t>2</a:t>
            </a:r>
            <a:r>
              <a:rPr kumimoji="0" lang="zh-CN" altLang="en-US" sz="1400" kern="0" baseline="0" dirty="0">
                <a:solidFill>
                  <a:srgbClr val="FF0000"/>
                </a:solidFill>
              </a:rPr>
              <a:t>：所有变量版本一致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" name="直接箭头连接符 13"/>
          <p:cNvCxnSpPr>
            <a:stCxn id="13" idx="1"/>
          </p:cNvCxnSpPr>
          <p:nvPr/>
        </p:nvCxnSpPr>
        <p:spPr bwMode="auto">
          <a:xfrm flipH="1">
            <a:off x="6040611" y="1901746"/>
            <a:ext cx="994508" cy="300042"/>
          </a:xfrm>
          <a:prstGeom prst="straightConnector1">
            <a:avLst/>
          </a:prstGeom>
          <a:solidFill>
            <a:srgbClr val="FFCF0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2740061" y="2224707"/>
                <a:ext cx="24352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zh-CN" altLang="en-US" sz="1400" kern="0" baseline="0" dirty="0">
                    <a:solidFill>
                      <a:srgbClr val="FF0000"/>
                    </a:solidFill>
                  </a:rPr>
                  <a:t>情况</a:t>
                </a:r>
                <a:r>
                  <a:rPr kumimoji="0" lang="en-US" altLang="zh-CN" sz="1400" kern="0" baseline="0" dirty="0">
                    <a:solidFill>
                      <a:srgbClr val="FF0000"/>
                    </a:solidFill>
                  </a:rPr>
                  <a:t>1</a:t>
                </a:r>
                <a:r>
                  <a:rPr kumimoji="0" lang="zh-CN" altLang="en-US" sz="1400" kern="0" baseline="0" dirty="0">
                    <a:solidFill>
                      <a:srgbClr val="FF0000"/>
                    </a:solidFill>
                  </a:rPr>
                  <a:t>：</a:t>
                </a:r>
                <a:r>
                  <a:rPr lang="en-US" altLang="zh-CN" sz="1400" dirty="0">
                    <a:solidFill>
                      <a:srgbClr val="00B050"/>
                    </a:solidFill>
                    <a:ea typeface="Arial Unicode MS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1400" kern="0" baseline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kumimoji="0" lang="zh-CN" altLang="en-US" sz="1400" kern="0" baseline="0" dirty="0">
                    <a:solidFill>
                      <a:srgbClr val="FF0000"/>
                    </a:solidFill>
                  </a:rPr>
                  <a:t>函数赋予新版本号</a:t>
                </a:r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061" y="2224707"/>
                <a:ext cx="2435282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1" t="-98" r="4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/>
          <p:nvPr/>
        </p:nvCxnSpPr>
        <p:spPr bwMode="auto">
          <a:xfrm flipV="1">
            <a:off x="5068888" y="2276872"/>
            <a:ext cx="367208" cy="101723"/>
          </a:xfrm>
          <a:prstGeom prst="straightConnector1">
            <a:avLst/>
          </a:prstGeom>
          <a:solidFill>
            <a:srgbClr val="FFCF0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矩形 19"/>
          <p:cNvSpPr/>
          <p:nvPr/>
        </p:nvSpPr>
        <p:spPr>
          <a:xfrm>
            <a:off x="6862938" y="3302054"/>
            <a:ext cx="22894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sz="1400" kern="0" baseline="0" dirty="0">
                <a:solidFill>
                  <a:srgbClr val="FF0000"/>
                </a:solidFill>
              </a:rPr>
              <a:t>情况</a:t>
            </a:r>
            <a:r>
              <a:rPr kumimoji="0" lang="en-US" altLang="zh-CN" sz="1400" kern="0" baseline="0" dirty="0">
                <a:solidFill>
                  <a:srgbClr val="FF0000"/>
                </a:solidFill>
              </a:rPr>
              <a:t>2</a:t>
            </a:r>
            <a:r>
              <a:rPr kumimoji="0" lang="zh-CN" altLang="en-US" sz="1400" kern="0" baseline="0" dirty="0">
                <a:solidFill>
                  <a:srgbClr val="FF0000"/>
                </a:solidFill>
              </a:rPr>
              <a:t>：所有变量版本一致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 bwMode="auto">
          <a:xfrm flipH="1">
            <a:off x="7206581" y="3572566"/>
            <a:ext cx="216024" cy="194124"/>
          </a:xfrm>
          <a:prstGeom prst="straightConnector1">
            <a:avLst/>
          </a:prstGeom>
          <a:solidFill>
            <a:srgbClr val="FFCF0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箭头连接符 21"/>
          <p:cNvCxnSpPr/>
          <p:nvPr/>
        </p:nvCxnSpPr>
        <p:spPr bwMode="auto">
          <a:xfrm flipH="1">
            <a:off x="5708736" y="3429000"/>
            <a:ext cx="1218012" cy="168321"/>
          </a:xfrm>
          <a:prstGeom prst="straightConnector1">
            <a:avLst/>
          </a:prstGeom>
          <a:solidFill>
            <a:srgbClr val="FFCF0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矩形 23"/>
          <p:cNvSpPr/>
          <p:nvPr/>
        </p:nvSpPr>
        <p:spPr>
          <a:xfrm>
            <a:off x="6352899" y="4702085"/>
            <a:ext cx="22894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1400" kern="0" baseline="0" dirty="0">
                <a:solidFill>
                  <a:srgbClr val="FF0000"/>
                </a:solidFill>
              </a:rPr>
              <a:t>情况</a:t>
            </a:r>
            <a:r>
              <a:rPr kumimoji="0" lang="en-US" altLang="zh-CN" sz="1400" kern="0" baseline="0" dirty="0">
                <a:solidFill>
                  <a:srgbClr val="FF0000"/>
                </a:solidFill>
              </a:rPr>
              <a:t>2</a:t>
            </a:r>
            <a:r>
              <a:rPr kumimoji="0" lang="zh-CN" altLang="en-US" sz="1400" kern="0" baseline="0" dirty="0">
                <a:solidFill>
                  <a:srgbClr val="FF0000"/>
                </a:solidFill>
              </a:rPr>
              <a:t>：所有变量版本一致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5" name="直接箭头连接符 24"/>
          <p:cNvCxnSpPr/>
          <p:nvPr/>
        </p:nvCxnSpPr>
        <p:spPr bwMode="auto">
          <a:xfrm flipH="1">
            <a:off x="5652120" y="4975291"/>
            <a:ext cx="746000" cy="37885"/>
          </a:xfrm>
          <a:prstGeom prst="straightConnector1">
            <a:avLst/>
          </a:prstGeom>
          <a:solidFill>
            <a:srgbClr val="FFCF0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箭头连接符 25"/>
          <p:cNvCxnSpPr/>
          <p:nvPr/>
        </p:nvCxnSpPr>
        <p:spPr bwMode="auto">
          <a:xfrm flipH="1" flipV="1">
            <a:off x="5436096" y="3652996"/>
            <a:ext cx="980614" cy="1176036"/>
          </a:xfrm>
          <a:prstGeom prst="straightConnector1">
            <a:avLst/>
          </a:prstGeom>
          <a:solidFill>
            <a:srgbClr val="FFCF0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矩形 32"/>
          <p:cNvSpPr/>
          <p:nvPr/>
        </p:nvSpPr>
        <p:spPr>
          <a:xfrm>
            <a:off x="6591955" y="4272826"/>
            <a:ext cx="22894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1400" kern="0" baseline="0" dirty="0">
                <a:solidFill>
                  <a:srgbClr val="FF0000"/>
                </a:solidFill>
              </a:rPr>
              <a:t>情况</a:t>
            </a:r>
            <a:r>
              <a:rPr kumimoji="0" lang="en-US" altLang="zh-CN" sz="1400" kern="0" baseline="0" dirty="0">
                <a:solidFill>
                  <a:srgbClr val="FF0000"/>
                </a:solidFill>
              </a:rPr>
              <a:t>2</a:t>
            </a:r>
            <a:r>
              <a:rPr kumimoji="0" lang="zh-CN" altLang="en-US" sz="1400" kern="0" baseline="0" dirty="0">
                <a:solidFill>
                  <a:srgbClr val="FF0000"/>
                </a:solidFill>
              </a:rPr>
              <a:t>：所有变量版本一致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34" name="直接箭头连接符 33"/>
          <p:cNvCxnSpPr/>
          <p:nvPr/>
        </p:nvCxnSpPr>
        <p:spPr bwMode="auto">
          <a:xfrm flipH="1">
            <a:off x="5436096" y="4399772"/>
            <a:ext cx="1219669" cy="393996"/>
          </a:xfrm>
          <a:prstGeom prst="straightConnector1">
            <a:avLst/>
          </a:prstGeom>
          <a:solidFill>
            <a:srgbClr val="FFCF0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接箭头连接符 35"/>
          <p:cNvCxnSpPr/>
          <p:nvPr/>
        </p:nvCxnSpPr>
        <p:spPr bwMode="auto">
          <a:xfrm>
            <a:off x="4134847" y="2493601"/>
            <a:ext cx="642466" cy="1124131"/>
          </a:xfrm>
          <a:prstGeom prst="straightConnector1">
            <a:avLst/>
          </a:prstGeom>
          <a:solidFill>
            <a:srgbClr val="FFCF0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接箭头连接符 38"/>
          <p:cNvCxnSpPr>
            <a:stCxn id="15" idx="2"/>
          </p:cNvCxnSpPr>
          <p:nvPr/>
        </p:nvCxnSpPr>
        <p:spPr bwMode="auto">
          <a:xfrm>
            <a:off x="3957702" y="2532484"/>
            <a:ext cx="819611" cy="2317726"/>
          </a:xfrm>
          <a:prstGeom prst="straightConnector1">
            <a:avLst/>
          </a:prstGeom>
          <a:solidFill>
            <a:srgbClr val="FFCF0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矩形 42"/>
          <p:cNvSpPr/>
          <p:nvPr/>
        </p:nvSpPr>
        <p:spPr>
          <a:xfrm>
            <a:off x="6862938" y="2489564"/>
            <a:ext cx="22894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1400" kern="0" baseline="0" dirty="0">
                <a:solidFill>
                  <a:srgbClr val="FF0000"/>
                </a:solidFill>
              </a:rPr>
              <a:t>情况</a:t>
            </a:r>
            <a:r>
              <a:rPr kumimoji="0" lang="en-US" altLang="zh-CN" sz="1400" kern="0" baseline="0" dirty="0">
                <a:solidFill>
                  <a:srgbClr val="FF0000"/>
                </a:solidFill>
              </a:rPr>
              <a:t>2</a:t>
            </a:r>
            <a:r>
              <a:rPr kumimoji="0" lang="zh-CN" altLang="en-US" sz="1400" kern="0" baseline="0" dirty="0">
                <a:solidFill>
                  <a:srgbClr val="FF0000"/>
                </a:solidFill>
              </a:rPr>
              <a:t>：变量版本不一致，表达式值不可用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44" name="直接箭头连接符 43"/>
          <p:cNvCxnSpPr>
            <a:stCxn id="43" idx="1"/>
          </p:cNvCxnSpPr>
          <p:nvPr/>
        </p:nvCxnSpPr>
        <p:spPr bwMode="auto">
          <a:xfrm flipH="1" flipV="1">
            <a:off x="6229490" y="2336749"/>
            <a:ext cx="633448" cy="414425"/>
          </a:xfrm>
          <a:prstGeom prst="straightConnector1">
            <a:avLst/>
          </a:prstGeom>
          <a:solidFill>
            <a:srgbClr val="FFCF0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3" grpId="0"/>
      <p:bldP spid="13" grpId="1"/>
      <p:bldP spid="15" grpId="0"/>
      <p:bldP spid="15" grpId="1"/>
      <p:bldP spid="20" grpId="0"/>
      <p:bldP spid="20" grpId="1"/>
      <p:bldP spid="24" grpId="0"/>
      <p:bldP spid="24" grpId="1"/>
      <p:bldP spid="33" grpId="0"/>
      <p:bldP spid="33" grpId="1"/>
      <p:bldP spid="4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976" y="2714691"/>
            <a:ext cx="4664869" cy="3779044"/>
          </a:xfrm>
          <a:prstGeom prst="rect">
            <a:avLst/>
          </a:prstGeom>
        </p:spPr>
      </p:pic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Down-safe</a:t>
            </a:r>
            <a:r>
              <a:rPr lang="zh-CN" altLang="en-US" dirty="0"/>
              <a:t>步骤</a:t>
            </a:r>
            <a:endParaRPr lang="zh-CN" altLang="en-US" dirty="0"/>
          </a:p>
        </p:txBody>
      </p:sp>
      <p:sp>
        <p:nvSpPr>
          <p:cNvPr id="68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r>
              <a:rPr lang="en-US" altLang="zh-CN" sz="2800" dirty="0"/>
              <a:t>PRE</a:t>
            </a:r>
            <a:r>
              <a:rPr lang="zh-CN" altLang="en-US" sz="2800" dirty="0"/>
              <a:t>插入一条运算的标准：计算在插入点是</a:t>
            </a:r>
            <a:r>
              <a:rPr lang="en-US" altLang="zh-CN" sz="2800" dirty="0"/>
              <a:t>down-safe</a:t>
            </a:r>
            <a:r>
              <a:rPr lang="zh-CN" altLang="en-US" sz="2800" dirty="0"/>
              <a:t>的</a:t>
            </a:r>
            <a:endParaRPr lang="en-US" altLang="zh-CN" sz="2800" dirty="0"/>
          </a:p>
          <a:p>
            <a:pPr lvl="1"/>
            <a:r>
              <a:rPr lang="zh-CN" altLang="en-US" sz="2400" dirty="0"/>
              <a:t>从当前定义到出口的每条路径，都存在其引用</a:t>
            </a:r>
            <a:endParaRPr lang="en-US" altLang="zh-CN" sz="2400" dirty="0"/>
          </a:p>
          <a:p>
            <a:r>
              <a:rPr lang="zh-CN" altLang="en-US" sz="2800" dirty="0"/>
              <a:t>不能在非</a:t>
            </a:r>
            <a:r>
              <a:rPr lang="en-US" altLang="zh-CN" sz="2800" dirty="0"/>
              <a:t>down-safe</a:t>
            </a:r>
            <a:r>
              <a:rPr lang="zh-CN" altLang="en-US" sz="2800" dirty="0"/>
              <a:t>位置</a:t>
            </a:r>
            <a:br>
              <a:rPr lang="en-US" altLang="zh-CN" sz="2800" dirty="0"/>
            </a:br>
            <a:r>
              <a:rPr lang="zh-CN" altLang="en-US" sz="2800" dirty="0"/>
              <a:t>插入运算的原因</a:t>
            </a:r>
            <a:endParaRPr lang="en-US" altLang="zh-CN" sz="2800" dirty="0"/>
          </a:p>
          <a:p>
            <a:pPr lvl="1"/>
            <a:r>
              <a:rPr lang="zh-CN" altLang="en-US" sz="2400" dirty="0"/>
              <a:t>不要引入新的冗余</a:t>
            </a:r>
            <a:br>
              <a:rPr lang="en-US" altLang="zh-CN" sz="2400" dirty="0"/>
            </a:br>
            <a:r>
              <a:rPr lang="zh-CN" altLang="en-US" sz="2400" dirty="0"/>
              <a:t>运算</a:t>
            </a:r>
            <a:endParaRPr lang="en-US" altLang="zh-CN" sz="2400" dirty="0"/>
          </a:p>
          <a:p>
            <a:pPr lvl="1"/>
            <a:r>
              <a:rPr lang="zh-CN" altLang="en-US" sz="2400" dirty="0"/>
              <a:t>不要引入优化前不存在</a:t>
            </a:r>
            <a:br>
              <a:rPr lang="en-US" altLang="zh-CN" sz="2400" dirty="0"/>
            </a:br>
            <a:r>
              <a:rPr lang="zh-CN" altLang="en-US" sz="2400" dirty="0"/>
              <a:t>的潜在异常</a:t>
            </a:r>
            <a:endParaRPr lang="en-US" altLang="zh-CN" sz="2400" dirty="0"/>
          </a:p>
        </p:txBody>
      </p:sp>
      <p:sp>
        <p:nvSpPr>
          <p:cNvPr id="7" name="矩形 6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87106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只需对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4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4400" dirty="0"/>
                  <a:t>函数计算</a:t>
                </a:r>
                <a:r>
                  <a:rPr lang="en-US" altLang="zh-CN" dirty="0"/>
                  <a:t>Down-safe</a:t>
                </a:r>
                <a:endParaRPr lang="zh-CN" altLang="en-US" dirty="0"/>
              </a:p>
            </p:txBody>
          </p:sp>
        </mc:Choice>
        <mc:Fallback>
          <p:sp>
            <p:nvSpPr>
              <p:cNvPr id="687106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l="-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r>
                  <a:rPr lang="zh-CN" altLang="en-US" sz="2800" dirty="0"/>
                  <a:t>在稠密</a:t>
                </a:r>
                <a:r>
                  <a:rPr lang="en-US" altLang="zh-CN" sz="2800" dirty="0"/>
                  <a:t>SSA</a:t>
                </a:r>
                <a:r>
                  <a:rPr lang="zh-CN" altLang="en-US" sz="2800" dirty="0"/>
                  <a:t>图中，每个节点要么是表达式的一次真出现，要么是一个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800" dirty="0"/>
                  <a:t>函数</a:t>
                </a:r>
                <a:endParaRPr lang="en-US" altLang="zh-CN" sz="2800" dirty="0"/>
              </a:p>
              <a:p>
                <a:r>
                  <a:rPr lang="zh-CN" altLang="en-US" sz="2800" dirty="0"/>
                  <a:t>可证明，</a:t>
                </a:r>
                <a:r>
                  <a:rPr lang="en-US" altLang="zh-CN" sz="2800" dirty="0"/>
                  <a:t>SSAPRE</a:t>
                </a:r>
                <a:r>
                  <a:rPr lang="zh-CN" altLang="en-US" sz="2800" dirty="0"/>
                  <a:t>插入仅在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800" dirty="0"/>
                  <a:t>处是必要的</a:t>
                </a:r>
                <a:br>
                  <a:rPr lang="en-US" altLang="zh-CN" sz="2800" dirty="0"/>
                </a:br>
                <a:r>
                  <a:rPr lang="zh-CN" altLang="en-US" sz="2800" dirty="0"/>
                  <a:t>因此只对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800" dirty="0"/>
                  <a:t>函数计算</a:t>
                </a:r>
                <a:r>
                  <a:rPr lang="en-US" altLang="zh-CN" sz="2800" dirty="0"/>
                  <a:t>down-safety</a:t>
                </a:r>
                <a:r>
                  <a:rPr lang="zh-CN" altLang="en-US" sz="2800" dirty="0"/>
                  <a:t>即可</a:t>
                </a:r>
                <a:endParaRPr lang="en-US" altLang="zh-CN" sz="2800" dirty="0"/>
              </a:p>
              <a:p>
                <a:r>
                  <a:rPr lang="zh-CN" altLang="en-US" sz="2800" dirty="0"/>
                  <a:t>对</a:t>
                </a:r>
                <a:r>
                  <a:rPr lang="en-US" altLang="zh-CN" sz="2800" dirty="0"/>
                  <a:t>SSA</a:t>
                </a:r>
                <a:r>
                  <a:rPr lang="zh-CN" altLang="en-US" sz="2800" dirty="0"/>
                  <a:t>图，沿引用</a:t>
                </a:r>
                <a:r>
                  <a:rPr lang="en-US" altLang="zh-CN" sz="2800" dirty="0"/>
                  <a:t>—</a:t>
                </a:r>
                <a:r>
                  <a:rPr lang="zh-CN" altLang="en-US" sz="2800" dirty="0"/>
                  <a:t>定义边进行反向传播即可稀疏地计算</a:t>
                </a:r>
                <a:r>
                  <a:rPr lang="en-US" altLang="zh-CN" sz="2800" dirty="0"/>
                  <a:t>down-safety</a:t>
                </a:r>
                <a:endParaRPr lang="en-US" altLang="zh-CN" sz="2800" dirty="0"/>
              </a:p>
            </p:txBody>
          </p:sp>
        </mc:Choice>
        <mc:Fallback>
          <p:sp>
            <p:nvSpPr>
              <p:cNvPr id="6871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 rotWithShape="1">
                <a:blip r:embed="rId2"/>
                <a:stretch>
                  <a:fillRect l="-4" r="4" b="-23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Down-safety</a:t>
            </a:r>
            <a:r>
              <a:rPr lang="zh-CN" altLang="en-US" dirty="0"/>
              <a:t>性质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r>
                  <a:rPr lang="zh-CN" altLang="en-US" sz="2800" dirty="0"/>
                  <a:t>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800" dirty="0"/>
                  <a:t>非</a:t>
                </a:r>
                <a:r>
                  <a:rPr lang="en-US" altLang="zh-CN" sz="2800" dirty="0"/>
                  <a:t>down-safe</a:t>
                </a:r>
                <a:r>
                  <a:rPr lang="zh-CN" altLang="en-US" sz="2800" dirty="0"/>
                  <a:t>：存在一条从此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800" dirty="0"/>
                  <a:t>开始的路径，在其中，程序退出之前表达式都没有被求值或因变量重定义而改变，两种情况：</a:t>
                </a:r>
                <a:endParaRPr lang="en-US" altLang="zh-CN" sz="2800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zh-CN" altLang="en-US" sz="2400" dirty="0"/>
                  <a:t>存在一条到出口的路径，其上此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/>
                  <a:t>的版本未被引用</a:t>
                </a:r>
                <a:endParaRPr lang="en-US" altLang="zh-CN" sz="2400" dirty="0"/>
              </a:p>
              <a:p>
                <a:pPr marL="1314450" lvl="2" indent="-457200"/>
                <a:r>
                  <a:rPr lang="zh-CN" altLang="en-US" sz="2000" dirty="0"/>
                  <a:t>表示</a:t>
                </a:r>
                <a:r>
                  <a:rPr lang="en-US" altLang="zh-CN" sz="2000" dirty="0"/>
                  <a:t>down-safety</a:t>
                </a:r>
                <a:r>
                  <a:rPr lang="zh-CN" altLang="en-US" sz="2000" dirty="0"/>
                  <a:t>计算的初始化过程，所有其他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都会被标记为</a:t>
                </a:r>
                <a:r>
                  <a:rPr lang="en-US" altLang="zh-CN" sz="2000" dirty="0"/>
                  <a:t>down-safe</a:t>
                </a:r>
                <a:endParaRPr lang="en-US" altLang="zh-CN" sz="2000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zh-CN" altLang="en-US" sz="2400" dirty="0"/>
                  <a:t>存在一条到出口的路径，其上此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/>
                  <a:t>版本的唯一引用是另一个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/>
                  <a:t>函数的一个运算对象，而此后继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/>
                  <a:t>函数是非</a:t>
                </a:r>
                <a:r>
                  <a:rPr lang="en-US" altLang="zh-CN" sz="2400" dirty="0"/>
                  <a:t>down-safe</a:t>
                </a:r>
                <a:r>
                  <a:rPr lang="zh-CN" altLang="en-US" sz="2400" dirty="0"/>
                  <a:t>的</a:t>
                </a:r>
                <a:endParaRPr lang="en-US" altLang="zh-CN" sz="2400" dirty="0"/>
              </a:p>
              <a:p>
                <a:pPr marL="1314450" lvl="2" indent="-457200"/>
                <a:r>
                  <a:rPr lang="en-US" altLang="zh-CN" sz="2000" dirty="0"/>
                  <a:t>Down-safety</a:t>
                </a:r>
                <a:r>
                  <a:rPr lang="zh-CN" altLang="en-US" sz="2000" dirty="0"/>
                  <a:t>计算的反向传播过程基于此情况</a:t>
                </a:r>
                <a:br>
                  <a:rPr lang="en-US" altLang="zh-CN" sz="2000" dirty="0"/>
                </a:br>
                <a:r>
                  <a:rPr lang="zh-CN" altLang="en-US" sz="2000" dirty="0"/>
                  <a:t>表达式的真出现会阻断此情况的传播</a:t>
                </a:r>
                <a:r>
                  <a:rPr lang="en-US" altLang="zh-CN" sz="2000" dirty="0">
                    <a:sym typeface="Wingdings" panose="05000000000000000000" pitchFamily="2" charset="2"/>
                  </a:rPr>
                  <a:t></a:t>
                </a:r>
                <a:r>
                  <a:rPr lang="zh-CN" altLang="en-US" sz="2000" dirty="0">
                    <a:sym typeface="Wingdings" panose="05000000000000000000" pitchFamily="2" charset="2"/>
                  </a:rPr>
                  <a:t>对每个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运算对象，如果到达它的路径经过相同表达式版本的真出现，则设置标志</a:t>
                </a:r>
                <a:r>
                  <a:rPr lang="en-US" altLang="zh-CN" sz="2000" dirty="0" err="1"/>
                  <a:t>has_real_use</a:t>
                </a:r>
                <a:endParaRPr lang="en-US" altLang="zh-CN" sz="2000" dirty="0"/>
              </a:p>
            </p:txBody>
          </p:sp>
        </mc:Choice>
        <mc:Fallback>
          <p:sp>
            <p:nvSpPr>
              <p:cNvPr id="6871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 rotWithShape="1">
                <a:blip r:embed="rId1"/>
                <a:stretch>
                  <a:fillRect l="-4" r="4" b="-4828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算法细节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r>
                  <a:rPr lang="zh-CN" altLang="en-US" sz="2800" dirty="0"/>
                  <a:t>通过在</a:t>
                </a:r>
                <a:r>
                  <a:rPr lang="en-US" altLang="zh-CN" sz="2800" dirty="0"/>
                  <a:t>SSA</a:t>
                </a:r>
                <a:r>
                  <a:rPr lang="zh-CN" altLang="en-US" sz="2800" dirty="0"/>
                  <a:t>图上进行一次支配树的先序遍历，即可进行情况</a:t>
                </a:r>
                <a:r>
                  <a:rPr lang="en-US" altLang="zh-CN" sz="2800" dirty="0"/>
                  <a:t>a)</a:t>
                </a:r>
                <a:r>
                  <a:rPr lang="zh-CN" altLang="en-US" sz="2800" dirty="0"/>
                  <a:t>的</a:t>
                </a:r>
                <a:r>
                  <a:rPr lang="en-US" altLang="zh-CN" sz="2800" dirty="0"/>
                  <a:t>down-safe</a:t>
                </a:r>
                <a:r>
                  <a:rPr lang="zh-CN" altLang="en-US" sz="2800" dirty="0"/>
                  <a:t>初始化，以及计算</a:t>
                </a:r>
                <a:r>
                  <a:rPr lang="en-US" altLang="zh-CN" sz="2800" dirty="0" err="1"/>
                  <a:t>has_real_use</a:t>
                </a:r>
                <a:r>
                  <a:rPr lang="en-US" altLang="zh-CN" sz="2800" dirty="0"/>
                  <a:t>——</a:t>
                </a:r>
                <a:r>
                  <a:rPr lang="zh-CN" altLang="en-US" sz="2800" dirty="0"/>
                  <a:t>在</a:t>
                </a:r>
                <a:r>
                  <a:rPr lang="en-US" altLang="zh-CN" sz="2800" dirty="0"/>
                  <a:t>Rename</a:t>
                </a:r>
                <a:r>
                  <a:rPr lang="zh-CN" altLang="en-US" sz="2800" dirty="0"/>
                  <a:t>步骤顺便完成即可</a:t>
                </a:r>
                <a:endParaRPr lang="en-US" altLang="zh-CN" sz="2800" dirty="0"/>
              </a:p>
              <a:p>
                <a:pPr marL="914400" lvl="1" indent="-457200">
                  <a:buFont typeface="+mj-ea"/>
                  <a:buAutoNum type="circleNumDbPlain"/>
                </a:pPr>
                <a:r>
                  <a:rPr lang="zh-CN" altLang="en-US" sz="2400" dirty="0"/>
                  <a:t>初始时，将所有</a:t>
                </a:r>
                <a:r>
                  <a:rPr lang="en-US" altLang="zh-CN" sz="2400" dirty="0"/>
                  <a:t>down-safe</a:t>
                </a:r>
                <a:r>
                  <a:rPr lang="zh-CN" altLang="en-US" sz="2400" dirty="0"/>
                  <a:t>标志设置为真，将所有</a:t>
                </a:r>
                <a:r>
                  <a:rPr lang="en-US" altLang="zh-CN" sz="2400" dirty="0" err="1"/>
                  <a:t>has_real_use</a:t>
                </a:r>
                <a:r>
                  <a:rPr lang="zh-CN" altLang="en-US" sz="2400" dirty="0"/>
                  <a:t>标志设置为假</a:t>
                </a:r>
                <a:endParaRPr lang="en-US" altLang="zh-CN" sz="2400" dirty="0"/>
              </a:p>
              <a:p>
                <a:pPr marL="914400" lvl="1" indent="-457200">
                  <a:buFont typeface="+mj-lt"/>
                  <a:buAutoNum type="circleNumDbPlain"/>
                </a:pPr>
                <a:r>
                  <a:rPr lang="zh-CN" altLang="en-US" sz="2000" dirty="0"/>
                  <a:t>当</a:t>
                </a:r>
                <a:r>
                  <a:rPr lang="en-US" altLang="zh-CN" sz="2000" dirty="0"/>
                  <a:t>Rename</a:t>
                </a:r>
                <a:r>
                  <a:rPr lang="zh-CN" altLang="en-US" sz="2000" dirty="0"/>
                  <a:t>为表达式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/>
                  <a:t>的一次真出现设置新的版本号或遇到出口时，在将当前表达式出现压栈前，检查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栈顶</m:t>
                    </m:r>
                  </m:oMath>
                </a14:m>
                <a:r>
                  <a:rPr lang="zh-CN" altLang="en-US" sz="2000" dirty="0"/>
                  <a:t>的那次出现</a:t>
                </a:r>
                <a:endParaRPr lang="en-US" altLang="zh-CN" sz="2000" dirty="0"/>
              </a:p>
              <a:p>
                <a:pPr marL="1314450" lvl="2" indent="-457200">
                  <a:buFont typeface="+mj-lt"/>
                  <a:buAutoNum type="alphaLcParenR"/>
                </a:pPr>
                <a:r>
                  <a:rPr lang="zh-CN" altLang="en-US" sz="1600" dirty="0"/>
                  <a:t>如果栈顶出现是一个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600" dirty="0"/>
                  <a:t>，清除它的</a:t>
                </a:r>
                <a:r>
                  <a:rPr lang="en-US" altLang="zh-CN" sz="1600" dirty="0"/>
                  <a:t>down-safe</a:t>
                </a:r>
                <a:r>
                  <a:rPr lang="zh-CN" altLang="en-US" sz="1600" dirty="0"/>
                  <a:t>标志，因为它定义的版本在到达当前出现（或出口）的路径上未被引用</a:t>
                </a:r>
                <a:endParaRPr lang="en-US" altLang="zh-CN" sz="1600" dirty="0"/>
              </a:p>
              <a:p>
                <a:pPr marL="914400" lvl="1" indent="-457200">
                  <a:buFont typeface="+mj-lt"/>
                  <a:buAutoNum type="circleNumDbPlain"/>
                </a:pPr>
                <a:r>
                  <a:rPr lang="zh-CN" altLang="en-US" sz="2000" dirty="0"/>
                  <a:t>当</a:t>
                </a:r>
                <a:r>
                  <a:rPr lang="en-US" altLang="zh-CN" sz="2000" dirty="0"/>
                  <a:t>Rename</a:t>
                </a:r>
                <a:r>
                  <a:rPr lang="zh-CN" altLang="en-US" sz="2000" dirty="0"/>
                  <a:t>为一个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运算对象赋予（旧）版本号时，它设置此运算对象的</a:t>
                </a:r>
                <a:r>
                  <a:rPr lang="en-US" altLang="zh-CN" sz="2000" dirty="0" err="1"/>
                  <a:t>has_real_use</a:t>
                </a:r>
                <a:r>
                  <a:rPr lang="zh-CN" altLang="en-US" sz="2000" dirty="0"/>
                  <a:t>标志当且仅当相同版本的一次真出现位于</a:t>
                </a:r>
                <a:r>
                  <a:rPr lang="en-US" altLang="zh-CN" sz="2000" dirty="0"/>
                  <a:t>Rename</a:t>
                </a:r>
                <a:r>
                  <a:rPr lang="zh-CN" altLang="en-US" sz="2000" dirty="0"/>
                  <a:t>栈的栈顶</a:t>
                </a:r>
                <a:endParaRPr lang="en-US" altLang="zh-CN" sz="2000" dirty="0"/>
              </a:p>
            </p:txBody>
          </p:sp>
        </mc:Choice>
        <mc:Fallback>
          <p:sp>
            <p:nvSpPr>
              <p:cNvPr id="6871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 rotWithShape="1">
                <a:blip r:embed="rId1"/>
                <a:stretch>
                  <a:fillRect l="-4" r="4" b="-415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初始化算法描述</a:t>
            </a:r>
            <a:endParaRPr lang="zh-CN" altLang="en-US" dirty="0"/>
          </a:p>
        </p:txBody>
      </p:sp>
      <p:sp>
        <p:nvSpPr>
          <p:cNvPr id="68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void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RenameInit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(const Function &amp;F) {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EStack.clear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();		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 // 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表达式栈清空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for (const auto &amp;v : E) {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	stacks[v].clear();	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 // 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所有变量栈清空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}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dom_tree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=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DomTree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(F);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            // </a:t>
            </a:r>
            <a:r>
              <a:rPr lang="en-US" altLang="zh-CN" sz="1600" dirty="0" err="1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DownSafe</a:t>
            </a:r>
            <a:r>
              <a:rPr lang="zh-CN" altLang="en-US" sz="16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初始化（情况</a:t>
            </a:r>
            <a:r>
              <a:rPr lang="en-US" altLang="zh-CN" sz="16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）：</a:t>
            </a:r>
            <a:r>
              <a:rPr lang="en-US" altLang="zh-CN" sz="1600" dirty="0" err="1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down_safe</a:t>
            </a:r>
            <a:r>
              <a:rPr lang="zh-CN" altLang="en-US" sz="16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默认为真，</a:t>
            </a:r>
            <a:r>
              <a:rPr lang="en-US" altLang="zh-CN" sz="1600" dirty="0" err="1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has_real_use</a:t>
            </a:r>
            <a:r>
              <a:rPr lang="zh-CN" altLang="en-US" sz="16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默认为假</a:t>
            </a:r>
            <a:endParaRPr lang="en-US" altLang="zh-CN" sz="16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for (auto &amp;phi :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DF_phis_set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[E]) {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	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phi.set_down_safe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(true);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	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phi.set_has_real_use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(false);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}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}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Down_safe</a:t>
            </a:r>
            <a:r>
              <a:rPr lang="zh-CN" altLang="en-US" dirty="0"/>
              <a:t>正向计算描述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void Rename(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BasicBlock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&amp;BB)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for (const auto &amp;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inst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: BB)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    // 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定义一个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lambda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函数</a:t>
                </a:r>
                <a:r>
                  <a:rPr lang="en-US" altLang="zh-CN" sz="1600" dirty="0" err="1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clear_down_safe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()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，检查表达式栈的栈顶是否一个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endParaRPr lang="en-US" altLang="zh-CN" sz="1600" dirty="0">
                  <a:solidFill>
                    <a:srgbClr val="FF000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    // 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是的话，将其</a:t>
                </a:r>
                <a:r>
                  <a:rPr lang="en-US" altLang="zh-CN" sz="1600" dirty="0" err="1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set_down_safe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标记为假</a:t>
                </a:r>
                <a:endParaRPr lang="en-US" altLang="zh-CN" sz="1600" dirty="0">
                  <a:solidFill>
                    <a:srgbClr val="FF000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auto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clear_down_safe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= [&amp;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EStack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]()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auto top =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EStack.top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if (top-&gt;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is_phi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top-&gt;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set_down_safe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(false);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  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2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的情况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a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：</a:t>
                </a:r>
                <a:r>
                  <a:rPr lang="zh-CN" altLang="en-US" sz="1600" b="1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遇到了出口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，意味着表达式栈顶的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没有后续引用，清除其</a:t>
                </a:r>
                <a:r>
                  <a:rPr lang="en-US" altLang="zh-CN" sz="1600" dirty="0" err="1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down_safety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标记</a:t>
                </a:r>
                <a:endParaRPr lang="en-US" altLang="zh-CN" sz="1600" dirty="0">
                  <a:solidFill>
                    <a:srgbClr val="FF000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if 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BB.is_exit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clear_down_safe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>
          <p:sp>
            <p:nvSpPr>
              <p:cNvPr id="6871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 rotWithShape="1">
                <a:blip r:embed="rId1"/>
                <a:stretch>
                  <a:fillRect l="-4" r="4" b="-43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j-cs"/>
              </a:rPr>
              <a:t>Down_safe</a:t>
            </a: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j-cs"/>
              </a:rPr>
              <a:t>正向计算描述（续）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else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b.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存在变量的版本不匹配，则有两种情况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if (occur-&gt;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is_real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          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 err="1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i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.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此次出现是一个真出现，赋予它一个新版本号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  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set_version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new_version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            // 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2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的情况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a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：表达式真出现设置新版本，意味着表达式栈顶的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在后续路径上未被引用，则清除</a:t>
                </a:r>
                <a:r>
                  <a:rPr lang="en-US" altLang="zh-CN" sz="1600" dirty="0" err="1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downsafe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标志</a:t>
                </a:r>
                <a:endParaRPr lang="en-US" altLang="zh-CN" sz="1600" dirty="0">
                  <a:solidFill>
                    <a:srgbClr val="FF000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clear_down_safe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} else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          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ii.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此次出现是一个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运算对象，表明在此处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E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的值不可用，赋予版本号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⊥</m:t>
                    </m:r>
                  </m:oMath>
                </a14:m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  ASSERT(occur-&gt;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is_phi_operand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  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set_version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(Bottom());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EStack.push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(occur);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表达式最新版本压栈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>
          <p:sp>
            <p:nvSpPr>
              <p:cNvPr id="6871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 rotWithShape="1">
                <a:blip r:embed="rId1"/>
                <a:stretch>
                  <a:fillRect l="-4" r="4" b="-5344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j-cs"/>
              </a:rPr>
              <a:t>has_real_use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j-cs"/>
              </a:rPr>
              <a:t>计算描述</a:t>
            </a:r>
            <a:endParaRPr lang="zh-CN" altLang="en-US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a.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每个变量的最新版本都与最新版本表达式中每个变量的版本相同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if (same)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set_version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E_top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ver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());	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赋予（旧）版本号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          // 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3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：为一个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运算对象赋予（旧）版本号，而表达式栈顶是一个真出现，</a:t>
                </a:r>
                <a:endParaRPr lang="en-US" altLang="zh-CN" sz="1600" dirty="0">
                  <a:solidFill>
                    <a:srgbClr val="FF000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          //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 意味着此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运算对象反向传播时会被真出现阻断，则设置</a:t>
                </a:r>
                <a:r>
                  <a:rPr lang="en-US" altLang="zh-CN" sz="1600" dirty="0" err="1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has_real_use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标志</a:t>
                </a:r>
                <a:endParaRPr lang="en-US" altLang="zh-CN" sz="1600" dirty="0">
                  <a:solidFill>
                    <a:srgbClr val="FF000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auto top =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EStack.top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if (occur-&gt;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is_phi_operand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 &amp;&amp; top-&gt;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is_real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  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set_has_real_use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(true);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>
          <p:sp>
            <p:nvSpPr>
              <p:cNvPr id="6871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 rotWithShape="1">
                <a:blip r:embed="rId1"/>
                <a:stretch>
                  <a:fillRect l="-4" r="4" b="-335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算法</a:t>
            </a:r>
            <a:r>
              <a:rPr lang="en-US" altLang="zh-CN" dirty="0"/>
              <a:t>9.1  </a:t>
            </a:r>
            <a:r>
              <a:rPr lang="zh-CN" altLang="en-US" dirty="0"/>
              <a:t>基本块的划分</a:t>
            </a:r>
            <a:endParaRPr lang="zh-CN" alt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660400" indent="-6604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输入	三地址码序列</a:t>
            </a:r>
            <a:endParaRPr lang="zh-CN" altLang="en-US" sz="2400"/>
          </a:p>
          <a:p>
            <a:pPr marL="660400" indent="-6604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输出	划分后的基本块</a:t>
            </a:r>
            <a:endParaRPr lang="zh-CN" altLang="en-US" sz="2400"/>
          </a:p>
          <a:p>
            <a:pPr marL="660400" indent="-6604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方法</a:t>
            </a:r>
            <a:endParaRPr lang="zh-CN" altLang="en-US" sz="2400"/>
          </a:p>
          <a:p>
            <a:pPr marL="660400" indent="-660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首先确定入口语句（</a:t>
            </a:r>
            <a:r>
              <a:rPr lang="en-US" altLang="zh-CN" sz="2400">
                <a:solidFill>
                  <a:srgbClr val="FF3300"/>
                </a:solidFill>
              </a:rPr>
              <a:t>leader</a:t>
            </a:r>
            <a:r>
              <a:rPr lang="zh-CN" altLang="en-US" sz="2400"/>
              <a:t>，基本块的第一个语句）集，确定规则：</a:t>
            </a:r>
            <a:endParaRPr lang="zh-CN" altLang="en-US" sz="2400"/>
          </a:p>
          <a:p>
            <a:pPr marL="850900" lvl="1" indent="-393700" eaLnBrk="1" hangingPunct="1">
              <a:buFont typeface="Wingdings" panose="05000000000000000000" pitchFamily="2" charset="2"/>
              <a:buAutoNum type="romanLcPeriod"/>
            </a:pPr>
            <a:r>
              <a:rPr lang="zh-CN" altLang="en-US" sz="2000"/>
              <a:t>程序的第一条语句</a:t>
            </a:r>
            <a:endParaRPr lang="zh-CN" altLang="en-US" sz="2000"/>
          </a:p>
          <a:p>
            <a:pPr marL="850900" lvl="1" indent="-393700" eaLnBrk="1" hangingPunct="1">
              <a:buFont typeface="Wingdings" panose="05000000000000000000" pitchFamily="2" charset="2"/>
              <a:buAutoNum type="romanLcPeriod"/>
            </a:pPr>
            <a:r>
              <a:rPr lang="zh-CN" altLang="en-US" sz="2000"/>
              <a:t>条件转移或无条件转移语句的目的语句</a:t>
            </a:r>
            <a:endParaRPr lang="zh-CN" altLang="en-US" sz="2000"/>
          </a:p>
          <a:p>
            <a:pPr marL="850900" lvl="1" indent="-393700" eaLnBrk="1" hangingPunct="1">
              <a:buFont typeface="Wingdings" panose="05000000000000000000" pitchFamily="2" charset="2"/>
              <a:buAutoNum type="romanLcPeriod"/>
            </a:pPr>
            <a:r>
              <a:rPr lang="zh-CN" altLang="en-US" sz="2000"/>
              <a:t>条件转移或无条件转移语句之后的语句</a:t>
            </a:r>
            <a:endParaRPr lang="zh-CN" altLang="en-US" sz="2000"/>
          </a:p>
          <a:p>
            <a:pPr marL="660400" indent="-660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每个</a:t>
            </a:r>
            <a:r>
              <a:rPr lang="en-US" altLang="zh-CN" sz="2400"/>
              <a:t>leader</a:t>
            </a:r>
            <a:r>
              <a:rPr lang="zh-CN" altLang="en-US" sz="2400"/>
              <a:t>对应的基本块：</a:t>
            </a:r>
            <a:br>
              <a:rPr lang="zh-CN" altLang="en-US" sz="2400"/>
            </a:br>
            <a:r>
              <a:rPr lang="en-US" altLang="zh-CN" sz="2400"/>
              <a:t>leader——</a:t>
            </a:r>
            <a:r>
              <a:rPr lang="zh-CN" altLang="en-US" sz="2400"/>
              <a:t>下个</a:t>
            </a:r>
            <a:r>
              <a:rPr lang="en-US" altLang="zh-CN" sz="2400"/>
              <a:t>leader</a:t>
            </a:r>
            <a:r>
              <a:rPr lang="zh-CN" altLang="en-US" sz="2400"/>
              <a:t>（或程序尾）</a:t>
            </a:r>
            <a:endParaRPr lang="zh-CN" altLang="en-US" sz="24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j-cs"/>
              </a:rPr>
              <a:t>反向传播算法描述</a:t>
            </a:r>
            <a:endParaRPr lang="zh-CN" altLang="en-US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void </a:t>
                </a:r>
                <a:r>
                  <a:rPr lang="en-US" altLang="zh-CN" sz="2000" dirty="0" err="1">
                    <a:latin typeface="Arial Unicode MS" pitchFamily="34" charset="-122"/>
                    <a:ea typeface="Arial Unicode MS" pitchFamily="34" charset="-122"/>
                  </a:rPr>
                  <a:t>DownSafety</a:t>
                </a: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(Function &amp;F) {</a:t>
                </a:r>
                <a:endParaRPr lang="en-US" altLang="zh-CN" sz="20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  for (auto &amp;phi : </a:t>
                </a:r>
                <a:r>
                  <a:rPr lang="en-US" altLang="zh-CN" sz="2000" dirty="0" err="1">
                    <a:latin typeface="Arial Unicode MS" pitchFamily="34" charset="-122"/>
                    <a:ea typeface="Arial Unicode MS" pitchFamily="34" charset="-122"/>
                  </a:rPr>
                  <a:t>F.inst</a:t>
                </a: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()) {</a:t>
                </a:r>
                <a:endParaRPr lang="en-US" altLang="zh-CN" sz="20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    </a:t>
                </a:r>
                <a:r>
                  <a:rPr lang="en-US" altLang="zh-CN" sz="20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20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如果一个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20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为非</a:t>
                </a:r>
                <a:r>
                  <a:rPr lang="en-US" altLang="zh-CN" sz="20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down-safe</a:t>
                </a:r>
                <a:r>
                  <a:rPr lang="zh-CN" altLang="en-US" sz="20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的，则反向传播设置其所有运算对象</a:t>
                </a:r>
                <a:endParaRPr lang="en-US" altLang="zh-CN" sz="20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    if (!</a:t>
                </a:r>
                <a:r>
                  <a:rPr lang="en-US" altLang="zh-CN" sz="2000" dirty="0" err="1">
                    <a:latin typeface="Arial Unicode MS" pitchFamily="34" charset="-122"/>
                    <a:ea typeface="Arial Unicode MS" pitchFamily="34" charset="-122"/>
                  </a:rPr>
                  <a:t>phi.down_safety</a:t>
                </a: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) {</a:t>
                </a:r>
                <a:endParaRPr lang="en-US" altLang="zh-CN" sz="20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      for (auto &amp;</a:t>
                </a:r>
                <a:r>
                  <a:rPr lang="en-US" altLang="zh-CN" sz="2000" dirty="0" err="1">
                    <a:latin typeface="Arial Unicode MS" pitchFamily="34" charset="-122"/>
                    <a:ea typeface="Arial Unicode MS" pitchFamily="34" charset="-122"/>
                  </a:rPr>
                  <a:t>opnd</a:t>
                </a: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 : phi)</a:t>
                </a:r>
                <a:endParaRPr lang="en-US" altLang="zh-CN" sz="20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        </a:t>
                </a:r>
                <a:r>
                  <a:rPr lang="en-US" altLang="zh-CN" sz="2000" dirty="0" err="1">
                    <a:latin typeface="Arial Unicode MS" pitchFamily="34" charset="-122"/>
                    <a:ea typeface="Arial Unicode MS" pitchFamily="34" charset="-122"/>
                  </a:rPr>
                  <a:t>ResetDownSafety</a:t>
                </a: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(</a:t>
                </a:r>
                <a:r>
                  <a:rPr lang="en-US" altLang="zh-CN" sz="2000" dirty="0" err="1">
                    <a:latin typeface="Arial Unicode MS" pitchFamily="34" charset="-122"/>
                    <a:ea typeface="Arial Unicode MS" pitchFamily="34" charset="-122"/>
                  </a:rPr>
                  <a:t>opnd</a:t>
                </a: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);</a:t>
                </a:r>
                <a:endParaRPr lang="en-US" altLang="zh-CN" sz="20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    }</a:t>
                </a:r>
                <a:endParaRPr lang="en-US" altLang="zh-CN" sz="20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  }</a:t>
                </a:r>
                <a:endParaRPr lang="en-US" altLang="zh-CN" sz="20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}</a:t>
                </a:r>
                <a:endParaRPr lang="en-US" altLang="zh-CN" sz="20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20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>
          <p:sp>
            <p:nvSpPr>
              <p:cNvPr id="6871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 rotWithShape="1">
                <a:blip r:embed="rId1"/>
                <a:stretch>
                  <a:fillRect l="-4" r="4" b="-3612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j-cs"/>
              </a:rPr>
              <a:t>反向传播算法描述</a:t>
            </a:r>
            <a:endParaRPr lang="zh-CN" altLang="en-US" sz="5400" dirty="0"/>
          </a:p>
        </p:txBody>
      </p:sp>
      <p:sp>
        <p:nvSpPr>
          <p:cNvPr id="68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void 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ResetDownSafety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(SSA &amp;v) {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  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如果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v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的定义被真出现所引用，则反向传播被阻断</a:t>
            </a:r>
            <a:endParaRPr lang="en-US" altLang="zh-CN" sz="200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if (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v.has_real_use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|| !v.def().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is_phi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())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return;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auto &amp;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v_def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= v.def();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  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如果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v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的定义已是非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down-safe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，表明已做过反向传播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if (!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v_def.down_safety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)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return;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v_def.down_safety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= false; 	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否则，设置为非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down-safe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  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对当前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v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的定义中的所有运算对象，继续递归反向传播</a:t>
            </a:r>
            <a:endParaRPr lang="en-US" altLang="zh-CN" sz="200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for (auto &amp;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opnd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: 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v_def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)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ResetDownSafety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(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opnd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);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}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7575" y="1700808"/>
            <a:ext cx="5486400" cy="4123373"/>
          </a:xfrm>
          <a:prstGeom prst="rect">
            <a:avLst/>
          </a:prstGeom>
        </p:spPr>
      </p:pic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反向传播过程</a:t>
            </a:r>
            <a:endParaRPr lang="zh-CN" altLang="en-US" dirty="0"/>
          </a:p>
        </p:txBody>
      </p:sp>
      <p:sp>
        <p:nvSpPr>
          <p:cNvPr id="68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371600"/>
            <a:ext cx="8415536" cy="838200"/>
          </a:xfrm>
        </p:spPr>
        <p:txBody>
          <a:bodyPr/>
          <a:lstStyle/>
          <a:p>
            <a:r>
              <a:rPr lang="zh-CN" altLang="en-US" sz="2800" dirty="0"/>
              <a:t>基本块</a:t>
            </a:r>
            <a:r>
              <a:rPr lang="en-US" altLang="zh-CN" sz="2800" dirty="0"/>
              <a:t>8</a:t>
            </a:r>
            <a:r>
              <a:rPr lang="zh-CN" altLang="en-US" sz="2800" dirty="0"/>
              <a:t>中的</a:t>
            </a:r>
            <a:r>
              <a:rPr lang="en-US" altLang="zh-CN" sz="2800" dirty="0"/>
              <a:t>h4</a:t>
            </a:r>
            <a:r>
              <a:rPr lang="zh-CN" altLang="en-US" sz="2800" dirty="0"/>
              <a:t>被初始化</a:t>
            </a:r>
            <a:br>
              <a:rPr lang="en-US" altLang="zh-CN" sz="2800" dirty="0"/>
            </a:br>
            <a:r>
              <a:rPr lang="zh-CN" altLang="en-US" sz="2800" dirty="0"/>
              <a:t>为非</a:t>
            </a:r>
            <a:r>
              <a:rPr lang="en-US" altLang="zh-CN" sz="2800" dirty="0"/>
              <a:t>down-safe</a:t>
            </a:r>
            <a:r>
              <a:rPr lang="zh-CN" altLang="en-US" sz="2800" dirty="0"/>
              <a:t>，然后按</a:t>
            </a:r>
            <a:br>
              <a:rPr lang="en-US" altLang="zh-CN" sz="2800" dirty="0"/>
            </a:br>
            <a:r>
              <a:rPr lang="zh-CN" altLang="en-US" sz="2800" dirty="0"/>
              <a:t>引用</a:t>
            </a:r>
            <a:r>
              <a:rPr lang="en-US" altLang="zh-CN" sz="2800" dirty="0"/>
              <a:t>—</a:t>
            </a:r>
            <a:r>
              <a:rPr lang="zh-CN" altLang="en-US" sz="2800" dirty="0"/>
              <a:t>定义链反向传播</a:t>
            </a:r>
            <a:endParaRPr lang="en-US" altLang="zh-CN" sz="2800" dirty="0"/>
          </a:p>
          <a:p>
            <a:r>
              <a:rPr lang="zh-CN" altLang="en-US" sz="2800" dirty="0"/>
              <a:t>对于</a:t>
            </a:r>
            <a:r>
              <a:rPr lang="en-US" altLang="zh-CN" sz="2800" dirty="0"/>
              <a:t>h3</a:t>
            </a:r>
            <a:r>
              <a:rPr lang="zh-CN" altLang="en-US" sz="2800" dirty="0"/>
              <a:t>，定义在</a:t>
            </a:r>
            <a:br>
              <a:rPr lang="en-US" altLang="zh-CN" sz="2800" dirty="0"/>
            </a:br>
            <a:r>
              <a:rPr lang="zh-CN" altLang="en-US" sz="2800" dirty="0"/>
              <a:t>基本块</a:t>
            </a:r>
            <a:r>
              <a:rPr lang="en-US" altLang="zh-CN" sz="2800" dirty="0"/>
              <a:t>7</a:t>
            </a:r>
            <a:r>
              <a:rPr lang="zh-CN" altLang="en-US" sz="2800" dirty="0"/>
              <a:t>中，由于</a:t>
            </a:r>
            <a:br>
              <a:rPr lang="en-US" altLang="zh-CN" sz="2800" dirty="0"/>
            </a:br>
            <a:r>
              <a:rPr lang="zh-CN" altLang="en-US" sz="2800" dirty="0"/>
              <a:t>路径上没有真出现，</a:t>
            </a:r>
            <a:br>
              <a:rPr lang="en-US" altLang="zh-CN" sz="2800" dirty="0"/>
            </a:br>
            <a:r>
              <a:rPr lang="en-US" altLang="zh-CN" sz="2800" dirty="0"/>
              <a:t>h3</a:t>
            </a:r>
            <a:r>
              <a:rPr lang="zh-CN" altLang="en-US" sz="2800" dirty="0"/>
              <a:t>也被设置为</a:t>
            </a:r>
            <a:br>
              <a:rPr lang="en-US" altLang="zh-CN" sz="2800" dirty="0"/>
            </a:br>
            <a:r>
              <a:rPr lang="zh-CN" altLang="en-US" sz="2800" dirty="0"/>
              <a:t>非</a:t>
            </a:r>
            <a:r>
              <a:rPr lang="en-US" altLang="zh-CN" sz="2800" dirty="0"/>
              <a:t>down-safe</a:t>
            </a:r>
            <a:endParaRPr lang="en-US" altLang="zh-CN" sz="2800" dirty="0"/>
          </a:p>
          <a:p>
            <a:r>
              <a:rPr lang="zh-CN" altLang="en-US" sz="2800" dirty="0"/>
              <a:t>但基本块</a:t>
            </a:r>
            <a:r>
              <a:rPr lang="en-US" altLang="zh-CN" sz="2800" dirty="0"/>
              <a:t>4</a:t>
            </a:r>
            <a:r>
              <a:rPr lang="zh-CN" altLang="en-US" sz="2800" dirty="0"/>
              <a:t>中</a:t>
            </a:r>
            <a:r>
              <a:rPr lang="en-US" altLang="zh-CN" sz="2800" dirty="0"/>
              <a:t>h2</a:t>
            </a:r>
            <a:r>
              <a:rPr lang="zh-CN" altLang="en-US" sz="2800" dirty="0"/>
              <a:t>的定义</a:t>
            </a:r>
            <a:br>
              <a:rPr lang="en-US" altLang="zh-CN" sz="2800" dirty="0"/>
            </a:br>
            <a:r>
              <a:rPr lang="zh-CN" altLang="en-US" sz="2800" dirty="0"/>
              <a:t>到基本块</a:t>
            </a:r>
            <a:r>
              <a:rPr lang="en-US" altLang="zh-CN" sz="2800" dirty="0"/>
              <a:t>8</a:t>
            </a:r>
            <a:r>
              <a:rPr lang="zh-CN" altLang="en-US" sz="2800" dirty="0"/>
              <a:t>之间有真出现基本块</a:t>
            </a:r>
            <a:r>
              <a:rPr lang="en-US" altLang="zh-CN" sz="2800" dirty="0"/>
              <a:t>9</a:t>
            </a:r>
            <a:r>
              <a:rPr lang="zh-CN" altLang="en-US" sz="2800" dirty="0"/>
              <a:t>，</a:t>
            </a:r>
            <a:br>
              <a:rPr lang="en-US" altLang="zh-CN" sz="2800" dirty="0"/>
            </a:br>
            <a:r>
              <a:rPr lang="zh-CN" altLang="en-US" sz="2800" dirty="0"/>
              <a:t>因此还保持</a:t>
            </a:r>
            <a:r>
              <a:rPr lang="en-US" altLang="zh-CN" sz="2800" dirty="0"/>
              <a:t>down-safe</a:t>
            </a:r>
            <a:endParaRPr lang="en-US" altLang="zh-CN" sz="2800" dirty="0"/>
          </a:p>
        </p:txBody>
      </p:sp>
      <p:sp>
        <p:nvSpPr>
          <p:cNvPr id="7" name="矩形 6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down-safe</a:t>
            </a:r>
            <a:r>
              <a:rPr lang="zh-CN" altLang="en-US" dirty="0"/>
              <a:t>示例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ds</a:t>
            </a:r>
            <a:r>
              <a:rPr lang="zh-CN" altLang="en-US" dirty="0"/>
              <a:t>表示</a:t>
            </a:r>
            <a:r>
              <a:rPr lang="en-US" altLang="zh-CN" dirty="0"/>
              <a:t>down-safe</a:t>
            </a:r>
            <a:br>
              <a:rPr lang="en-US" altLang="zh-CN" dirty="0"/>
            </a:br>
            <a:r>
              <a:rPr lang="zh-CN" altLang="en-US" dirty="0"/>
              <a:t>标志</a:t>
            </a:r>
            <a:endParaRPr lang="en-US" altLang="zh-CN" dirty="0"/>
          </a:p>
          <a:p>
            <a:r>
              <a:rPr lang="zh-CN" altLang="en-US" dirty="0"/>
              <a:t>基本块</a:t>
            </a:r>
            <a:r>
              <a:rPr lang="en-US" altLang="zh-CN" dirty="0"/>
              <a:t>3</a:t>
            </a:r>
            <a:r>
              <a:rPr lang="zh-CN" altLang="en-US" dirty="0"/>
              <a:t>中的</a:t>
            </a:r>
            <a:r>
              <a:rPr lang="en-US" altLang="zh-CN" dirty="0"/>
              <a:t>h2</a:t>
            </a:r>
            <a:br>
              <a:rPr lang="en-US" altLang="zh-CN" dirty="0"/>
            </a:br>
            <a:r>
              <a:rPr lang="zh-CN" altLang="en-US" dirty="0"/>
              <a:t>被设置为非</a:t>
            </a:r>
            <a:br>
              <a:rPr lang="en-US" altLang="zh-CN" dirty="0"/>
            </a:br>
            <a:r>
              <a:rPr lang="en-US" altLang="zh-CN" dirty="0"/>
              <a:t>down-safe</a:t>
            </a:r>
            <a:r>
              <a:rPr lang="zh-CN" altLang="en-US" dirty="0"/>
              <a:t>，因为</a:t>
            </a:r>
            <a:br>
              <a:rPr lang="en-US" altLang="zh-CN" dirty="0"/>
            </a:br>
            <a:r>
              <a:rPr lang="zh-CN" altLang="en-US" dirty="0"/>
              <a:t>存在一条路径直达</a:t>
            </a:r>
            <a:br>
              <a:rPr lang="en-US" altLang="zh-CN" dirty="0"/>
            </a:br>
            <a:r>
              <a:rPr lang="zh-CN" altLang="en-US" dirty="0"/>
              <a:t>出口，没有对</a:t>
            </a:r>
            <a:br>
              <a:rPr lang="en-US" altLang="zh-CN" dirty="0"/>
            </a:br>
            <a:r>
              <a:rPr lang="zh-CN" altLang="en-US" dirty="0"/>
              <a:t>表达式的引用</a:t>
            </a:r>
            <a:endParaRPr lang="en-US" altLang="zh-CN" dirty="0"/>
          </a:p>
          <a:p>
            <a:r>
              <a:rPr lang="zh-CN" altLang="en-US" dirty="0"/>
              <a:t>反向传播无变化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547" y="1088808"/>
            <a:ext cx="4127182" cy="544068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WillBeAvail</a:t>
            </a:r>
            <a:r>
              <a:rPr lang="zh-CN" altLang="en-US" dirty="0"/>
              <a:t>步骤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r>
                  <a:rPr lang="zh-CN" altLang="en-US" dirty="0"/>
                  <a:t>预测，在</a:t>
                </a:r>
                <a:r>
                  <a:rPr lang="en-US" altLang="zh-CN" dirty="0"/>
                  <a:t>PRE</a:t>
                </a:r>
                <a:r>
                  <a:rPr lang="zh-CN" altLang="en-US" dirty="0"/>
                  <a:t>插入后，在每个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dirty="0"/>
                  <a:t>函数处表达式是否可用</a:t>
                </a:r>
                <a:endParaRPr lang="en-US" altLang="zh-CN" dirty="0"/>
              </a:p>
              <a:p>
                <a:r>
                  <a:rPr lang="en-US" altLang="zh-CN" dirty="0"/>
                  <a:t>Finalize</a:t>
                </a:r>
                <a:r>
                  <a:rPr lang="zh-CN" altLang="en-US" dirty="0"/>
                  <a:t>步骤会在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dirty="0"/>
                  <a:t>运算对象对应的入射边处插入计算，在那里表达式不可用（未插入时），但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 err="1"/>
                  <a:t>will_be_avail</a:t>
                </a:r>
                <a:r>
                  <a:rPr lang="zh-CN" altLang="en-US" dirty="0"/>
                  <a:t>为真</a:t>
                </a:r>
                <a:endParaRPr lang="en-US" altLang="zh-CN" dirty="0"/>
              </a:p>
              <a:p>
                <a:r>
                  <a:rPr lang="zh-CN" altLang="en-US" dirty="0"/>
                  <a:t>通过两趟前向传播，在</a:t>
                </a:r>
                <a:r>
                  <a:rPr lang="en-US" altLang="zh-CN" dirty="0"/>
                  <a:t>SSA</a:t>
                </a:r>
                <a:r>
                  <a:rPr lang="zh-CN" altLang="en-US" dirty="0"/>
                  <a:t>图中对每个表达式进行简单的可达性搜索</a:t>
                </a:r>
                <a:endParaRPr lang="en-US" altLang="zh-CN" dirty="0"/>
              </a:p>
            </p:txBody>
          </p:sp>
        </mc:Choice>
        <mc:Fallback>
          <p:sp>
            <p:nvSpPr>
              <p:cNvPr id="6871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 rotWithShape="1">
                <a:blip r:embed="rId1"/>
                <a:stretch>
                  <a:fillRect l="-4" r="4" b="-33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第一趟扫描：</a:t>
            </a:r>
            <a:r>
              <a:rPr lang="en-US" altLang="zh-CN" dirty="0" err="1"/>
              <a:t>CanBeAvail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r>
                  <a:rPr lang="zh-CN" altLang="en-US" dirty="0"/>
                  <a:t>情况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dirty="0"/>
                  <a:t>函数是</a:t>
                </a:r>
                <a:r>
                  <a:rPr lang="en-US" altLang="zh-CN" dirty="0"/>
                  <a:t>down-safe</a:t>
                </a:r>
                <a:r>
                  <a:rPr lang="zh-CN" altLang="en-US" dirty="0"/>
                  <a:t>的</a:t>
                </a:r>
                <a:endParaRPr lang="en-US" altLang="zh-CN" dirty="0"/>
              </a:p>
              <a:p>
                <a:r>
                  <a:rPr lang="zh-CN" altLang="en-US" dirty="0"/>
                  <a:t>情况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dirty="0"/>
                  <a:t>函数不是</a:t>
                </a:r>
                <a:r>
                  <a:rPr lang="en-US" altLang="zh-CN" dirty="0"/>
                  <a:t>down-safe</a:t>
                </a:r>
                <a:r>
                  <a:rPr lang="zh-CN" altLang="en-US" dirty="0"/>
                  <a:t>的，但它所有运算对象都是可用的，这意味着在原程序的此处表达式就是完全可用的</a:t>
                </a:r>
                <a:endParaRPr lang="en-US" altLang="zh-CN" dirty="0"/>
              </a:p>
            </p:txBody>
          </p:sp>
        </mc:Choice>
        <mc:Fallback>
          <p:sp>
            <p:nvSpPr>
              <p:cNvPr id="6871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 rotWithShape="1">
                <a:blip r:embed="rId1"/>
                <a:stretch>
                  <a:fillRect l="-4" r="4" b="-149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826346"/>
            <a:ext cx="5819775" cy="226695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</a:t>
            </a:r>
            <a:r>
              <a:rPr lang="en-US" altLang="zh-CN" dirty="0" err="1"/>
              <a:t>can_be_avail</a:t>
            </a:r>
            <a:r>
              <a:rPr lang="zh-CN" altLang="en-US" dirty="0"/>
              <a:t>的算法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r>
                  <a:rPr lang="zh-CN" altLang="en-US" sz="2400" dirty="0"/>
                  <a:t>对所有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/>
                  <a:t>，首先将</a:t>
                </a:r>
                <a:r>
                  <a:rPr lang="en-US" altLang="zh-CN" sz="2400" dirty="0" err="1"/>
                  <a:t>can_be</a:t>
                </a:r>
                <a:r>
                  <a:rPr lang="en-US" altLang="zh-CN" sz="2400" dirty="0"/>
                  <a:t>_ avail</a:t>
                </a:r>
                <a:r>
                  <a:rPr lang="zh-CN" altLang="en-US" sz="2400" dirty="0"/>
                  <a:t>初始化为真</a:t>
                </a:r>
                <a:endParaRPr lang="en-US" altLang="zh-CN" sz="2400" dirty="0"/>
              </a:p>
              <a:p>
                <a:r>
                  <a:rPr lang="zh-CN" altLang="en-US" sz="2400" dirty="0"/>
                  <a:t>然后从“边界”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/>
                  <a:t>集合开始</a:t>
                </a:r>
                <a:endParaRPr lang="en-US" altLang="zh-CN" sz="2400" dirty="0"/>
              </a:p>
              <a:p>
                <a:pPr lvl="1"/>
                <a:r>
                  <a:rPr lang="zh-CN" altLang="en-US" sz="2000" dirty="0"/>
                  <a:t>这些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非</a:t>
                </a:r>
                <a:r>
                  <a:rPr lang="en-US" altLang="zh-CN" sz="2000" dirty="0"/>
                  <a:t>down-safe</a:t>
                </a:r>
                <a:r>
                  <a:rPr lang="zh-CN" altLang="en-US" sz="2000" dirty="0"/>
                  <a:t>，且至少有一个运算对象的值为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endParaRPr lang="en-US" altLang="zh-CN" sz="2000" b="0" dirty="0"/>
              </a:p>
              <a:p>
                <a:pPr lvl="1"/>
                <a:r>
                  <a:rPr lang="zh-CN" altLang="en-US" sz="2000" b="0" dirty="0"/>
                  <a:t>将它们的</a:t>
                </a:r>
                <a:r>
                  <a:rPr lang="en-US" altLang="zh-CN" sz="2000" dirty="0" err="1"/>
                  <a:t>can_be_avail</a:t>
                </a:r>
                <a:r>
                  <a:rPr lang="zh-CN" altLang="en-US" sz="2000" dirty="0"/>
                  <a:t>设置为假，并沿定义</a:t>
                </a:r>
                <a:r>
                  <a:rPr lang="en-US" altLang="zh-CN" sz="2000" dirty="0"/>
                  <a:t>—</a:t>
                </a:r>
                <a:r>
                  <a:rPr lang="zh-CN" altLang="en-US" sz="2000" dirty="0"/>
                  <a:t>引用边（不包括</a:t>
                </a:r>
                <a:r>
                  <a:rPr lang="en-US" altLang="zh-CN" sz="2000" dirty="0" err="1"/>
                  <a:t>has_real_use</a:t>
                </a:r>
                <a:r>
                  <a:rPr lang="zh-CN" altLang="en-US" sz="2000" dirty="0"/>
                  <a:t>为真的边）传播到其他非</a:t>
                </a:r>
                <a:r>
                  <a:rPr lang="en-US" altLang="zh-CN" sz="2000" dirty="0"/>
                  <a:t>down-safe</a:t>
                </a:r>
                <a:r>
                  <a:rPr lang="zh-CN" altLang="en-US" sz="2000" dirty="0"/>
                  <a:t>节点</a:t>
                </a:r>
                <a:endParaRPr lang="en-US" altLang="zh-CN" sz="2000" dirty="0"/>
              </a:p>
              <a:p>
                <a:pPr lvl="1"/>
                <a:r>
                  <a:rPr lang="zh-CN" altLang="en-US" sz="2000" b="0" dirty="0"/>
                  <a:t>在传播路径上，若一个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运算对象</a:t>
                </a:r>
                <a:r>
                  <a:rPr lang="zh-CN" altLang="en-US" sz="2000" b="0" dirty="0"/>
                  <a:t>的定义的</a:t>
                </a:r>
                <a:r>
                  <a:rPr lang="en-US" altLang="zh-CN" sz="2000" dirty="0" err="1"/>
                  <a:t>can_be_avail</a:t>
                </a:r>
                <a:r>
                  <a:rPr lang="zh-CN" altLang="en-US" sz="2000" dirty="0"/>
                  <a:t>为假，则将该运算对象</a:t>
                </a:r>
                <a:r>
                  <a:rPr lang="zh-CN" altLang="en-US" sz="2000" b="0" dirty="0"/>
                  <a:t>设置为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endParaRPr lang="en-US" altLang="zh-CN" sz="2000" b="0" dirty="0"/>
              </a:p>
              <a:p>
                <a:r>
                  <a:rPr lang="zh-CN" altLang="en-US" sz="2400" dirty="0"/>
                  <a:t>这趟扫描后，一个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b="0" dirty="0"/>
                  <a:t>的</a:t>
                </a:r>
                <a:r>
                  <a:rPr lang="en-US" altLang="zh-CN" sz="2400" dirty="0"/>
                  <a:t>can_be_avail</a:t>
                </a:r>
                <a:r>
                  <a:rPr lang="zh-CN" altLang="en-US" sz="2400" dirty="0"/>
                  <a:t>为假当且仅当不存在</a:t>
                </a:r>
                <a:r>
                  <a:rPr lang="en-US" altLang="zh-CN" sz="2400" dirty="0"/>
                  <a:t>down-safe</a:t>
                </a:r>
                <a:r>
                  <a:rPr lang="zh-CN" altLang="en-US" sz="2400" dirty="0"/>
                  <a:t>的计算放置能令表达式可用</a:t>
                </a:r>
                <a:endParaRPr lang="en-US" altLang="zh-CN" sz="2400" dirty="0"/>
              </a:p>
              <a:p>
                <a:r>
                  <a:rPr lang="en-US" altLang="zh-CN" sz="2400" dirty="0" err="1"/>
                  <a:t>can_be_avail</a:t>
                </a:r>
                <a:r>
                  <a:rPr lang="zh-CN" altLang="en-US" sz="2400" dirty="0"/>
                  <a:t>为真的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b="0" dirty="0"/>
                  <a:t>一起指出了原程序中</a:t>
                </a:r>
                <a:r>
                  <a:rPr lang="en-US" altLang="zh-CN" sz="2400" b="0" dirty="0"/>
                  <a:t>down-safe</a:t>
                </a:r>
                <a:r>
                  <a:rPr lang="zh-CN" altLang="en-US" sz="2400" b="0" dirty="0"/>
                  <a:t>的表达式插入区域，以及非</a:t>
                </a:r>
                <a:r>
                  <a:rPr lang="en-US" altLang="zh-CN" sz="2400" b="0" dirty="0"/>
                  <a:t>down-safe</a:t>
                </a:r>
                <a:r>
                  <a:rPr lang="zh-CN" altLang="en-US" sz="2400" b="0" dirty="0"/>
                  <a:t>但表达式完全可用的区域</a:t>
                </a:r>
                <a:endParaRPr lang="en-US" altLang="zh-CN" sz="2400" b="0" dirty="0"/>
              </a:p>
            </p:txBody>
          </p:sp>
        </mc:Choice>
        <mc:Fallback>
          <p:sp>
            <p:nvSpPr>
              <p:cNvPr id="6871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 rotWithShape="1">
                <a:blip r:embed="rId1"/>
                <a:stretch>
                  <a:fillRect l="-4" r="4" b="-4406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can_be_avail</a:t>
            </a:r>
            <a:r>
              <a:rPr lang="zh-CN" altLang="en-US" dirty="0"/>
              <a:t>算法描述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将所有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00990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的</a:t>
                </a:r>
                <a:r>
                  <a:rPr lang="en-US" altLang="zh-CN" sz="1600" dirty="0" err="1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can_be_avail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都设置为真</a:t>
                </a:r>
                <a:endParaRPr lang="en-US" altLang="zh-CN" sz="1600" dirty="0">
                  <a:solidFill>
                    <a:srgbClr val="00990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void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InitCanBeAvail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(Function &amp;F)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for (auto &amp;phi :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get_phis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(F))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phi.can_be_avail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= true;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>
          <p:sp>
            <p:nvSpPr>
              <p:cNvPr id="6871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 rotWithShape="1">
                <a:blip r:embed="rId1"/>
                <a:stretch>
                  <a:fillRect l="-4" r="4" b="-137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can_be_avail</a:t>
            </a:r>
            <a:r>
              <a:rPr lang="zh-CN" altLang="en-US" dirty="0"/>
              <a:t>算法描述（续）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void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ComputeCanBeAvail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(Function &amp;F)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InitCanBeAvail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(F);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for (auto &amp;phi :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get_phis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(F))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    // 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处理所有非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down-safe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且至少有一个运算对象不可用的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函数</a:t>
                </a:r>
                <a:endParaRPr lang="en-US" altLang="zh-CN" sz="1600" dirty="0">
                  <a:solidFill>
                    <a:srgbClr val="00990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if (!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phi.down_safety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&amp;&amp;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phi.can_be_avail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) {	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非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down-safe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auto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is_bot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= [](const auto &amp;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opnd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) {	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判断运算对象不可用的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lambda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函数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return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opnd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== Bottom();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if 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any_of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phi.operands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(),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is_bot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))	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至少一个运算对象不可用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ResetCanBeAvail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(phi);		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将</a:t>
                </a:r>
                <a:r>
                  <a:rPr lang="en-US" altLang="zh-CN" sz="1600" dirty="0" err="1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can_be_avail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设置为假并传播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>
          <p:sp>
            <p:nvSpPr>
              <p:cNvPr id="6871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 rotWithShape="1">
                <a:blip r:embed="rId1"/>
                <a:stretch>
                  <a:fillRect l="-4" r="4" b="-43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can_be_avail</a:t>
            </a:r>
            <a:r>
              <a:rPr lang="zh-CN" altLang="en-US" dirty="0"/>
              <a:t>算法描述（续）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void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ResetCanBeAvail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PhiNode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&amp;v)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v.can_be_avail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= false;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沿定义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—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引用链递归地传播</a:t>
                </a:r>
                <a:r>
                  <a:rPr lang="en-US" altLang="zh-CN" sz="1600" dirty="0" err="1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can_be_avail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属性假值</a:t>
                </a:r>
                <a:endParaRPr lang="en-US" altLang="zh-CN" sz="1600" dirty="0">
                  <a:solidFill>
                    <a:srgbClr val="00990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for (auto &amp;user :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v.users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 {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if (auto phi =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dyn_cast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&lt;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PhiNode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&gt;(user)) {	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00990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函数引用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v</a:t>
                </a:r>
                <a:endParaRPr lang="en-US" altLang="zh-CN" sz="1600" dirty="0">
                  <a:solidFill>
                    <a:srgbClr val="00990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auto &amp;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opnd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=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phi.get_opnd_by_def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(v);        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// v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在当前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函数中对应的运算对象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if (!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opnd.has_real_use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) {			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运算对象没有真出现引用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opnd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= Bottom();			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将它设置为不可用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if (!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phi.down_safety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&amp;&amp;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phi.can_be_avail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)	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清除当前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函数的</a:t>
                </a:r>
                <a:r>
                  <a:rPr lang="en-US" altLang="zh-CN" sz="1600" dirty="0" err="1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can_be_avail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ResetCanBeAvail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(phi);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}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>
          <p:sp>
            <p:nvSpPr>
              <p:cNvPr id="6871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 rotWithShape="1">
                <a:blip r:embed="rId1"/>
                <a:stretch>
                  <a:fillRect l="-4" r="4" b="-468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>
          <a:noFill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>
          <a:noFill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0</TotalTime>
  <Words>53377</Words>
  <Application>WPS 演示</Application>
  <PresentationFormat>全屏显示(4:3)</PresentationFormat>
  <Paragraphs>4082</Paragraphs>
  <Slides>272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25</vt:i4>
      </vt:variant>
      <vt:variant>
        <vt:lpstr>幻灯片标题</vt:lpstr>
      </vt:variant>
      <vt:variant>
        <vt:i4>272</vt:i4>
      </vt:variant>
    </vt:vector>
  </HeadingPairs>
  <TitlesOfParts>
    <vt:vector size="312" baseType="lpstr">
      <vt:lpstr>Arial</vt:lpstr>
      <vt:lpstr>宋体</vt:lpstr>
      <vt:lpstr>Wingdings</vt:lpstr>
      <vt:lpstr>Tahoma</vt:lpstr>
      <vt:lpstr>Times New Roman</vt:lpstr>
      <vt:lpstr>微软雅黑</vt:lpstr>
      <vt:lpstr>Arial Unicode MS</vt:lpstr>
      <vt:lpstr>Cambria Math</vt:lpstr>
      <vt:lpstr>黑体</vt:lpstr>
      <vt:lpstr>Arial Unicode MS</vt:lpstr>
      <vt:lpstr>Times New Roman</vt:lpstr>
      <vt:lpstr>Symbol</vt:lpstr>
      <vt:lpstr>BatangChe</vt:lpstr>
      <vt:lpstr>Segoe Print</vt:lpstr>
      <vt:lpstr>Blends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第十章  代码优化</vt:lpstr>
      <vt:lpstr>学习内容</vt:lpstr>
      <vt:lpstr>概述</vt:lpstr>
      <vt:lpstr>10.1  引言</vt:lpstr>
      <vt:lpstr>10.1.2  获得最佳性能</vt:lpstr>
      <vt:lpstr>贯穿本章的例子</vt:lpstr>
      <vt:lpstr>10.1.3  优化编译器的组织结构</vt:lpstr>
      <vt:lpstr>9.4 基本块和流图</vt:lpstr>
      <vt:lpstr>算法9.1  基本块的划分</vt:lpstr>
      <vt:lpstr>例9.3</vt:lpstr>
      <vt:lpstr>例9.3（续）</vt:lpstr>
      <vt:lpstr>9.4.2  基本块的变换</vt:lpstr>
      <vt:lpstr>9.4.3  保结构变换</vt:lpstr>
      <vt:lpstr>保结构变换（续）</vt:lpstr>
      <vt:lpstr>保结构变换（续）</vt:lpstr>
      <vt:lpstr>9.4.4  代数变换</vt:lpstr>
      <vt:lpstr>9.4.5  流图</vt:lpstr>
      <vt:lpstr>流图的构造</vt:lpstr>
      <vt:lpstr>例9.4</vt:lpstr>
      <vt:lpstr>9.4.6  基本块的表示</vt:lpstr>
      <vt:lpstr>9.4.7  循环（loop）</vt:lpstr>
      <vt:lpstr>9.5  下次引用信息</vt:lpstr>
      <vt:lpstr>9.5.1  计算下次引用信息</vt:lpstr>
      <vt:lpstr>9.5.2  临时名字的存储分配</vt:lpstr>
      <vt:lpstr>例10.1</vt:lpstr>
      <vt:lpstr>10.2 主要优化种类</vt:lpstr>
      <vt:lpstr>10.2.2  消去公共子表达式</vt:lpstr>
      <vt:lpstr>例10.2</vt:lpstr>
      <vt:lpstr>例10.2</vt:lpstr>
      <vt:lpstr>10.2.3  复制传播</vt:lpstr>
      <vt:lpstr>10.2.4  无用代码删除</vt:lpstr>
      <vt:lpstr>10.2.5  循环的优化</vt:lpstr>
      <vt:lpstr>10.2.6  代码外提</vt:lpstr>
      <vt:lpstr>例10.4  强度削弱</vt:lpstr>
      <vt:lpstr>例10.5  删除归纳变量</vt:lpstr>
      <vt:lpstr>10.3 基本块的优化</vt:lpstr>
      <vt:lpstr>dag的局限</vt:lpstr>
      <vt:lpstr>利用代数恒等进行优化</vt:lpstr>
      <vt:lpstr>dag辅助代数优化</vt:lpstr>
      <vt:lpstr>10.4  流图中的循环</vt:lpstr>
      <vt:lpstr>10.4.2  循环的判定</vt:lpstr>
      <vt:lpstr>循环的判定（续）</vt:lpstr>
      <vt:lpstr>算法10.1 构造自然循环</vt:lpstr>
      <vt:lpstr>10.4.3  内层循环（inner loop）</vt:lpstr>
      <vt:lpstr>10.4.4  Pre-Header</vt:lpstr>
      <vt:lpstr>10.4.5  可约流图</vt:lpstr>
      <vt:lpstr>例10.9</vt:lpstr>
      <vt:lpstr>例10.10  不可约的流图</vt:lpstr>
      <vt:lpstr>例10.11</vt:lpstr>
      <vt:lpstr>基于SSA的全局优化</vt:lpstr>
      <vt:lpstr>完整的SSA构建算法</vt:lpstr>
      <vt:lpstr>函数</vt:lpstr>
      <vt:lpstr>如何插入函数</vt:lpstr>
      <vt:lpstr>计算支配边界的算法</vt:lpstr>
      <vt:lpstr>插入函数的算法</vt:lpstr>
      <vt:lpstr>插入函数的算法（续）</vt:lpstr>
      <vt:lpstr>重命名算法</vt:lpstr>
      <vt:lpstr>重命名算法（续）</vt:lpstr>
      <vt:lpstr>重命名算法（续）</vt:lpstr>
      <vt:lpstr>函数的实现</vt:lpstr>
      <vt:lpstr>LLVM中“完全SSA”的构造</vt:lpstr>
      <vt:lpstr>LLVM中“完全SSA”的构造</vt:lpstr>
      <vt:lpstr>PRE解决思路</vt:lpstr>
      <vt:lpstr>PRE算法历史</vt:lpstr>
      <vt:lpstr>SSAPRE算法</vt:lpstr>
      <vt:lpstr>-Insertion步骤</vt:lpstr>
      <vt:lpstr>-Insertion算法描述</vt:lpstr>
      <vt:lpstr>-Insertion算法描述（续）</vt:lpstr>
      <vt:lpstr>-Insertion算法描述（续）</vt:lpstr>
      <vt:lpstr>-Insertion算法描述（续）</vt:lpstr>
      <vt:lpstr>-Insertion示例</vt:lpstr>
      <vt:lpstr>Rename步骤</vt:lpstr>
      <vt:lpstr>算法细节</vt:lpstr>
      <vt:lpstr>Rename算法描述</vt:lpstr>
      <vt:lpstr>Rename算法描述（续）</vt:lpstr>
      <vt:lpstr>Rename算法描述（续）</vt:lpstr>
      <vt:lpstr>Rename算法描述（续）</vt:lpstr>
      <vt:lpstr>Rename算法描述（续）</vt:lpstr>
      <vt:lpstr>Rename算法描述（续）</vt:lpstr>
      <vt:lpstr>Rename算法描述（续）</vt:lpstr>
      <vt:lpstr>Rename示例</vt:lpstr>
      <vt:lpstr>Down-safe步骤</vt:lpstr>
      <vt:lpstr>只需对函数计算Down-safe</vt:lpstr>
      <vt:lpstr>Down-safety性质</vt:lpstr>
      <vt:lpstr>算法细节</vt:lpstr>
      <vt:lpstr>初始化算法描述</vt:lpstr>
      <vt:lpstr>Down_safe正向计算描述</vt:lpstr>
      <vt:lpstr>Down_safe正向计算描述（续）</vt:lpstr>
      <vt:lpstr>has_real_use计算描述</vt:lpstr>
      <vt:lpstr>反向传播算法描述</vt:lpstr>
      <vt:lpstr>反向传播算法描述</vt:lpstr>
      <vt:lpstr>反向传播过程</vt:lpstr>
      <vt:lpstr>down-safe示例</vt:lpstr>
      <vt:lpstr>WillBeAvail步骤</vt:lpstr>
      <vt:lpstr>第一趟扫描：CanBeAvail</vt:lpstr>
      <vt:lpstr>计算can_be_avail的算法</vt:lpstr>
      <vt:lpstr>can_be_avail算法描述</vt:lpstr>
      <vt:lpstr>can_be_avail算法描述（续）</vt:lpstr>
      <vt:lpstr>can_be_avail算法描述（续）</vt:lpstr>
      <vt:lpstr>can_be_avail计算示例</vt:lpstr>
      <vt:lpstr>第二趟扫描：计算later</vt:lpstr>
      <vt:lpstr>later算法描述</vt:lpstr>
      <vt:lpstr>later算法描述（续）</vt:lpstr>
      <vt:lpstr>WillBeAvail示例</vt:lpstr>
      <vt:lpstr>Finalize步骤</vt:lpstr>
      <vt:lpstr>算法思路</vt:lpstr>
      <vt:lpstr>算法细节</vt:lpstr>
      <vt:lpstr>Finalize算法描述</vt:lpstr>
      <vt:lpstr>Finalize算法描述（续）</vt:lpstr>
      <vt:lpstr>Finalize算法描述（续）</vt:lpstr>
      <vt:lpstr>Finalize示例</vt:lpstr>
      <vt:lpstr>CodeMotion步骤</vt:lpstr>
      <vt:lpstr>CodeMotion示例</vt:lpstr>
      <vt:lpstr>为什么PRE优于LICM？</vt:lpstr>
      <vt:lpstr>10.5  全局数据流分析</vt:lpstr>
      <vt:lpstr>数据流方程创建求解的因素</vt:lpstr>
      <vt:lpstr>10.5.1  点和路径</vt:lpstr>
      <vt:lpstr>例10.12</vt:lpstr>
      <vt:lpstr>10.5.2  到达定义</vt:lpstr>
      <vt:lpstr>到达</vt:lpstr>
      <vt:lpstr>10.5.3  结构化程序数据流分析</vt:lpstr>
      <vt:lpstr>集中常见的语句结构</vt:lpstr>
      <vt:lpstr>数据流方程</vt:lpstr>
      <vt:lpstr>数据流方程（续）</vt:lpstr>
      <vt:lpstr>数据流方程（续）</vt:lpstr>
      <vt:lpstr>数据流方程（续）</vt:lpstr>
      <vt:lpstr>10.5.4  数据流信息的保守估计  </vt:lpstr>
      <vt:lpstr>10.5.5  in和out的计算</vt:lpstr>
      <vt:lpstr>10.5.6  循环的处理</vt:lpstr>
      <vt:lpstr>循环的处理（续）</vt:lpstr>
      <vt:lpstr>10.5.7  集合的表示</vt:lpstr>
      <vt:lpstr>例10.13（续）</vt:lpstr>
      <vt:lpstr>实现策略</vt:lpstr>
      <vt:lpstr>10.5.11  一般控制流</vt:lpstr>
      <vt:lpstr>例10.14（续）</vt:lpstr>
      <vt:lpstr>10.6  数据流方程迭代解</vt:lpstr>
      <vt:lpstr>10.6.1  到达定义的迭代计算</vt:lpstr>
      <vt:lpstr>算法10.2  到达定义的迭代计算</vt:lpstr>
      <vt:lpstr>算法10.2（续）</vt:lpstr>
      <vt:lpstr>例10.15</vt:lpstr>
      <vt:lpstr>例10.15（续）</vt:lpstr>
      <vt:lpstr>10.6.2  可用表达式</vt:lpstr>
      <vt:lpstr>可用表达式</vt:lpstr>
      <vt:lpstr>例10.16</vt:lpstr>
      <vt:lpstr>可用表达式的计算</vt:lpstr>
      <vt:lpstr>例10.17</vt:lpstr>
      <vt:lpstr>算法10.3  可用表达式计算</vt:lpstr>
      <vt:lpstr>10.6.3  活跃变量分析</vt:lpstr>
      <vt:lpstr>算法10.4  活跃变量分析算法</vt:lpstr>
      <vt:lpstr>10.6.4  定义-引用链（du链）</vt:lpstr>
      <vt:lpstr>10.7  代码改进变换</vt:lpstr>
      <vt:lpstr>10.7.1  全局公共子表达式删除</vt:lpstr>
      <vt:lpstr>例10.18</vt:lpstr>
      <vt:lpstr>10.7.2  复制传播</vt:lpstr>
      <vt:lpstr>条件2的检查</vt:lpstr>
      <vt:lpstr>例10.19</vt:lpstr>
      <vt:lpstr>算法10.6  复制传播</vt:lpstr>
      <vt:lpstr>10.7.3  循环不变量的检测</vt:lpstr>
      <vt:lpstr>算法10.7  循环不变计算检测</vt:lpstr>
      <vt:lpstr>10.7.4  代码外提</vt:lpstr>
      <vt:lpstr>例10.20</vt:lpstr>
      <vt:lpstr>例10.21</vt:lpstr>
      <vt:lpstr>例10.22</vt:lpstr>
      <vt:lpstr>算法10.8  代码外提</vt:lpstr>
      <vt:lpstr>10.7.5  可选的代码外提方案</vt:lpstr>
      <vt:lpstr>10.7.6  代码外提后数据流信息的维护</vt:lpstr>
      <vt:lpstr>10.7.7  归纳变量删除</vt:lpstr>
      <vt:lpstr>算法10.9（续）</vt:lpstr>
      <vt:lpstr>例10.23</vt:lpstr>
      <vt:lpstr>算法10.10  强度削弱</vt:lpstr>
      <vt:lpstr>例10.24</vt:lpstr>
      <vt:lpstr>算法10.11  归纳变量删除</vt:lpstr>
      <vt:lpstr>算法10.11（续）</vt:lpstr>
      <vt:lpstr>例10.25</vt:lpstr>
      <vt:lpstr>10.8  别名处理</vt:lpstr>
      <vt:lpstr>10.8.1  一种简单的指针语言</vt:lpstr>
      <vt:lpstr>10.8.2  指针赋值的作用</vt:lpstr>
      <vt:lpstr>指针指向规则（续）</vt:lpstr>
      <vt:lpstr>trans函数</vt:lpstr>
      <vt:lpstr>transB计算规则（续）</vt:lpstr>
      <vt:lpstr>例10.26</vt:lpstr>
      <vt:lpstr>10.8.3  利用指针信息</vt:lpstr>
      <vt:lpstr>10.8.4  过程间的数据流分析</vt:lpstr>
      <vt:lpstr>10.8.5  带有过程调用的代码模型</vt:lpstr>
      <vt:lpstr>10.8.6  别名的计算</vt:lpstr>
      <vt:lpstr>例10.28</vt:lpstr>
      <vt:lpstr>10.8.7  存在过程调用时数据流分析</vt:lpstr>
      <vt:lpstr>算法10.13</vt:lpstr>
      <vt:lpstr>计算change的迭代算法</vt:lpstr>
      <vt:lpstr>例10.29</vt:lpstr>
      <vt:lpstr>10.8.8  change信息的用途</vt:lpstr>
      <vt:lpstr>10.9  结构化流图的数据流分析</vt:lpstr>
      <vt:lpstr>例10.31</vt:lpstr>
      <vt:lpstr>算法10.14  深度优先排序</vt:lpstr>
      <vt:lpstr>search过程</vt:lpstr>
      <vt:lpstr>10.9.2  流图深度优先表示的边</vt:lpstr>
      <vt:lpstr>10.9.3  流图的深度</vt:lpstr>
      <vt:lpstr>10.9.4  区间（interval）</vt:lpstr>
      <vt:lpstr>10.9.5  区间划分</vt:lpstr>
      <vt:lpstr>例10.34</vt:lpstr>
      <vt:lpstr>10.9.6  区间图</vt:lpstr>
      <vt:lpstr>例10.35  区间图序列</vt:lpstr>
      <vt:lpstr>10.9.7  节点分裂</vt:lpstr>
      <vt:lpstr>10.9.8  T1－T2分析</vt:lpstr>
      <vt:lpstr>例10.37  T1和T2变换</vt:lpstr>
      <vt:lpstr>10.9.9  区域</vt:lpstr>
      <vt:lpstr>正确性</vt:lpstr>
      <vt:lpstr>例10.38</vt:lpstr>
      <vt:lpstr>10.9.10  寻找支配节点</vt:lpstr>
      <vt:lpstr>例10.39</vt:lpstr>
      <vt:lpstr>10.10  高效数据流算法</vt:lpstr>
      <vt:lpstr>迭代次数</vt:lpstr>
      <vt:lpstr>迭代次数（续）</vt:lpstr>
      <vt:lpstr>10.10.2  基于结构的数据流分析</vt:lpstr>
      <vt:lpstr>基于结构的数据流分析（续）</vt:lpstr>
      <vt:lpstr>基于结构的数据流分析算法</vt:lpstr>
      <vt:lpstr>T2变换（续）</vt:lpstr>
      <vt:lpstr>T1变换的处理</vt:lpstr>
      <vt:lpstr>例10.40</vt:lpstr>
      <vt:lpstr>例10.40（续）</vt:lpstr>
      <vt:lpstr>例10.40（续）</vt:lpstr>
      <vt:lpstr>算法10.17 基于结构的到达定义</vt:lpstr>
      <vt:lpstr>10.10.3  速度上的改进</vt:lpstr>
      <vt:lpstr>10.10.4  处理不可约流图</vt:lpstr>
      <vt:lpstr>10.11  一个数据流分析工具</vt:lpstr>
      <vt:lpstr>10.11.1  数据流分析框架</vt:lpstr>
      <vt:lpstr>例10.42</vt:lpstr>
      <vt:lpstr>二进制与操作</vt:lpstr>
      <vt:lpstr>设计函数集合F</vt:lpstr>
      <vt:lpstr>设计函数集合F（续）</vt:lpstr>
      <vt:lpstr>10.11.2  数据流分析框架的公理</vt:lpstr>
      <vt:lpstr>例10.43  到达定义</vt:lpstr>
      <vt:lpstr>例10.44  例10.42的框架</vt:lpstr>
      <vt:lpstr>10.11.3  单调性和分配性</vt:lpstr>
      <vt:lpstr>栅格图表示≤关系</vt:lpstr>
      <vt:lpstr>两种定义的等价性</vt:lpstr>
      <vt:lpstr>分配性</vt:lpstr>
      <vt:lpstr>例10.47  常量计算框架</vt:lpstr>
      <vt:lpstr>例10.47 单调性证明（续）</vt:lpstr>
      <vt:lpstr>例10.47  不具有分配性</vt:lpstr>
      <vt:lpstr>10.11.4 数据流问题的聚合路径解</vt:lpstr>
      <vt:lpstr>10.11.5  流问题的保守解</vt:lpstr>
      <vt:lpstr>10.11.6  通用框架的迭代算法</vt:lpstr>
      <vt:lpstr>10.11.17 一个数据流分析工具</vt:lpstr>
      <vt:lpstr>10.11.8  算法10.18的性质</vt:lpstr>
      <vt:lpstr>例10.49  单调但非分配的情况</vt:lpstr>
      <vt:lpstr>10.11.9  算法10.18的收敛性</vt:lpstr>
      <vt:lpstr>10.11.10  初始化的修正</vt:lpstr>
      <vt:lpstr>10.12  类型估计</vt:lpstr>
      <vt:lpstr>例10.50</vt:lpstr>
      <vt:lpstr>10.12.1  处理无穷类型集</vt:lpstr>
      <vt:lpstr>例10.51</vt:lpstr>
      <vt:lpstr>例10.51 （续）</vt:lpstr>
      <vt:lpstr>10.12.2  一个简单的类型系统</vt:lpstr>
      <vt:lpstr>10.12.3 前向方案</vt:lpstr>
      <vt:lpstr>10.12.4  后向方案</vt:lpstr>
      <vt:lpstr>算法10.19</vt:lpstr>
      <vt:lpstr>例10.52</vt:lpstr>
      <vt:lpstr>例10.52（续）</vt:lpstr>
      <vt:lpstr>例10.52（续）</vt:lpstr>
      <vt:lpstr>10.13  优化代码的符号调试</vt:lpstr>
      <vt:lpstr>10.13.1  基本块中变量的推断</vt:lpstr>
      <vt:lpstr>例10.53</vt:lpstr>
      <vt:lpstr>优化调试问题的处理</vt:lpstr>
      <vt:lpstr>例10.54</vt:lpstr>
      <vt:lpstr>优化调试问题的处理</vt:lpstr>
      <vt:lpstr>例10.55</vt:lpstr>
      <vt:lpstr>10.13.2  全局优化的影响</vt:lpstr>
      <vt:lpstr>10.13.4  全局公共子表达式删除</vt:lpstr>
      <vt:lpstr>10.13.5  代码外提</vt:lpstr>
      <vt:lpstr>代码外提特殊情况</vt:lpstr>
      <vt:lpstr>代码外提特殊情况（续）</vt:lpstr>
    </vt:vector>
  </TitlesOfParts>
  <Company>南开大学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蒋枘言</cp:lastModifiedBy>
  <cp:revision>2836</cp:revision>
  <dcterms:created xsi:type="dcterms:W3CDTF">2003-06-05T11:51:00Z</dcterms:created>
  <dcterms:modified xsi:type="dcterms:W3CDTF">2025-12-22T08:20:17Z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3EB4EBA04F1A46A1BE5C7B4D18582D92_12</vt:lpwstr>
  </property>
  <property fmtid="{D5CDD505-2E9C-101B-9397-08002B2CF9AE}" pid="3" name="KSOProductBuildVer">
    <vt:lpwstr>2052-12.1.0.20305</vt:lpwstr>
  </property>
</Properties>
</file>